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3" r:id="rId4"/>
    <p:sldId id="288" r:id="rId5"/>
    <p:sldId id="277" r:id="rId6"/>
    <p:sldId id="263" r:id="rId7"/>
    <p:sldId id="264" r:id="rId8"/>
    <p:sldId id="285" r:id="rId9"/>
    <p:sldId id="265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74" r:id="rId21"/>
    <p:sldId id="275" r:id="rId22"/>
    <p:sldId id="281" r:id="rId23"/>
    <p:sldId id="28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26C033-5161-46EE-9C40-5326BACF9D4E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377282-7CC1-4A78-9D30-0CB003B17F31}" type="datetimeFigureOut">
              <a:rPr lang="pt-BR" smtClean="0"/>
              <a:t>24/08/2017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216898" cy="1235968"/>
          </a:xfrm>
        </p:spPr>
        <p:txBody>
          <a:bodyPr/>
          <a:lstStyle/>
          <a:p>
            <a:r>
              <a:rPr lang="pt-BR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Dia C da Ciência</a:t>
            </a:r>
            <a:endParaRPr lang="pt-BR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558608" cy="159330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PROPOSTA COPROPI-ANDIFES</a:t>
            </a:r>
          </a:p>
          <a:p>
            <a:r>
              <a:rPr lang="pt-BR" sz="28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Profa</a:t>
            </a:r>
            <a:r>
              <a:rPr lang="pt-BR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Maria </a:t>
            </a:r>
            <a:r>
              <a:rPr lang="pt-BR" sz="28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Clorinda</a:t>
            </a:r>
            <a:r>
              <a:rPr lang="pt-BR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Soares </a:t>
            </a:r>
            <a:r>
              <a:rPr lang="pt-BR" sz="28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Fioravanti</a:t>
            </a:r>
            <a:endParaRPr lang="pt-BR" sz="28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11560" y="5805265"/>
            <a:ext cx="3328134" cy="936104"/>
            <a:chOff x="-2909227" y="10310801"/>
            <a:chExt cx="4566038" cy="1643775"/>
          </a:xfrm>
        </p:grpSpPr>
        <p:pic>
          <p:nvPicPr>
            <p:cNvPr id="5" name="Picture 2" descr="Banner-ANDIFES-300x1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09227" y="10310801"/>
              <a:ext cx="4566038" cy="16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-527417" y="10727861"/>
              <a:ext cx="2063806" cy="59449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i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COPROPI</a:t>
              </a:r>
              <a:endParaRPr lang="pt-BR" sz="1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28" name="Picture 4" descr="Resultado de imagem para fop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79985"/>
            <a:ext cx="1561382" cy="15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4617576" cy="281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0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52188"/>
            <a:ext cx="4968552" cy="972556"/>
          </a:xfrm>
        </p:spPr>
        <p:txBody>
          <a:bodyPr/>
          <a:lstStyle/>
          <a:p>
            <a:r>
              <a:rPr lang="pt-BR" b="1" dirty="0" smtClean="0"/>
              <a:t>Ação proposta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474778"/>
            <a:ext cx="4176464" cy="238626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25 </a:t>
            </a:r>
            <a:r>
              <a:rPr lang="pt-BR" sz="3200" b="1" dirty="0">
                <a:solidFill>
                  <a:srgbClr val="000099"/>
                </a:solidFill>
              </a:rPr>
              <a:t>DE </a:t>
            </a:r>
            <a:r>
              <a:rPr lang="pt-BR" sz="3200" b="1" dirty="0" smtClean="0">
                <a:solidFill>
                  <a:srgbClr val="000099"/>
                </a:solidFill>
              </a:rPr>
              <a:t>OUTUBRO</a:t>
            </a:r>
          </a:p>
          <a:p>
            <a:pPr marL="114300" indent="0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Quarta-feira </a:t>
            </a:r>
          </a:p>
          <a:p>
            <a:pPr marL="114300" indent="0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Semana </a:t>
            </a:r>
            <a:r>
              <a:rPr lang="pt-BR" sz="3200" b="1" dirty="0">
                <a:solidFill>
                  <a:srgbClr val="000099"/>
                </a:solidFill>
              </a:rPr>
              <a:t>Nacional de Ciência e </a:t>
            </a:r>
            <a:r>
              <a:rPr lang="pt-BR" sz="3200" b="1" dirty="0" smtClean="0">
                <a:solidFill>
                  <a:srgbClr val="000099"/>
                </a:solidFill>
              </a:rPr>
              <a:t>Tecnologia</a:t>
            </a:r>
            <a:endParaRPr lang="pt-BR" sz="3200" b="1" dirty="0">
              <a:solidFill>
                <a:srgbClr val="000099"/>
              </a:solidFill>
            </a:endParaRP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2716"/>
            <a:ext cx="3749008" cy="228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3528" y="429309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 EM QUE O BRASIL VAI SABER COMO AS INSTITUIÇÕES DE ENSINO E PESQUISA ESTÃO MUDANDO PARA MELHOR A VIDA DAS PESSOAS E DO PAÍS</a:t>
            </a:r>
            <a:endParaRPr lang="pt-BR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GRANDE MOTIVAÇÃO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7825680" cy="4349080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/>
              <a:t>A sobrevivência do modelo de ensino público de qualidade e gratuito e manutenção do financiamento público do Sistema de CT&amp;I, da forma com que conhecemos, encontra-se fortemente ameaçada, de modo que a conscientização </a:t>
            </a:r>
            <a:r>
              <a:rPr lang="pt-BR" sz="3200" b="1" dirty="0" smtClean="0"/>
              <a:t>e o apoio da sociedade serão decisivos </a:t>
            </a:r>
            <a:r>
              <a:rPr lang="pt-BR" sz="3200" b="1" dirty="0"/>
              <a:t>para a manutenção desse modelo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pic>
        <p:nvPicPr>
          <p:cNvPr id="5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35" y="188640"/>
            <a:ext cx="141815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800" b="1" dirty="0"/>
              <a:t>1 – Escolha de uma instituição por estado para coordenar as </a:t>
            </a:r>
            <a:r>
              <a:rPr lang="pt-BR" sz="2800" b="1" dirty="0" smtClean="0"/>
              <a:t>atividades.</a:t>
            </a:r>
            <a:endParaRPr lang="pt-BR" sz="2800" b="1" dirty="0"/>
          </a:p>
          <a:p>
            <a:pPr marL="114300" indent="0" algn="just">
              <a:buNone/>
            </a:pPr>
            <a:r>
              <a:rPr lang="pt-BR" sz="2800" b="1" dirty="0"/>
              <a:t>2 – Reunião convocada pelo Coordenador estadual com todas as universidades públicas e sem fins lucrativos do estado para distribuir as atividades. Sugere-se que nessa reunião sejam convidados Pró-Reitores de Pesquisa, Pós-Graduação, Extensão e Graduação, as Assessorias de Comunicação, representantes das </a:t>
            </a:r>
            <a:r>
              <a:rPr lang="pt-BR" sz="2800" b="1" dirty="0" err="1"/>
              <a:t>FAPs</a:t>
            </a:r>
            <a:r>
              <a:rPr lang="pt-BR" sz="2800" b="1" dirty="0"/>
              <a:t> e das Secretárias Estadual e Municipal de Educação, além dos responsáveis pelas rádios e TVs institucionais</a:t>
            </a:r>
            <a:r>
              <a:rPr lang="pt-BR" sz="2800" b="1" dirty="0" smtClean="0"/>
              <a:t>.</a:t>
            </a:r>
            <a:endParaRPr lang="pt-BR" sz="2800" b="1" dirty="0"/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7825680" cy="51125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/>
              <a:t>3 </a:t>
            </a:r>
            <a:r>
              <a:rPr lang="pt-BR" sz="2900" b="1" dirty="0" smtClean="0"/>
              <a:t>– Colégio </a:t>
            </a:r>
            <a:r>
              <a:rPr lang="pt-BR" sz="2900" b="1" dirty="0"/>
              <a:t>de Gestores de Comunicação das Universidades Federais (CGCUF</a:t>
            </a:r>
            <a:r>
              <a:rPr lang="pt-BR" sz="2900" b="1" dirty="0" smtClean="0"/>
              <a:t>) – </a:t>
            </a:r>
            <a:r>
              <a:rPr lang="pt-BR" sz="2900" b="1" dirty="0"/>
              <a:t>KIT DIVULGAÇÃO</a:t>
            </a:r>
            <a:r>
              <a:rPr lang="pt-BR" sz="2900" b="1" dirty="0" smtClean="0"/>
              <a:t>.</a:t>
            </a:r>
          </a:p>
          <a:p>
            <a:pPr marL="114300" indent="0" algn="just">
              <a:buNone/>
            </a:pPr>
            <a:endParaRPr lang="pt-BR" sz="2900" b="1" dirty="0"/>
          </a:p>
          <a:p>
            <a:pPr marL="114300" indent="0" algn="just">
              <a:buNone/>
            </a:pPr>
            <a:r>
              <a:rPr lang="pt-BR" sz="2900" b="1" dirty="0"/>
              <a:t>4 – Definição das estratégias por parte de cada instituição e escolha dos resultados de pesquisa já concluídas ou em andamento que serão divulgados. É imprescindível contar com o envolvimento dos Programas de Pós-Graduação, Redes de Pesquisa e com os </a:t>
            </a:r>
            <a:r>
              <a:rPr lang="pt-BR" sz="2900" b="1" dirty="0" err="1" smtClean="0"/>
              <a:t>INCTs</a:t>
            </a:r>
            <a:r>
              <a:rPr lang="pt-BR" sz="2900" b="1" dirty="0" smtClean="0"/>
              <a:t> </a:t>
            </a:r>
            <a:r>
              <a:rPr lang="pt-BR" sz="2900" b="1" dirty="0"/>
              <a:t>neste </a:t>
            </a:r>
            <a:r>
              <a:rPr lang="pt-BR" sz="2900" b="1" dirty="0" smtClean="0"/>
              <a:t>processo.</a:t>
            </a:r>
            <a:endParaRPr lang="pt-BR" sz="2900" b="1" dirty="0"/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7825680" cy="54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/>
              <a:t>5 – Estimular que os gestores dos diferentes campi, regionais, institutos, unidades e centros fora de sede busquem o contato com as prefeituras, secretarias municipais de educação e demais parceiros necessários para a execução das atividades.</a:t>
            </a:r>
          </a:p>
          <a:p>
            <a:pPr marL="114300" indent="0" algn="just">
              <a:buNone/>
            </a:pPr>
            <a:r>
              <a:rPr lang="pt-BR" sz="2900" b="1" dirty="0"/>
              <a:t>6 – Distribuição das atividades entre as diferentes instituições, sendo recomendado que aquelas que serão desenvolvidas em espaços públicos (shoppings, praças, rodoviárias, aeroportos, feiras livres) sejam </a:t>
            </a:r>
            <a:r>
              <a:rPr lang="pt-BR" sz="2900" b="1" dirty="0" err="1"/>
              <a:t>multi-institucionais</a:t>
            </a:r>
            <a:r>
              <a:rPr lang="pt-BR" sz="2900" b="1" dirty="0"/>
              <a:t>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7825680" cy="51125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/>
              <a:t>7 – Garantir que, dentro do possível, todos as escolas públicas e privadas dos municípios de abrangência das universidades sejam visitadas neste dia.</a:t>
            </a:r>
          </a:p>
          <a:p>
            <a:pPr marL="114300" indent="0" algn="just">
              <a:buNone/>
            </a:pPr>
            <a:r>
              <a:rPr lang="pt-BR" sz="2900" b="1" dirty="0"/>
              <a:t>8 – Elaborar e gravar </a:t>
            </a:r>
            <a:r>
              <a:rPr lang="pt-BR" sz="2900" b="1" dirty="0" err="1"/>
              <a:t>mini-aulas</a:t>
            </a:r>
            <a:r>
              <a:rPr lang="pt-BR" sz="2900" b="1" dirty="0"/>
              <a:t> de 5 a 6 minutos para serem distribuídas para as escolas públicas e privadas como um preparatório para as atividades do dia 25 de outubro. Começar essas </a:t>
            </a:r>
            <a:r>
              <a:rPr lang="pt-BR" sz="2900" b="1" dirty="0" err="1"/>
              <a:t>mini-aulas</a:t>
            </a:r>
            <a:r>
              <a:rPr lang="pt-BR" sz="2900" b="1" dirty="0"/>
              <a:t> com a pergunta: “VOCE SABIA?”. A apresentação gráfica do início e do fim dessas aulas deve ser padronizada no país inteiro.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187" y="1628800"/>
            <a:ext cx="7825680" cy="4800600"/>
          </a:xfrm>
        </p:spPr>
        <p:txBody>
          <a:bodyPr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pt-BR" sz="2900" b="1" dirty="0"/>
              <a:t>9 – Estimular todos os bolsistas de IC e PG a realizarem vídeos curtos de divulgação dos resultados/impactos de suas pesquisas para vinculação em redes sociais – mídias espontâneas. Estes vídeos poderiam começar assim: </a:t>
            </a:r>
            <a:r>
              <a:rPr lang="pt-BR" sz="2900" b="1" dirty="0" smtClean="0"/>
              <a:t>“O </a:t>
            </a:r>
            <a:r>
              <a:rPr lang="pt-BR" sz="2900" b="1" dirty="0"/>
              <a:t>QUE EU FAÇO É MUITO IMPORTANTE !!!!”</a:t>
            </a:r>
          </a:p>
          <a:p>
            <a:pPr marL="11430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pt-BR" sz="2900" b="1" dirty="0"/>
              <a:t>10 – Criar uma imagem que possa compor durante o mês de outubro o perfil de </a:t>
            </a:r>
            <a:r>
              <a:rPr lang="pt-BR" sz="2900" b="1" dirty="0" err="1"/>
              <a:t>Facebook</a:t>
            </a:r>
            <a:r>
              <a:rPr lang="pt-BR" sz="2900" b="1" dirty="0"/>
              <a:t>, </a:t>
            </a:r>
            <a:r>
              <a:rPr lang="pt-BR" sz="2900" b="1" dirty="0" err="1"/>
              <a:t>WhatsApp</a:t>
            </a:r>
            <a:r>
              <a:rPr lang="pt-BR" sz="2900" b="1" dirty="0"/>
              <a:t> e Currículo Lattes.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7825680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/>
              <a:t>11 – Organizar atividades e/ou exposições que foquem a difusão e/ou disseminação do conhecimento científico em todos os espaços museológicos possíveis.</a:t>
            </a:r>
          </a:p>
          <a:p>
            <a:pPr marL="114300" indent="0" algn="just">
              <a:buNone/>
            </a:pPr>
            <a:r>
              <a:rPr lang="pt-BR" sz="2900" b="1" dirty="0"/>
              <a:t>12 – Definir uma programação específica para as rádios e TVs universitárias para o dia 25 de outubro.</a:t>
            </a:r>
          </a:p>
          <a:p>
            <a:pPr marL="114300" indent="0" algn="just">
              <a:buNone/>
            </a:pPr>
            <a:r>
              <a:rPr lang="pt-BR" sz="2900" b="1" dirty="0"/>
              <a:t>13 – Considerar que essa atividade deve ter caráter obrigatório para os bolsistas e opcional para os não bolsistas.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" y="1556792"/>
            <a:ext cx="7825680" cy="48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/>
              <a:t>14 – Montar exposição (banners) com os resultados mais relevantes obtidos pelas instituições, especialmente, aqueles resultantes de financiamento público (</a:t>
            </a:r>
            <a:r>
              <a:rPr lang="pt-BR" sz="2900" b="1" dirty="0" err="1"/>
              <a:t>FAPs</a:t>
            </a:r>
            <a:r>
              <a:rPr lang="pt-BR" sz="2900" b="1" dirty="0"/>
              <a:t>, CNPq, CAPES e </a:t>
            </a:r>
            <a:r>
              <a:rPr lang="pt-BR" sz="2900" b="1" dirty="0" smtClean="0"/>
              <a:t>FINEP) </a:t>
            </a:r>
            <a:r>
              <a:rPr lang="pt-BR" sz="2900" b="1" dirty="0"/>
              <a:t>para ser colocada durante toda a semana nos “Espaços Públicos de Poder” (Senado Federal, Câmara dos Deputados Assembleias Legislativas e Câmaras Municipais) e, no dia 25 de outubro, levar os pesquisadores de maior relevância para esses espaços</a:t>
            </a:r>
            <a:r>
              <a:rPr lang="pt-BR" sz="2900" b="1" dirty="0" smtClean="0"/>
              <a:t>.</a:t>
            </a:r>
            <a:endParaRPr lang="pt-BR" sz="2900" b="1" dirty="0"/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187" y="2060848"/>
            <a:ext cx="7825680" cy="352839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900" b="1" dirty="0" smtClean="0"/>
              <a:t>15 </a:t>
            </a:r>
            <a:r>
              <a:rPr lang="pt-BR" sz="2900" b="1" dirty="0"/>
              <a:t>– Desenvolver estratégias específicas que atraiam a atenção do público para as atividades que serão desenvolvidas nos espaços públicos (exames clínicos e laboratoriais rápidos, pequenas experiências científicas, peças de teatro curtas e tudo mais que a criatividade humana permitir).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2357"/>
            <a:ext cx="7547034" cy="874099"/>
          </a:xfrm>
        </p:spPr>
        <p:txBody>
          <a:bodyPr>
            <a:noAutofit/>
          </a:bodyPr>
          <a:lstStyle/>
          <a:p>
            <a:r>
              <a:rPr lang="pt-BR" sz="3600" b="1" cap="none" dirty="0" smtClean="0"/>
              <a:t>O QUE O BRASIL PRECISA?</a:t>
            </a:r>
            <a:endParaRPr lang="pt-BR" sz="3600" b="1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980728"/>
            <a:ext cx="6538620" cy="5716625"/>
          </a:xfrm>
        </p:spPr>
        <p:txBody>
          <a:bodyPr>
            <a:noAutofit/>
          </a:bodyPr>
          <a:lstStyle/>
          <a:p>
            <a:pPr marL="523875" indent="-34290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pt-BR" sz="2400" b="1" dirty="0" smtClean="0"/>
              <a:t>POLÍTICA DE ESTADO PARA CT&amp;I</a:t>
            </a:r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Estabilidade no financiamento.</a:t>
            </a:r>
            <a:endParaRPr lang="pt-BR" sz="2400" b="1" dirty="0"/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Valorização do pesquisador.</a:t>
            </a:r>
            <a:endParaRPr lang="pt-BR" sz="2400" b="1" dirty="0"/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Garantia de recursos humanos para as atividades de pesquisa, transferência e inovação tecnológica.</a:t>
            </a:r>
            <a:endParaRPr lang="pt-BR" sz="2400" b="1" dirty="0"/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Segurança jurídica para IFES desempenharem o papel de ICT.</a:t>
            </a:r>
            <a:endParaRPr lang="pt-BR" sz="2400" b="1" dirty="0"/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Definição da velocidade de crescimento e do limite de expansão do sistema de pós-graduação.</a:t>
            </a:r>
            <a:endParaRPr lang="pt-BR" sz="2400" b="1" dirty="0"/>
          </a:p>
          <a:p>
            <a:pPr marL="804863" indent="-2730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pt-BR" sz="2400" b="1" dirty="0" smtClean="0"/>
              <a:t>Atualização, manutenção e expansão do parque de equipamentos.</a:t>
            </a:r>
            <a:endParaRPr lang="pt-BR" sz="2400" b="1" dirty="0"/>
          </a:p>
        </p:txBody>
      </p:sp>
      <p:pic>
        <p:nvPicPr>
          <p:cNvPr id="5122" name="Picture 2" descr="Resultado de imagem para fo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" y="1124744"/>
            <a:ext cx="2320925" cy="28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7825680" cy="554915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700" b="1" dirty="0"/>
              <a:t>16 – Organizar nas maiores cidades do país na manhã do dia 25 uma abertura oficial do evento, com a presença das autoridades (estratégia para atrair a atenção da mídia). Fazer essa abertura preferencialmente em uma escola pública.</a:t>
            </a:r>
          </a:p>
          <a:p>
            <a:pPr marL="114300" indent="0" algn="just">
              <a:buNone/>
            </a:pPr>
            <a:r>
              <a:rPr lang="pt-BR" sz="2700" b="1" dirty="0"/>
              <a:t>17 – Considerar se seria interessante definir uma “COR PARA A CIÊNCIA” e iluminar os edifícios públicos ou mesmo elaborar a “BANDEIRA DA </a:t>
            </a:r>
            <a:r>
              <a:rPr lang="pt-BR" sz="2700" b="1" dirty="0" smtClean="0"/>
              <a:t>CIÊNCIA</a:t>
            </a:r>
            <a:r>
              <a:rPr lang="pt-BR" sz="2700" b="1" dirty="0"/>
              <a:t>”.</a:t>
            </a:r>
          </a:p>
          <a:p>
            <a:pPr marL="114300" indent="0" algn="just">
              <a:buNone/>
            </a:pPr>
            <a:r>
              <a:rPr lang="pt-BR" sz="2700" b="1" dirty="0"/>
              <a:t>18 – Verificar a possibilidade de escolher um artista nacionalmente conhecido de cada um dos estados brasileiros e tentar criar a figura do “EMBAIXADOR DA CIÊNCIA”.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728" y="1508720"/>
            <a:ext cx="7825680" cy="4800600"/>
          </a:xfrm>
        </p:spPr>
        <p:txBody>
          <a:bodyPr>
            <a:noAutofit/>
          </a:bodyPr>
          <a:lstStyle/>
          <a:p>
            <a:pPr marL="11430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900" b="1" dirty="0"/>
              <a:t>19 – Buscar o apoio de todas as Associações e Sociedades Científicas do país e definir uma ação estratégica para ser realizada no dia 25 </a:t>
            </a:r>
            <a:r>
              <a:rPr lang="pt-BR" sz="2900" b="1" dirty="0" smtClean="0"/>
              <a:t>de outubro em </a:t>
            </a:r>
            <a:r>
              <a:rPr lang="pt-BR" sz="2900" b="1" dirty="0"/>
              <a:t>todos os congressos científicos que tiverem acontecendo neste dia.</a:t>
            </a:r>
          </a:p>
          <a:p>
            <a:pPr marL="11430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2900" b="1" dirty="0"/>
              <a:t>20 – Cada instituição que aderir ao projeto tem total liberdade de definir as atividades que considera prioritárias, bem como a forma de realização. A única padronização será o uso da mesma identidade visual.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comunicacao cientif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41486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048672" cy="1143000"/>
          </a:xfrm>
        </p:spPr>
        <p:txBody>
          <a:bodyPr/>
          <a:lstStyle/>
          <a:p>
            <a:r>
              <a:rPr lang="pt-BR" b="1" dirty="0" smtClean="0"/>
              <a:t>Resultados Esperados</a:t>
            </a:r>
            <a:endParaRPr lang="pt-BR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439178" cy="24391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78" y="2912170"/>
            <a:ext cx="3749600" cy="37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82221" y="116632"/>
            <a:ext cx="29327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ANDIFES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331640" y="1037705"/>
            <a:ext cx="2787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COPROPI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48064" y="1088623"/>
            <a:ext cx="2124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CGCUF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78527" y="1997559"/>
            <a:ext cx="2701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COGRAD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72235" y="1988840"/>
            <a:ext cx="173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COEX</a:t>
            </a:r>
            <a:endParaRPr lang="pt-B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9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brasil em c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804"/>
            <a:ext cx="8532440" cy="52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27584" y="1899219"/>
            <a:ext cx="712663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Desmonte da Universidade Pública e do Sistema Nacional de Ciência, Tecnologia e Inovação </a:t>
            </a:r>
            <a:endParaRPr lang="pt-BR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2183" y="404664"/>
            <a:ext cx="7688074" cy="874099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>RESPOSTAS QUE ESTAMOS RECEBENDO!!!!!!!</a:t>
            </a:r>
            <a:endParaRPr lang="pt-BR" sz="4000" b="1" cap="none" dirty="0"/>
          </a:p>
        </p:txBody>
      </p:sp>
    </p:spTree>
    <p:extLst>
      <p:ext uri="{BB962C8B-B14F-4D97-AF65-F5344CB8AC3E}">
        <p14:creationId xmlns:p14="http://schemas.microsoft.com/office/powerpoint/2010/main" val="31531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b="1" cap="none" dirty="0" smtClean="0"/>
              <a:t>O que precisamos fazer</a:t>
            </a:r>
            <a:endParaRPr lang="pt-BR" sz="4000" b="1" cap="none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23528" y="1124744"/>
            <a:ext cx="7972722" cy="5445224"/>
          </a:xfrm>
        </p:spPr>
        <p:txBody>
          <a:bodyPr>
            <a:noAutofit/>
          </a:bodyPr>
          <a:lstStyle/>
          <a:p>
            <a:pPr marL="523875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/>
              <a:t>Aumentar a produção científica em quantidade e qualidade.</a:t>
            </a:r>
          </a:p>
          <a:p>
            <a:pPr marL="523875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/>
              <a:t>Internacionalizar a </a:t>
            </a:r>
            <a:r>
              <a:rPr lang="pt-BR" altLang="pt-BR" sz="2900" b="1" dirty="0" smtClean="0"/>
              <a:t>pós-graduação e a produção científica.</a:t>
            </a:r>
            <a:endParaRPr lang="pt-BR" altLang="pt-BR" sz="2900" b="1" dirty="0"/>
          </a:p>
          <a:p>
            <a:pPr marL="523875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/>
              <a:t>Aliar a produção do conhecimento à apropriação deste pela sociedade.</a:t>
            </a:r>
          </a:p>
          <a:p>
            <a:pPr marL="523875" indent="-34290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Desenvolvimento de educação empreendedora,  </a:t>
            </a:r>
            <a:r>
              <a:rPr lang="pt-BR" altLang="pt-BR" sz="2900" b="1" dirty="0"/>
              <a:t>da cultura de proteção ao conhecimento </a:t>
            </a:r>
            <a:r>
              <a:rPr lang="pt-BR" altLang="pt-BR" sz="2900" b="1" dirty="0" smtClean="0"/>
              <a:t>sensível,  da capacidade de licenciar os produtos protegidos e de transferir as tecnologias desenvolvidas.</a:t>
            </a:r>
            <a:endParaRPr lang="pt-BR" altLang="pt-BR" sz="2900" b="1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844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9" y="1512603"/>
            <a:ext cx="6850945" cy="37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0"/>
            <a:ext cx="732508" cy="68580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UNIVERSIDADE</a:t>
            </a:r>
            <a:endParaRPr lang="pt-BR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68344" y="46950"/>
            <a:ext cx="769121" cy="681105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SOCIEDADE</a:t>
            </a:r>
            <a:endParaRPr lang="pt-B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1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>
            <a:normAutofit/>
          </a:bodyPr>
          <a:lstStyle/>
          <a:p>
            <a:r>
              <a:rPr lang="pt-BR" sz="4000" b="1" cap="none" dirty="0" smtClean="0"/>
              <a:t>O que precisamos fazer</a:t>
            </a:r>
            <a:endParaRPr lang="pt-BR" sz="4000" b="1" cap="none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9457" y="980728"/>
            <a:ext cx="8296250" cy="5760640"/>
          </a:xfrm>
        </p:spPr>
        <p:txBody>
          <a:bodyPr>
            <a:noAutofit/>
          </a:bodyPr>
          <a:lstStyle/>
          <a:p>
            <a:pPr marL="523875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Desenvolver educação </a:t>
            </a:r>
            <a:r>
              <a:rPr lang="pt-BR" altLang="pt-BR" sz="2900" b="1" dirty="0"/>
              <a:t>científica abrangente e de qualidade no ensino fundamental e médio do </a:t>
            </a:r>
            <a:r>
              <a:rPr lang="pt-BR" altLang="pt-BR" sz="2900" b="1" dirty="0" smtClean="0"/>
              <a:t>país.</a:t>
            </a:r>
          </a:p>
          <a:p>
            <a:pPr marL="523875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Promover para além da comunicação científica a divulgação científica.</a:t>
            </a:r>
          </a:p>
          <a:p>
            <a:pPr marL="523875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Desenvolver ações consistentes e permanentes de popularização </a:t>
            </a:r>
            <a:r>
              <a:rPr lang="pt-BR" altLang="pt-BR" sz="2900" b="1" dirty="0"/>
              <a:t>da </a:t>
            </a:r>
            <a:r>
              <a:rPr lang="pt-BR" altLang="pt-BR" sz="2900" b="1" dirty="0" smtClean="0"/>
              <a:t>ciência.</a:t>
            </a:r>
          </a:p>
          <a:p>
            <a:pPr marL="523875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Estimular o “Jornalismo Científico”.</a:t>
            </a:r>
          </a:p>
          <a:p>
            <a:pPr marL="523875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altLang="pt-BR" sz="2900" b="1" dirty="0" smtClean="0"/>
              <a:t>Criar um processo </a:t>
            </a:r>
            <a:r>
              <a:rPr lang="pt-BR" altLang="pt-BR" sz="2900" b="1" dirty="0"/>
              <a:t>coletivo </a:t>
            </a:r>
            <a:r>
              <a:rPr lang="pt-BR" altLang="pt-BR" sz="2900" b="1" dirty="0" smtClean="0"/>
              <a:t>amplo envolvendo instituições </a:t>
            </a:r>
            <a:r>
              <a:rPr lang="pt-BR" altLang="pt-BR" sz="2900" b="1" dirty="0"/>
              <a:t>de pesquisa, universidades</a:t>
            </a:r>
            <a:r>
              <a:rPr lang="pt-BR" altLang="pt-BR" sz="2900" b="1" dirty="0" smtClean="0"/>
              <a:t>, institutos tecnológicos, comunicadores, cientistas</a:t>
            </a:r>
            <a:r>
              <a:rPr lang="pt-BR" altLang="pt-BR" sz="2900" b="1" dirty="0"/>
              <a:t>, educadores, estudantes e o público em </a:t>
            </a:r>
            <a:r>
              <a:rPr lang="pt-BR" altLang="pt-BR" sz="2900" b="1" dirty="0" smtClean="0"/>
              <a:t>geral.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324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pt-BR" b="1" dirty="0" smtClean="0"/>
              <a:t>Nossa proposta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7620000" cy="3845024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/>
              <a:t>O DIA </a:t>
            </a:r>
            <a:r>
              <a:rPr lang="pt-BR" sz="2800" b="1" dirty="0" smtClean="0"/>
              <a:t> C DA </a:t>
            </a:r>
            <a:r>
              <a:rPr lang="pt-BR" sz="2800" b="1" dirty="0"/>
              <a:t>CIÊNCIA representa uma iniciativa das universidades e dos institutos tecnológicos que desenvolvem pesquisa para sensibilizar e informar a população que, além de formar recursos humanos qualificados, essas instituições são responsáveis pela produção de aproximadamente 90% do conhecimento científico no Brasil.</a:t>
            </a:r>
          </a:p>
        </p:txBody>
      </p:sp>
      <p:pic>
        <p:nvPicPr>
          <p:cNvPr id="5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27" y="4437112"/>
            <a:ext cx="3676940" cy="224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pt-BR" b="1" dirty="0" smtClean="0"/>
              <a:t>O que estamos solicitando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7620000" cy="1872208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 smtClean="0"/>
              <a:t>UM DIA da vida das pessoas que produzem conhecimento para que a universidade deixe seus muros e chegue a sociedade.</a:t>
            </a:r>
            <a:endParaRPr lang="pt-BR" sz="3200" b="1" dirty="0"/>
          </a:p>
        </p:txBody>
      </p:sp>
      <p:pic>
        <p:nvPicPr>
          <p:cNvPr id="5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958818" cy="58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12" y="3406637"/>
            <a:ext cx="4267200" cy="32004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univers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04" y="4797152"/>
            <a:ext cx="22258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socieda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73" y="3878349"/>
            <a:ext cx="2843808" cy="2247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Ação proposta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1" dirty="0"/>
              <a:t>No dia 25 DE OUTUBRO, </a:t>
            </a:r>
            <a:r>
              <a:rPr lang="pt-BR" sz="2800" b="1" dirty="0" smtClean="0"/>
              <a:t>as instituições de ensino superior e pesquisa </a:t>
            </a:r>
            <a:r>
              <a:rPr lang="pt-BR" sz="2800" b="1" dirty="0"/>
              <a:t>desenvolverão atividades em escolas, museus, espaços públicos, espaços institucionais próprios e externos, para mostrar a comunidade o conhecimento produzido pelas </a:t>
            </a:r>
            <a:r>
              <a:rPr lang="pt-BR" sz="2800" b="1" dirty="0" err="1"/>
              <a:t>ICTs</a:t>
            </a:r>
            <a:r>
              <a:rPr lang="pt-BR" sz="2800" b="1" dirty="0"/>
              <a:t> e como esse conhecimento modifica a vida das pessoas.</a:t>
            </a:r>
          </a:p>
          <a:p>
            <a:pPr algn="just"/>
            <a:r>
              <a:rPr lang="pt-BR" sz="2800" b="1" dirty="0"/>
              <a:t>Espera-se que essa atividade passe a ser realizada anualmente, sempre no período da Semana Nacional de Ciência e Tecnologia, criando então a cultura do DIA </a:t>
            </a:r>
            <a:r>
              <a:rPr lang="pt-BR" sz="2800" b="1" dirty="0" smtClean="0"/>
              <a:t>C DA </a:t>
            </a:r>
            <a:r>
              <a:rPr lang="pt-BR" sz="2800" b="1" dirty="0"/>
              <a:t>CIÊNCIA BRASILEIRA.</a:t>
            </a:r>
          </a:p>
        </p:txBody>
      </p:sp>
      <p:pic>
        <p:nvPicPr>
          <p:cNvPr id="4" name="Picture 2" descr="C:\Users\CLORINDA\Dropbox\COPROPI\Dia da Ciencia\LOGO DIA CI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97" y="188640"/>
            <a:ext cx="1838470" cy="112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</TotalTime>
  <Words>1225</Words>
  <Application>Microsoft Office PowerPoint</Application>
  <PresentationFormat>Apresentação na tela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Adjacência</vt:lpstr>
      <vt:lpstr>Projeto Dia C da Ciência</vt:lpstr>
      <vt:lpstr>O QUE O BRASIL PRECISA?</vt:lpstr>
      <vt:lpstr>RESPOSTAS QUE ESTAMOS RECEBENDO!!!!!!!</vt:lpstr>
      <vt:lpstr>O que precisamos fazer</vt:lpstr>
      <vt:lpstr>Apresentação do PowerPoint</vt:lpstr>
      <vt:lpstr>O que precisamos fazer</vt:lpstr>
      <vt:lpstr>Nossa proposta</vt:lpstr>
      <vt:lpstr>O que estamos solicitando</vt:lpstr>
      <vt:lpstr>Ação proposta</vt:lpstr>
      <vt:lpstr>Ação proposta</vt:lpstr>
      <vt:lpstr>A GRANDE MOTIVAÇÃO</vt:lpstr>
      <vt:lpstr>Metodologias</vt:lpstr>
      <vt:lpstr>Metodologias</vt:lpstr>
      <vt:lpstr>Metodologias</vt:lpstr>
      <vt:lpstr>Metodologias</vt:lpstr>
      <vt:lpstr>Metodologias</vt:lpstr>
      <vt:lpstr>Metodologias</vt:lpstr>
      <vt:lpstr>Metodologias</vt:lpstr>
      <vt:lpstr>Metodologias</vt:lpstr>
      <vt:lpstr>Metodologias</vt:lpstr>
      <vt:lpstr>Metodologias</vt:lpstr>
      <vt:lpstr>Resultados Esperados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Dia da Ciência</dc:title>
  <dc:creator>CLORINDA</dc:creator>
  <cp:lastModifiedBy>CLORINDA</cp:lastModifiedBy>
  <cp:revision>24</cp:revision>
  <dcterms:created xsi:type="dcterms:W3CDTF">2017-08-17T23:18:08Z</dcterms:created>
  <dcterms:modified xsi:type="dcterms:W3CDTF">2017-08-24T14:54:44Z</dcterms:modified>
</cp:coreProperties>
</file>