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16"/>
  </p:notesMasterIdLst>
  <p:handoutMasterIdLst>
    <p:handoutMasterId r:id="rId17"/>
  </p:handoutMasterIdLst>
  <p:sldIdLst>
    <p:sldId id="303" r:id="rId2"/>
    <p:sldId id="304" r:id="rId3"/>
    <p:sldId id="314" r:id="rId4"/>
    <p:sldId id="315" r:id="rId5"/>
    <p:sldId id="316" r:id="rId6"/>
    <p:sldId id="317" r:id="rId7"/>
    <p:sldId id="318" r:id="rId8"/>
    <p:sldId id="305" r:id="rId9"/>
    <p:sldId id="319" r:id="rId10"/>
    <p:sldId id="320" r:id="rId11"/>
    <p:sldId id="321" r:id="rId12"/>
    <p:sldId id="322" r:id="rId13"/>
    <p:sldId id="323" r:id="rId14"/>
    <p:sldId id="313" r:id="rId15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2" autoAdjust="0"/>
    <p:restoredTop sz="94671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E3713-0FA1-4BFA-9FF9-ABDE676BA801}" type="datetimeFigureOut">
              <a:rPr lang="pt-BR" smtClean="0"/>
              <a:pPr/>
              <a:t>24/07/2017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22F6C-2210-4F8A-83CF-C571B08D98A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44877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82736-A62D-4A23-BDAC-890F41B2AE73}" type="datetimeFigureOut">
              <a:rPr lang="pt-BR" smtClean="0"/>
              <a:pPr/>
              <a:t>24/07/2017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C87A0-47BE-4ECD-B927-0F37913144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32862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C87A0-47BE-4ECD-B927-0F3791314453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50039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C87A0-47BE-4ECD-B927-0F3791314453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2045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C87A0-47BE-4ECD-B927-0F3791314453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94880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C87A0-47BE-4ECD-B927-0F3791314453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52665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154478-7D03-4C0D-ADDB-23FC205E2AB4}" type="datetime1">
              <a:rPr lang="pt-BR" smtClean="0"/>
              <a:pPr/>
              <a:t>24/07/2017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21138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035A2-8CB2-4C96-BE85-3D8937B32EC2}" type="datetime1">
              <a:rPr lang="pt-BR" smtClean="0"/>
              <a:pPr/>
              <a:t>24/07/2017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9507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0AD177-59C2-4FAE-A205-40E2D51C7F24}" type="datetime1">
              <a:rPr lang="pt-BR" smtClean="0"/>
              <a:pPr/>
              <a:t>24/07/2017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937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  <a:extLst/>
          </a:lstStyle>
          <a:p>
            <a:pPr lvl="0" eaLnBrk="1" latinLnBrk="0" hangingPunct="1"/>
            <a:r>
              <a:rPr lang="pt-BR" dirty="0" smtClean="0"/>
              <a:t>Clique para editar 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785FA4-F3C8-4F87-BFD6-01DCB30D264D}" type="datetime1">
              <a:rPr lang="pt-BR" smtClean="0"/>
              <a:pPr/>
              <a:t>24/07/2017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/>
            </a:lvl1pPr>
            <a:extLst/>
          </a:lstStyle>
          <a:p>
            <a:r>
              <a:rPr kumimoji="0" lang="pt-BR" dirty="0" smtClean="0"/>
              <a:t>Clique para editar o título mestre</a:t>
            </a:r>
            <a:endParaRPr kumimoji="0" lang="en-US" dirty="0"/>
          </a:p>
        </p:txBody>
      </p:sp>
    </p:spTree>
    <p:extLst>
      <p:ext uri="{BB962C8B-B14F-4D97-AF65-F5344CB8AC3E}">
        <p14:creationId xmlns="" xmlns:p14="http://schemas.microsoft.com/office/powerpoint/2010/main" val="2482895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444E17-0C92-4EED-83C2-671A33B7113C}" type="datetime1">
              <a:rPr lang="pt-BR" smtClean="0"/>
              <a:pPr/>
              <a:t>24/07/2017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014473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100819-BF2F-4720-BEBF-41675649CCC2}" type="datetime1">
              <a:rPr lang="pt-BR" smtClean="0"/>
              <a:pPr/>
              <a:t>24/07/2017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8796761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AE741A-34FA-4518-81F9-2F868FAC49CC}" type="datetime1">
              <a:rPr lang="pt-BR" smtClean="0"/>
              <a:pPr/>
              <a:t>24/07/2017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13563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5D5CA8-CA67-483A-927A-21D7692A60B6}" type="datetime1">
              <a:rPr lang="pt-BR" smtClean="0"/>
              <a:pPr/>
              <a:t>24/07/2017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854596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D75E6C-05A4-417C-9DC4-FC10A478EA47}" type="datetime1">
              <a:rPr lang="pt-BR" smtClean="0"/>
              <a:pPr/>
              <a:t>24/07/2017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7399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5E805E8-87BD-4FD8-836A-65F4C2DFDA92}" type="datetime1">
              <a:rPr lang="pt-BR" smtClean="0"/>
              <a:pPr/>
              <a:t>24/07/2017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62964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21E368-8B8A-4C41-8C21-DDC79037DA7B}" type="datetime1">
              <a:rPr lang="pt-BR" smtClean="0"/>
              <a:pPr/>
              <a:t>24/07/2017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3965986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dirty="0" smtClean="0"/>
              <a:t>Clique para editar o título mestre</a:t>
            </a:r>
            <a:endParaRPr kumimoji="0" lang="en-US" dirty="0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dirty="0" smtClean="0"/>
              <a:t>Clique para editar o texto mestre</a:t>
            </a:r>
          </a:p>
          <a:p>
            <a:pPr lvl="1" eaLnBrk="1" latinLnBrk="0" hangingPunct="1"/>
            <a:r>
              <a:rPr kumimoji="0" lang="pt-BR" dirty="0" smtClean="0"/>
              <a:t>Segundo nível</a:t>
            </a:r>
          </a:p>
          <a:p>
            <a:pPr lvl="2" eaLnBrk="1" latinLnBrk="0" hangingPunct="1"/>
            <a:r>
              <a:rPr kumimoji="0" lang="pt-BR" dirty="0" smtClean="0"/>
              <a:t>Terceiro nível</a:t>
            </a:r>
          </a:p>
          <a:p>
            <a:pPr lvl="3" eaLnBrk="1" latinLnBrk="0" hangingPunct="1"/>
            <a:r>
              <a:rPr kumimoji="0" lang="pt-BR" dirty="0" smtClean="0"/>
              <a:t>Quarto nível</a:t>
            </a:r>
          </a:p>
          <a:p>
            <a:pPr lvl="4" eaLnBrk="1" latinLnBrk="0" hangingPunct="1"/>
            <a:r>
              <a:rPr kumimoji="0" lang="pt-BR" dirty="0" smtClean="0"/>
              <a:t>Quinto nível</a:t>
            </a:r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DDDF80-FDDF-4650-9A08-44FAEA9D6500}" type="datetime1">
              <a:rPr lang="pt-BR" smtClean="0"/>
              <a:pPr/>
              <a:t>24/07/2017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3D51115-36DE-46B4-BEDF-EEDF1C479F2C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8001024" y="6296584"/>
            <a:ext cx="645627" cy="5614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1772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0"/>
        </a:spcBef>
        <a:spcAft>
          <a:spcPts val="600"/>
        </a:spcAft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0"/>
        </a:spcBef>
        <a:spcAft>
          <a:spcPts val="600"/>
        </a:spcAft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0"/>
        </a:spcBef>
        <a:spcAft>
          <a:spcPts val="600"/>
        </a:spcAft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32249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solidFill>
                  <a:srgbClr val="000000"/>
                </a:solidFill>
                <a:latin typeface="Calibri"/>
              </a:rPr>
              <a:t>Rede </a:t>
            </a:r>
            <a:r>
              <a:rPr lang="pt-BR" sz="4400" dirty="0" err="1" smtClean="0">
                <a:solidFill>
                  <a:srgbClr val="000000"/>
                </a:solidFill>
                <a:latin typeface="Calibri"/>
              </a:rPr>
              <a:t>MetroGyn</a:t>
            </a:r>
            <a:r>
              <a:rPr lang="pt-BR" sz="4400" dirty="0" smtClean="0">
                <a:solidFill>
                  <a:srgbClr val="000000"/>
                </a:solidFill>
                <a:latin typeface="Calibri"/>
              </a:rPr>
              <a:t/>
            </a:r>
            <a:br>
              <a:rPr lang="pt-BR" sz="4400" dirty="0" smtClean="0">
                <a:solidFill>
                  <a:srgbClr val="000000"/>
                </a:solidFill>
                <a:latin typeface="Calibri"/>
              </a:rPr>
            </a:br>
            <a:r>
              <a:rPr lang="pt-BR" sz="3600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pt-BR" sz="3600" dirty="0" smtClean="0">
                <a:solidFill>
                  <a:schemeClr val="accent1">
                    <a:lumMod val="75000"/>
                  </a:schemeClr>
                </a:solidFill>
                <a:latin typeface="Calibri"/>
              </a:rPr>
              <a:t>Conectividade</a:t>
            </a:r>
            <a:endParaRPr lang="pt-B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Subtítulo 4"/>
          <p:cNvSpPr txBox="1">
            <a:spLocks/>
          </p:cNvSpPr>
          <p:nvPr/>
        </p:nvSpPr>
        <p:spPr>
          <a:xfrm>
            <a:off x="760040" y="3356992"/>
            <a:ext cx="7772400" cy="1199704"/>
          </a:xfrm>
          <a:prstGeom prst="rect">
            <a:avLst/>
          </a:prstGeom>
        </p:spPr>
        <p:txBody>
          <a:bodyPr vert="horz" lIns="45720" rIns="45720">
            <a:noAutofit/>
          </a:bodyPr>
          <a:lstStyle>
            <a:lvl1pPr marL="0" marR="64008" indent="0" algn="r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sz="24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Representante da </a:t>
            </a:r>
            <a:r>
              <a:rPr lang="pt-BR" sz="2400" b="1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Metrogyn</a:t>
            </a:r>
            <a:endParaRPr lang="pt-BR" sz="2400" b="1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Prof</a:t>
            </a: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pt-BR" sz="24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Msc</a:t>
            </a: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pt-BR" sz="24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Wilane</a:t>
            </a: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Carlos da Silva </a:t>
            </a: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Massarani</a:t>
            </a:r>
            <a:endParaRPr lang="pt-BR" sz="24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41688" y="327421"/>
            <a:ext cx="906709" cy="7884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8638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000660"/>
          </a:xfrm>
        </p:spPr>
        <p:txBody>
          <a:bodyPr>
            <a:normAutofit/>
          </a:bodyPr>
          <a:lstStyle/>
          <a:p>
            <a:r>
              <a:rPr lang="pt-BR" dirty="0" smtClean="0"/>
              <a:t>Estes serviços são constituídos de: 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Compartilhamento de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infra-estrutura</a:t>
            </a:r>
            <a:r>
              <a:rPr lang="pt-BR" dirty="0" smtClean="0"/>
              <a:t>: direitos </a:t>
            </a:r>
            <a:r>
              <a:rPr lang="pt-BR" dirty="0" smtClean="0"/>
              <a:t>de uso de </a:t>
            </a:r>
            <a:r>
              <a:rPr lang="pt-BR" dirty="0" smtClean="0"/>
              <a:t>postes estabelecidos em parceria com a CELG</a:t>
            </a:r>
            <a:r>
              <a:rPr lang="pt-BR" dirty="0" smtClean="0"/>
              <a:t>; 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Manutenção preventiva 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corretiva</a:t>
            </a:r>
          </a:p>
          <a:p>
            <a:pPr lvl="2"/>
            <a:r>
              <a:rPr lang="pt-BR" dirty="0" smtClean="0"/>
              <a:t>da </a:t>
            </a:r>
            <a:r>
              <a:rPr lang="pt-BR" dirty="0" smtClean="0"/>
              <a:t>malha de fibras </a:t>
            </a:r>
            <a:r>
              <a:rPr lang="pt-BR" dirty="0" smtClean="0"/>
              <a:t>ópticas</a:t>
            </a:r>
          </a:p>
          <a:p>
            <a:pPr lvl="2"/>
            <a:r>
              <a:rPr lang="pt-BR" dirty="0" smtClean="0"/>
              <a:t>de </a:t>
            </a:r>
            <a:r>
              <a:rPr lang="pt-BR" dirty="0" smtClean="0"/>
              <a:t>ativos de </a:t>
            </a:r>
            <a:r>
              <a:rPr lang="pt-BR" dirty="0" smtClean="0"/>
              <a:t>rede</a:t>
            </a:r>
            <a:endParaRPr lang="pt-BR" dirty="0" smtClean="0"/>
          </a:p>
          <a:p>
            <a:r>
              <a:rPr lang="pt-BR" dirty="0" smtClean="0"/>
              <a:t>A reserva financeira </a:t>
            </a:r>
            <a:r>
              <a:rPr lang="pt-BR" dirty="0" smtClean="0"/>
              <a:t>é administrada pela UFG para</a:t>
            </a:r>
          </a:p>
          <a:p>
            <a:pPr lvl="1"/>
            <a:r>
              <a:rPr lang="pt-BR" dirty="0" smtClean="0"/>
              <a:t>cobertura </a:t>
            </a:r>
            <a:r>
              <a:rPr lang="pt-BR" dirty="0" smtClean="0"/>
              <a:t>de despesas diversas não cobertas pelos serviços </a:t>
            </a:r>
            <a:r>
              <a:rPr lang="pt-BR" dirty="0" smtClean="0"/>
              <a:t>acima</a:t>
            </a:r>
          </a:p>
          <a:p>
            <a:pPr lvl="1"/>
            <a:r>
              <a:rPr lang="pt-BR" dirty="0" smtClean="0"/>
              <a:t>investimentos </a:t>
            </a:r>
            <a:r>
              <a:rPr lang="pt-BR" dirty="0" smtClean="0"/>
              <a:t>futuros, inclusive a atualização tecnológica da </a:t>
            </a:r>
            <a:r>
              <a:rPr lang="pt-BR" dirty="0" smtClean="0"/>
              <a:t>rede</a:t>
            </a:r>
            <a:endParaRPr lang="pt-BR" dirty="0" smtClean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Serviços da </a:t>
            </a:r>
            <a:r>
              <a:rPr lang="pt-BR" dirty="0" err="1" smtClean="0"/>
              <a:t>MetroGyn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072098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A rede oferece às instituições participantes, dentre </a:t>
            </a:r>
            <a:r>
              <a:rPr lang="pt-BR" dirty="0" smtClean="0"/>
              <a:t>outras</a:t>
            </a:r>
            <a:r>
              <a:rPr lang="pt-BR" dirty="0" smtClean="0"/>
              <a:t>, as vantagens a seguir: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Alta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velocidade</a:t>
            </a:r>
            <a:r>
              <a:rPr lang="pt-BR" dirty="0" smtClean="0"/>
              <a:t>: velocidade </a:t>
            </a:r>
            <a:r>
              <a:rPr lang="pt-BR" dirty="0" smtClean="0"/>
              <a:t>padrão de </a:t>
            </a:r>
            <a:r>
              <a:rPr lang="pt-BR" dirty="0" smtClean="0"/>
              <a:t>1Gbps;</a:t>
            </a:r>
            <a:endParaRPr lang="pt-BR" dirty="0" smtClean="0"/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Economia</a:t>
            </a:r>
            <a:r>
              <a:rPr lang="pt-BR" dirty="0" smtClean="0"/>
              <a:t>: baixa demanda de manutenção, custo reduzido;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Internet</a:t>
            </a:r>
            <a:r>
              <a:rPr lang="pt-BR" dirty="0" smtClean="0"/>
              <a:t>: acesso à Internet de alta velocidade;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Estabilidade</a:t>
            </a:r>
            <a:r>
              <a:rPr lang="pt-BR" dirty="0" smtClean="0"/>
              <a:t>: sistema de dupla abordagem;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IPv6</a:t>
            </a:r>
            <a:r>
              <a:rPr lang="pt-BR" dirty="0" smtClean="0"/>
              <a:t>:</a:t>
            </a:r>
            <a:r>
              <a:rPr lang="pt-BR" b="1" dirty="0" smtClean="0"/>
              <a:t> </a:t>
            </a:r>
            <a:r>
              <a:rPr lang="pt-BR" dirty="0" smtClean="0"/>
              <a:t>implantado gradativamente, endereços de 128 bits;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Conexão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com o </a:t>
            </a:r>
            <a:r>
              <a:rPr lang="pt-BR" b="1" i="1" dirty="0" err="1" smtClean="0">
                <a:solidFill>
                  <a:schemeClr val="accent1">
                    <a:lumMod val="75000"/>
                  </a:schemeClr>
                </a:solidFill>
              </a:rPr>
              <a:t>backbone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 da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RNP</a:t>
            </a:r>
            <a:r>
              <a:rPr lang="pt-BR" dirty="0" smtClean="0"/>
              <a:t>, oferecendo os serviços:</a:t>
            </a:r>
          </a:p>
          <a:p>
            <a:pPr lvl="2"/>
            <a:r>
              <a:rPr lang="pt-BR" b="1" dirty="0" err="1" smtClean="0"/>
              <a:t>Fone@</a:t>
            </a:r>
            <a:r>
              <a:rPr lang="pt-BR" b="1" dirty="0" smtClean="0"/>
              <a:t>RNP:</a:t>
            </a:r>
            <a:r>
              <a:rPr lang="pt-BR" dirty="0" smtClean="0"/>
              <a:t> telefonia gratuita via </a:t>
            </a:r>
            <a:r>
              <a:rPr lang="pt-BR" dirty="0" err="1" smtClean="0"/>
              <a:t>VoIP</a:t>
            </a:r>
            <a:r>
              <a:rPr lang="pt-BR" dirty="0" smtClean="0"/>
              <a:t>;</a:t>
            </a:r>
          </a:p>
          <a:p>
            <a:pPr lvl="2"/>
            <a:r>
              <a:rPr lang="pt-BR" b="1" dirty="0" err="1" smtClean="0"/>
              <a:t>Eduroam</a:t>
            </a:r>
            <a:r>
              <a:rPr lang="pt-BR" b="1" dirty="0" smtClean="0"/>
              <a:t> </a:t>
            </a:r>
            <a:r>
              <a:rPr lang="pt-BR" b="1" dirty="0" smtClean="0"/>
              <a:t>(</a:t>
            </a:r>
            <a:r>
              <a:rPr lang="pt-BR" b="1" i="1" dirty="0" err="1" smtClean="0"/>
              <a:t>education</a:t>
            </a:r>
            <a:r>
              <a:rPr lang="pt-BR" b="1" i="1" dirty="0" smtClean="0"/>
              <a:t> </a:t>
            </a:r>
            <a:r>
              <a:rPr lang="pt-BR" b="1" i="1" dirty="0" err="1" smtClean="0"/>
              <a:t>roaming</a:t>
            </a:r>
            <a:r>
              <a:rPr lang="pt-BR" b="1" dirty="0" smtClean="0"/>
              <a:t>):</a:t>
            </a:r>
            <a:r>
              <a:rPr lang="pt-BR" dirty="0" smtClean="0"/>
              <a:t> acesso sem fio na comunidade de ensino e pesquisa participante;</a:t>
            </a:r>
          </a:p>
          <a:p>
            <a:pPr lvl="2"/>
            <a:r>
              <a:rPr lang="pt-BR" b="1" dirty="0" smtClean="0"/>
              <a:t>Serviço </a:t>
            </a:r>
            <a:r>
              <a:rPr lang="pt-BR" b="1" dirty="0" smtClean="0"/>
              <a:t>de </a:t>
            </a:r>
            <a:r>
              <a:rPr lang="pt-BR" b="1" dirty="0" smtClean="0"/>
              <a:t>videoconferência:</a:t>
            </a:r>
            <a:r>
              <a:rPr lang="pt-BR" dirty="0" smtClean="0"/>
              <a:t> reuniões virtuais com gravação e streaming em alta definição (HD);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Vantagens da </a:t>
            </a:r>
            <a:r>
              <a:rPr lang="pt-BR" dirty="0" err="1" smtClean="0"/>
              <a:t>MetroGyn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pt-BR" dirty="0" smtClean="0"/>
              <a:t>Mapa da Rede </a:t>
            </a:r>
            <a:r>
              <a:rPr lang="pt-BR" dirty="0" err="1" smtClean="0"/>
              <a:t>MetroGyn</a:t>
            </a:r>
            <a:endParaRPr lang="pt-BR" dirty="0"/>
          </a:p>
        </p:txBody>
      </p:sp>
      <p:pic>
        <p:nvPicPr>
          <p:cNvPr id="7" name="Espaço Reservado para Conteúdo 6" descr="Mapa meno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886657"/>
            <a:ext cx="5357850" cy="5971344"/>
          </a:xfrm>
        </p:spPr>
      </p:pic>
      <p:pic>
        <p:nvPicPr>
          <p:cNvPr id="1026" name="Picture 2" descr="C:\Users\Wilane\Desktop\Apresentação - Festival Cortex\Mapa legend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1071546"/>
            <a:ext cx="3216275" cy="974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57200" y="2418406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Faixa (pontos ativos)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Valor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1 a 5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R$ 700,00</a:t>
                      </a: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6 a 10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R$ </a:t>
                      </a:r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650,00</a:t>
                      </a: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11 a 20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R$ </a:t>
                      </a:r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600,00</a:t>
                      </a: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21 a 50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R$ </a:t>
                      </a:r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500,00</a:t>
                      </a: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acima de 50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R$ </a:t>
                      </a:r>
                      <a:r>
                        <a:rPr kumimoji="0" lang="pt-BR" sz="18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400,00</a:t>
                      </a: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 de manutenção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57158" y="2000240"/>
            <a:ext cx="5143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Tabela para cálculo da Manutenção da rede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357290" y="1585176"/>
            <a:ext cx="29289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err="1" smtClean="0">
                <a:solidFill>
                  <a:schemeClr val="accent1">
                    <a:lumMod val="75000"/>
                  </a:schemeClr>
                </a:solidFill>
              </a:rPr>
              <a:t>Iwens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1400" b="1" dirty="0" err="1" smtClean="0">
                <a:solidFill>
                  <a:schemeClr val="accent1">
                    <a:lumMod val="75000"/>
                  </a:schemeClr>
                </a:solidFill>
              </a:rPr>
              <a:t>Gervásio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 Sene Júnior</a:t>
            </a:r>
          </a:p>
          <a:p>
            <a:pPr algn="ctr"/>
            <a:r>
              <a:rPr lang="pt-BR" sz="1400" b="1" dirty="0" smtClean="0"/>
              <a:t>Presidente do Comitê Gestor</a:t>
            </a:r>
            <a:endParaRPr lang="pt-BR" sz="1400" dirty="0" smtClean="0"/>
          </a:p>
          <a:p>
            <a:pPr algn="ctr"/>
            <a:r>
              <a:rPr lang="pt-BR" sz="1400" dirty="0" smtClean="0"/>
              <a:t>iwensjr@gmail.com</a:t>
            </a:r>
            <a:endParaRPr lang="pt-BR" sz="1400" dirty="0"/>
          </a:p>
        </p:txBody>
      </p:sp>
      <p:sp>
        <p:nvSpPr>
          <p:cNvPr id="8" name="Retângulo 7"/>
          <p:cNvSpPr/>
          <p:nvPr/>
        </p:nvSpPr>
        <p:spPr>
          <a:xfrm>
            <a:off x="5572132" y="1571612"/>
            <a:ext cx="22859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Benedito Fonseca Maia</a:t>
            </a:r>
          </a:p>
          <a:p>
            <a:pPr algn="ctr"/>
            <a:r>
              <a:rPr lang="pt-BR" sz="1400" b="1" dirty="0" smtClean="0"/>
              <a:t>Representante RNP</a:t>
            </a:r>
            <a:endParaRPr lang="pt-BR" sz="1400" dirty="0" smtClean="0"/>
          </a:p>
          <a:p>
            <a:pPr algn="ctr"/>
            <a:r>
              <a:rPr lang="pt-BR" sz="1400" dirty="0" smtClean="0"/>
              <a:t>bfmaia@gmail.com</a:t>
            </a:r>
            <a:endParaRPr lang="pt-BR" sz="1400" dirty="0"/>
          </a:p>
        </p:txBody>
      </p:sp>
      <p:sp>
        <p:nvSpPr>
          <p:cNvPr id="9" name="Retângulo 8"/>
          <p:cNvSpPr/>
          <p:nvPr/>
        </p:nvSpPr>
        <p:spPr>
          <a:xfrm>
            <a:off x="1500166" y="3198858"/>
            <a:ext cx="29289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Vinícius Sobreira Braga</a:t>
            </a:r>
          </a:p>
          <a:p>
            <a:pPr algn="ctr"/>
            <a:r>
              <a:rPr lang="pt-BR" sz="1400" b="1" dirty="0" smtClean="0"/>
              <a:t>Secretário</a:t>
            </a:r>
            <a:endParaRPr lang="pt-BR" sz="1400" dirty="0" smtClean="0"/>
          </a:p>
          <a:p>
            <a:pPr algn="ctr"/>
            <a:r>
              <a:rPr lang="pt-BR" sz="1400" dirty="0" smtClean="0"/>
              <a:t>admviniciusbraga@gmail.com</a:t>
            </a:r>
            <a:endParaRPr lang="pt-BR" sz="1400" dirty="0"/>
          </a:p>
        </p:txBody>
      </p:sp>
      <p:sp>
        <p:nvSpPr>
          <p:cNvPr id="10" name="Retângulo 9"/>
          <p:cNvSpPr/>
          <p:nvPr/>
        </p:nvSpPr>
        <p:spPr>
          <a:xfrm>
            <a:off x="4786314" y="3214686"/>
            <a:ext cx="32147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err="1" smtClean="0">
                <a:solidFill>
                  <a:schemeClr val="accent1">
                    <a:lumMod val="75000"/>
                  </a:schemeClr>
                </a:solidFill>
              </a:rPr>
              <a:t>Wilane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 Carlos da 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Silva Massarani</a:t>
            </a:r>
            <a:endParaRPr lang="pt-BR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pt-BR" sz="1400" b="1" dirty="0" smtClean="0"/>
              <a:t>Assessor</a:t>
            </a:r>
            <a:endParaRPr lang="pt-BR" sz="1400" dirty="0" smtClean="0"/>
          </a:p>
          <a:p>
            <a:pPr algn="ctr"/>
            <a:r>
              <a:rPr lang="pt-BR" sz="1400" dirty="0" smtClean="0"/>
              <a:t>wilanecarlos@gmail.com</a:t>
            </a:r>
            <a:endParaRPr lang="pt-BR" sz="1400" dirty="0"/>
          </a:p>
        </p:txBody>
      </p:sp>
      <p:pic>
        <p:nvPicPr>
          <p:cNvPr id="2050" name="Picture 2" descr="C:\Users\Wilane\Desktop\Apresentação - Festival Cortex\Foto - Vinici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3055982"/>
            <a:ext cx="869127" cy="1158836"/>
          </a:xfrm>
          <a:prstGeom prst="rect">
            <a:avLst/>
          </a:prstGeom>
          <a:noFill/>
        </p:spPr>
      </p:pic>
      <p:pic>
        <p:nvPicPr>
          <p:cNvPr id="2051" name="Picture 3" descr="C:\Users\Wilane\Desktop\Apresentação - Festival Cortex\Foto - Wila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928934"/>
            <a:ext cx="857256" cy="1148808"/>
          </a:xfrm>
          <a:prstGeom prst="rect">
            <a:avLst/>
          </a:prstGeom>
          <a:noFill/>
        </p:spPr>
      </p:pic>
      <p:pic>
        <p:nvPicPr>
          <p:cNvPr id="2052" name="Picture 4" descr="C:\Users\Wilane\Desktop\Apresentação - Festival Cortex\Foto - Ben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357298"/>
            <a:ext cx="857256" cy="1143008"/>
          </a:xfrm>
          <a:prstGeom prst="rect">
            <a:avLst/>
          </a:prstGeom>
          <a:noFill/>
        </p:spPr>
      </p:pic>
      <p:pic>
        <p:nvPicPr>
          <p:cNvPr id="2053" name="Picture 5" descr="C:\Users\Wilane\Desktop\Apresentação - Festival Cortex\Foto - Iwen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1513738"/>
            <a:ext cx="653270" cy="915130"/>
          </a:xfrm>
          <a:prstGeom prst="rect">
            <a:avLst/>
          </a:prstGeom>
          <a:noFill/>
        </p:spPr>
      </p:pic>
      <p:pic>
        <p:nvPicPr>
          <p:cNvPr id="2054" name="Picture 6" descr="C:\Users\Wilane\Desktop\Apresentação - Festival Cortex\Foto - Danilo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29586" y="4357694"/>
            <a:ext cx="864953" cy="1179482"/>
          </a:xfrm>
          <a:prstGeom prst="rect">
            <a:avLst/>
          </a:prstGeom>
          <a:noFill/>
        </p:spPr>
      </p:pic>
      <p:pic>
        <p:nvPicPr>
          <p:cNvPr id="2055" name="Picture 7" descr="C:\Users\Wilane\Desktop\Apresentação - Festival Cortex\Foto - Isabel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2910" y="4643446"/>
            <a:ext cx="1012824" cy="1012824"/>
          </a:xfrm>
          <a:prstGeom prst="rect">
            <a:avLst/>
          </a:prstGeom>
          <a:noFill/>
        </p:spPr>
      </p:pic>
      <p:sp>
        <p:nvSpPr>
          <p:cNvPr id="16" name="Retângulo 15"/>
          <p:cNvSpPr/>
          <p:nvPr/>
        </p:nvSpPr>
        <p:spPr>
          <a:xfrm>
            <a:off x="1714480" y="4714884"/>
            <a:ext cx="27146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Isabela de Souza Neiva</a:t>
            </a:r>
          </a:p>
          <a:p>
            <a:pPr algn="ctr"/>
            <a:r>
              <a:rPr lang="pt-BR" sz="1400" b="1" dirty="0" smtClean="0"/>
              <a:t>Assistente Administrativa</a:t>
            </a:r>
            <a:endParaRPr lang="pt-BR" sz="1400" dirty="0" smtClean="0"/>
          </a:p>
          <a:p>
            <a:pPr algn="ctr"/>
            <a:r>
              <a:rPr lang="pt-BR" sz="1400" dirty="0" smtClean="0"/>
              <a:t>redemetrogyn@gmail.com</a:t>
            </a:r>
            <a:endParaRPr lang="pt-BR" sz="1400" dirty="0" smtClean="0"/>
          </a:p>
        </p:txBody>
      </p:sp>
      <p:sp>
        <p:nvSpPr>
          <p:cNvPr id="17" name="Retângulo 16"/>
          <p:cNvSpPr/>
          <p:nvPr/>
        </p:nvSpPr>
        <p:spPr>
          <a:xfrm>
            <a:off x="5214942" y="4643446"/>
            <a:ext cx="25717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Danilo Ferreira dos Santos</a:t>
            </a:r>
          </a:p>
          <a:p>
            <a:pPr algn="ctr"/>
            <a:r>
              <a:rPr lang="pt-BR" sz="1400" b="1" dirty="0" smtClean="0"/>
              <a:t>Assistente Técnico</a:t>
            </a:r>
            <a:endParaRPr lang="pt-BR" sz="1400" dirty="0" smtClean="0"/>
          </a:p>
          <a:p>
            <a:pPr algn="ctr"/>
            <a:r>
              <a:rPr lang="pt-BR" sz="1400" dirty="0" smtClean="0"/>
              <a:t>danilofs013@gmail.com</a:t>
            </a:r>
            <a:endParaRPr lang="pt-BR" sz="1400" dirty="0"/>
          </a:p>
        </p:txBody>
      </p:sp>
    </p:spTree>
    <p:extLst>
      <p:ext uri="{BB962C8B-B14F-4D97-AF65-F5344CB8AC3E}">
        <p14:creationId xmlns="" xmlns:p14="http://schemas.microsoft.com/office/powerpoint/2010/main" val="291637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00200"/>
            <a:ext cx="8496944" cy="4709120"/>
          </a:xfrm>
        </p:spPr>
        <p:txBody>
          <a:bodyPr/>
          <a:lstStyle/>
          <a:p>
            <a:r>
              <a:rPr lang="pt-BR" dirty="0" smtClean="0">
                <a:solidFill>
                  <a:schemeClr val="tx2"/>
                </a:solidFill>
              </a:rPr>
              <a:t>História da Rede </a:t>
            </a:r>
            <a:r>
              <a:rPr lang="pt-BR" dirty="0" err="1" smtClean="0">
                <a:solidFill>
                  <a:schemeClr val="tx2"/>
                </a:solidFill>
              </a:rPr>
              <a:t>MetroGyn</a:t>
            </a:r>
            <a:endParaRPr lang="pt-BR" dirty="0" smtClean="0">
              <a:solidFill>
                <a:schemeClr val="tx2"/>
              </a:solidFill>
            </a:endParaRPr>
          </a:p>
          <a:p>
            <a:r>
              <a:rPr lang="pt-BR" dirty="0" smtClean="0">
                <a:solidFill>
                  <a:schemeClr val="tx2"/>
                </a:solidFill>
              </a:rPr>
              <a:t>Modelo de funcionamento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Participantes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Serviços oferecidos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Vantagens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Mapa da Rede </a:t>
            </a:r>
            <a:r>
              <a:rPr lang="pt-BR" smtClean="0">
                <a:solidFill>
                  <a:schemeClr val="tx2"/>
                </a:solidFill>
              </a:rPr>
              <a:t>MetroGyn</a:t>
            </a:r>
            <a:endParaRPr lang="pt-BR" dirty="0" smtClean="0">
              <a:solidFill>
                <a:schemeClr val="tx2"/>
              </a:solidFill>
            </a:endParaRPr>
          </a:p>
          <a:p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que será abordado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5978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90878"/>
          </a:xfrm>
        </p:spPr>
        <p:txBody>
          <a:bodyPr/>
          <a:lstStyle/>
          <a:p>
            <a:r>
              <a:rPr lang="pt-BR" dirty="0" smtClean="0"/>
              <a:t>Em 2005, foi criada a Rede </a:t>
            </a:r>
            <a:r>
              <a:rPr lang="pt-BR" dirty="0" smtClean="0"/>
              <a:t>Comunitária de Educação e Pesquisa </a:t>
            </a:r>
            <a:r>
              <a:rPr lang="pt-BR" dirty="0" smtClean="0"/>
              <a:t>– </a:t>
            </a:r>
            <a:r>
              <a:rPr lang="pt-BR" b="1" dirty="0" err="1" smtClean="0"/>
              <a:t>Redecomep</a:t>
            </a:r>
            <a:endParaRPr lang="pt-BR" b="1" dirty="0" smtClean="0"/>
          </a:p>
          <a:p>
            <a:pPr lvl="1"/>
            <a:r>
              <a:rPr lang="pt-BR" dirty="0" smtClean="0"/>
              <a:t>iniciativa do Ministério da Ciência e Tecnologia (MCT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coordenada pela Rede Nacional de Ensino e Pesquisa (RNP</a:t>
            </a:r>
            <a:r>
              <a:rPr lang="pt-BR" dirty="0" smtClean="0"/>
              <a:t>)</a:t>
            </a:r>
          </a:p>
          <a:p>
            <a:r>
              <a:rPr lang="pt-BR" b="1" dirty="0" smtClean="0"/>
              <a:t>Principal objetivo</a:t>
            </a:r>
          </a:p>
          <a:p>
            <a:pPr lvl="1"/>
            <a:r>
              <a:rPr lang="pt-BR" dirty="0" smtClean="0"/>
              <a:t>implementar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redes de alta velocidade </a:t>
            </a:r>
            <a:r>
              <a:rPr lang="pt-BR" dirty="0" smtClean="0"/>
              <a:t>nas regiões metropolitanas do país servidas pelos Pontos de Presença da </a:t>
            </a:r>
            <a:r>
              <a:rPr lang="pt-BR" dirty="0" smtClean="0"/>
              <a:t>RNP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História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42844" y="1481328"/>
            <a:ext cx="9001156" cy="4525963"/>
          </a:xfrm>
        </p:spPr>
        <p:txBody>
          <a:bodyPr/>
          <a:lstStyle/>
          <a:p>
            <a:r>
              <a:rPr lang="pt-BR" dirty="0" smtClean="0"/>
              <a:t>O modelo adotado </a:t>
            </a:r>
            <a:r>
              <a:rPr lang="pt-BR" dirty="0" smtClean="0"/>
              <a:t>baseia-se em:</a:t>
            </a:r>
          </a:p>
          <a:p>
            <a:pPr lvl="1"/>
            <a:r>
              <a:rPr lang="pt-BR" dirty="0" smtClean="0"/>
              <a:t>implantação </a:t>
            </a:r>
            <a:r>
              <a:rPr lang="pt-BR" dirty="0" smtClean="0"/>
              <a:t>de uma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infra-estrutura de fibras ópticas </a:t>
            </a:r>
            <a:r>
              <a:rPr lang="pt-BR" dirty="0" smtClean="0"/>
              <a:t>próprias</a:t>
            </a:r>
          </a:p>
          <a:p>
            <a:pPr lvl="2"/>
            <a:r>
              <a:rPr lang="pt-BR" dirty="0" smtClean="0"/>
              <a:t>voltadas </a:t>
            </a:r>
            <a:r>
              <a:rPr lang="pt-BR" dirty="0" smtClean="0"/>
              <a:t>para as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instituições de pesquisa e educação superior</a:t>
            </a:r>
            <a:r>
              <a:rPr lang="pt-BR" dirty="0" smtClean="0"/>
              <a:t> </a:t>
            </a:r>
            <a:endParaRPr lang="pt-BR" dirty="0" smtClean="0"/>
          </a:p>
          <a:p>
            <a:pPr lvl="1"/>
            <a:r>
              <a:rPr lang="pt-BR" dirty="0" smtClean="0"/>
              <a:t>na </a:t>
            </a:r>
            <a:r>
              <a:rPr lang="pt-BR" dirty="0" smtClean="0"/>
              <a:t>formação de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consórcios</a:t>
            </a:r>
            <a:r>
              <a:rPr lang="pt-BR" dirty="0" smtClean="0"/>
              <a:t> entre as instituições </a:t>
            </a:r>
            <a:r>
              <a:rPr lang="pt-BR" dirty="0" smtClean="0"/>
              <a:t>participantes</a:t>
            </a:r>
          </a:p>
          <a:p>
            <a:pPr lvl="2"/>
            <a:r>
              <a:rPr lang="pt-BR" dirty="0" smtClean="0"/>
              <a:t>assegurar </a:t>
            </a:r>
            <a:r>
              <a:rPr lang="pt-BR" dirty="0" smtClean="0"/>
              <a:t>sua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auto-sustentação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funcionamento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80519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Rede Comunitária de Educação e Pesquisa da Região </a:t>
            </a:r>
            <a:r>
              <a:rPr lang="pt-BR" dirty="0" smtClean="0"/>
              <a:t>de Goiânia-GO</a:t>
            </a:r>
          </a:p>
          <a:p>
            <a:pPr lvl="1"/>
            <a:r>
              <a:rPr lang="pt-BR" dirty="0" err="1" smtClean="0"/>
              <a:t>Redecomep</a:t>
            </a:r>
            <a:r>
              <a:rPr lang="pt-BR" dirty="0" smtClean="0"/>
              <a:t> - GO</a:t>
            </a:r>
          </a:p>
          <a:p>
            <a:r>
              <a:rPr lang="pt-BR" dirty="0" smtClean="0"/>
              <a:t>Criada em junho de 2005</a:t>
            </a:r>
          </a:p>
          <a:p>
            <a:r>
              <a:rPr lang="pt-BR" dirty="0" smtClean="0"/>
              <a:t>Principais objetivos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integração</a:t>
            </a:r>
            <a:r>
              <a:rPr lang="pt-BR" dirty="0" smtClean="0"/>
              <a:t> </a:t>
            </a:r>
            <a:r>
              <a:rPr lang="pt-BR" dirty="0" smtClean="0"/>
              <a:t>das instituições de pesquisa e educação da região de </a:t>
            </a:r>
            <a:r>
              <a:rPr lang="pt-BR" dirty="0" smtClean="0"/>
              <a:t>Goiânia-GO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interligação</a:t>
            </a:r>
            <a:r>
              <a:rPr lang="pt-BR" dirty="0" smtClean="0"/>
              <a:t> </a:t>
            </a:r>
            <a:r>
              <a:rPr lang="pt-BR" dirty="0" smtClean="0"/>
              <a:t>com a rede global de pesquisa e educação via </a:t>
            </a:r>
            <a:r>
              <a:rPr lang="pt-BR" dirty="0" smtClean="0"/>
              <a:t>RNP</a:t>
            </a:r>
          </a:p>
          <a:p>
            <a:pPr lvl="1"/>
            <a:r>
              <a:rPr lang="pt-BR" dirty="0" smtClean="0"/>
              <a:t>formação </a:t>
            </a:r>
            <a:r>
              <a:rPr lang="pt-BR" dirty="0" smtClean="0"/>
              <a:t>de uma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rede metropolitana de alta velocidade</a:t>
            </a:r>
            <a:r>
              <a:rPr lang="pt-BR" dirty="0" smtClean="0"/>
              <a:t> na Região de Goiânia com infra-estrutura </a:t>
            </a:r>
            <a:r>
              <a:rPr lang="pt-BR" dirty="0" smtClean="0"/>
              <a:t>própria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 err="1" smtClean="0"/>
              <a:t>MetroGyn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Fator determinante </a:t>
            </a:r>
            <a:r>
              <a:rPr lang="pt-BR" dirty="0" smtClean="0"/>
              <a:t>para a implantação da </a:t>
            </a:r>
            <a:r>
              <a:rPr lang="pt-BR" dirty="0" err="1" smtClean="0"/>
              <a:t>MetroGyn</a:t>
            </a:r>
            <a:endParaRPr lang="pt-BR" dirty="0" smtClean="0"/>
          </a:p>
          <a:p>
            <a:r>
              <a:rPr lang="pt-BR" dirty="0" smtClean="0"/>
              <a:t>Uso </a:t>
            </a:r>
            <a:r>
              <a:rPr lang="pt-BR" dirty="0" smtClean="0"/>
              <a:t>da infra-estrutura de passagens das Centrais Elétricas de Goiás </a:t>
            </a:r>
            <a:r>
              <a:rPr lang="pt-BR" dirty="0" smtClean="0"/>
              <a:t>– CELG</a:t>
            </a:r>
          </a:p>
          <a:p>
            <a:r>
              <a:rPr lang="pt-BR" dirty="0" smtClean="0"/>
              <a:t>Por </a:t>
            </a:r>
            <a:r>
              <a:rPr lang="pt-BR" dirty="0" smtClean="0"/>
              <a:t>meio de um convênio firmado com a RNP e UFG,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disponibilizou os seus postes </a:t>
            </a:r>
            <a:r>
              <a:rPr lang="pt-BR" dirty="0" smtClean="0"/>
              <a:t>para instalação dos cabos ópticos em troca do direito de uso de dois pares de fibras no </a:t>
            </a:r>
            <a:r>
              <a:rPr lang="pt-BR" dirty="0" err="1" smtClean="0"/>
              <a:t>backbone</a:t>
            </a:r>
            <a:r>
              <a:rPr lang="pt-BR" dirty="0" smtClean="0"/>
              <a:t> da rede.</a:t>
            </a:r>
          </a:p>
          <a:p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Parceria com a CELG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r>
              <a:rPr lang="pt-BR" dirty="0" smtClean="0"/>
              <a:t>UFG: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entidade responsável </a:t>
            </a:r>
            <a:r>
              <a:rPr lang="pt-BR" dirty="0" smtClean="0"/>
              <a:t>pela Operação e manutenção da </a:t>
            </a:r>
            <a:r>
              <a:rPr lang="pt-BR" dirty="0" err="1" smtClean="0"/>
              <a:t>MetroGyn</a:t>
            </a:r>
            <a:endParaRPr lang="pt-BR" dirty="0" smtClean="0"/>
          </a:p>
          <a:p>
            <a:r>
              <a:rPr lang="pt-BR" dirty="0" smtClean="0"/>
              <a:t>Responsável por</a:t>
            </a:r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Centralizar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convênios </a:t>
            </a:r>
            <a:r>
              <a:rPr lang="pt-BR" dirty="0" smtClean="0"/>
              <a:t>de cooperação técnica 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contratos</a:t>
            </a:r>
            <a:r>
              <a:rPr lang="pt-BR" dirty="0" smtClean="0"/>
              <a:t> de prestação de serviços ligados à administração, operação e manutenção da </a:t>
            </a:r>
            <a:r>
              <a:rPr lang="pt-BR" dirty="0" err="1" smtClean="0"/>
              <a:t>MetroGyn</a:t>
            </a:r>
            <a:endParaRPr lang="pt-BR" dirty="0" smtClean="0"/>
          </a:p>
          <a:p>
            <a:pPr lvl="1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Gerenciar contratos </a:t>
            </a:r>
            <a:r>
              <a:rPr lang="pt-BR" dirty="0" smtClean="0"/>
              <a:t>de manutenção da </a:t>
            </a:r>
            <a:r>
              <a:rPr lang="pt-BR" dirty="0" smtClean="0"/>
              <a:t>infra-estrutura </a:t>
            </a:r>
            <a:r>
              <a:rPr lang="pt-BR" dirty="0" smtClean="0"/>
              <a:t>de fibras </a:t>
            </a:r>
            <a:r>
              <a:rPr lang="pt-BR" dirty="0" smtClean="0"/>
              <a:t>ópticas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Papel da UFG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1 - Celg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4282" y="1643050"/>
            <a:ext cx="1643074" cy="501079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Participantes da </a:t>
            </a:r>
            <a:r>
              <a:rPr lang="pt-BR" dirty="0" err="1" smtClean="0"/>
              <a:t>MetroGyn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7" name="Imagem 6" descr="2 - CPR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14546" y="1500174"/>
            <a:ext cx="1318260" cy="937260"/>
          </a:xfrm>
          <a:prstGeom prst="rect">
            <a:avLst/>
          </a:prstGeom>
        </p:spPr>
      </p:pic>
      <p:pic>
        <p:nvPicPr>
          <p:cNvPr id="8" name="Imagem 7" descr="3 - Embrap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71934" y="1714488"/>
            <a:ext cx="1219200" cy="457200"/>
          </a:xfrm>
          <a:prstGeom prst="rect">
            <a:avLst/>
          </a:prstGeom>
        </p:spPr>
      </p:pic>
      <p:pic>
        <p:nvPicPr>
          <p:cNvPr id="9" name="Imagem 8" descr="4 - Governo do Estado de Goiá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29322" y="1500174"/>
            <a:ext cx="928694" cy="1202117"/>
          </a:xfrm>
          <a:prstGeom prst="rect">
            <a:avLst/>
          </a:prstGeom>
        </p:spPr>
      </p:pic>
      <p:pic>
        <p:nvPicPr>
          <p:cNvPr id="10" name="Imagem 9" descr="5 - IFGoian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001024" y="1571612"/>
            <a:ext cx="928694" cy="1128304"/>
          </a:xfrm>
          <a:prstGeom prst="rect">
            <a:avLst/>
          </a:prstGeom>
        </p:spPr>
      </p:pic>
      <p:pic>
        <p:nvPicPr>
          <p:cNvPr id="11" name="Imagem 10" descr="6 - IFG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85720" y="2928934"/>
            <a:ext cx="1071570" cy="1295931"/>
          </a:xfrm>
          <a:prstGeom prst="rect">
            <a:avLst/>
          </a:prstGeom>
        </p:spPr>
      </p:pic>
      <p:pic>
        <p:nvPicPr>
          <p:cNvPr id="12" name="Imagem 11" descr="7 - Inmetro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857356" y="3357562"/>
            <a:ext cx="2286000" cy="579120"/>
          </a:xfrm>
          <a:prstGeom prst="rect">
            <a:avLst/>
          </a:prstGeom>
        </p:spPr>
      </p:pic>
      <p:pic>
        <p:nvPicPr>
          <p:cNvPr id="13" name="Imagem 12" descr="8 - ACCG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929058" y="3357562"/>
            <a:ext cx="1524000" cy="731520"/>
          </a:xfrm>
          <a:prstGeom prst="rect">
            <a:avLst/>
          </a:prstGeom>
        </p:spPr>
      </p:pic>
      <p:pic>
        <p:nvPicPr>
          <p:cNvPr id="14" name="Imagem 13" descr="9 - POP-GO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786446" y="3357562"/>
            <a:ext cx="1428760" cy="474864"/>
          </a:xfrm>
          <a:prstGeom prst="rect">
            <a:avLst/>
          </a:prstGeom>
        </p:spPr>
      </p:pic>
      <p:pic>
        <p:nvPicPr>
          <p:cNvPr id="15" name="Imagem 14" descr="10 - Prefeitura de Goiânia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391248" y="3429000"/>
            <a:ext cx="1609908" cy="671961"/>
          </a:xfrm>
          <a:prstGeom prst="rect">
            <a:avLst/>
          </a:prstGeom>
        </p:spPr>
      </p:pic>
      <p:pic>
        <p:nvPicPr>
          <p:cNvPr id="16" name="Imagem 15" descr="11 - PUC-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4282" y="4786322"/>
            <a:ext cx="1357322" cy="814393"/>
          </a:xfrm>
          <a:prstGeom prst="rect">
            <a:avLst/>
          </a:prstGeom>
        </p:spPr>
      </p:pic>
      <p:pic>
        <p:nvPicPr>
          <p:cNvPr id="17" name="Imagem 16" descr="12 - RNP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071670" y="4714884"/>
            <a:ext cx="1455216" cy="785818"/>
          </a:xfrm>
          <a:prstGeom prst="rect">
            <a:avLst/>
          </a:prstGeom>
        </p:spPr>
      </p:pic>
      <p:pic>
        <p:nvPicPr>
          <p:cNvPr id="18" name="Imagem 17" descr="13 - Senac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786182" y="4786322"/>
            <a:ext cx="1089755" cy="685859"/>
          </a:xfrm>
          <a:prstGeom prst="rect">
            <a:avLst/>
          </a:prstGeom>
        </p:spPr>
      </p:pic>
      <p:pic>
        <p:nvPicPr>
          <p:cNvPr id="19" name="Imagem 18" descr="14 - UEG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214942" y="4857760"/>
            <a:ext cx="1729890" cy="632515"/>
          </a:xfrm>
          <a:prstGeom prst="rect">
            <a:avLst/>
          </a:prstGeom>
        </p:spPr>
      </p:pic>
      <p:pic>
        <p:nvPicPr>
          <p:cNvPr id="20" name="Imagem 19" descr="15 - UFG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299513" y="4929198"/>
            <a:ext cx="1844487" cy="9286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3769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14282" y="1481328"/>
            <a:ext cx="8786874" cy="4525963"/>
          </a:xfrm>
        </p:spPr>
        <p:txBody>
          <a:bodyPr/>
          <a:lstStyle/>
          <a:p>
            <a:r>
              <a:rPr lang="pt-BR" dirty="0" smtClean="0"/>
              <a:t>Mantidos </a:t>
            </a:r>
            <a:r>
              <a:rPr lang="pt-BR" dirty="0" smtClean="0"/>
              <a:t>com os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recursos oriundos dos convênios</a:t>
            </a:r>
            <a:r>
              <a:rPr lang="pt-BR" dirty="0" smtClean="0"/>
              <a:t> estabelecidos entre as instituições participantes e a UFG</a:t>
            </a:r>
          </a:p>
          <a:p>
            <a:r>
              <a:rPr lang="pt-BR" dirty="0" smtClean="0"/>
              <a:t>Divididos em três categorias</a:t>
            </a:r>
          </a:p>
          <a:p>
            <a:pPr lvl="1"/>
            <a:r>
              <a:rPr lang="pt-BR" dirty="0" smtClean="0"/>
              <a:t>de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Administração</a:t>
            </a:r>
          </a:p>
          <a:p>
            <a:pPr lvl="1"/>
            <a:r>
              <a:rPr lang="pt-BR" dirty="0" smtClean="0"/>
              <a:t>de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Operação</a:t>
            </a:r>
            <a:r>
              <a:rPr lang="pt-BR" dirty="0" smtClean="0"/>
              <a:t> e</a:t>
            </a:r>
          </a:p>
          <a:p>
            <a:pPr lvl="1"/>
            <a:r>
              <a:rPr lang="pt-BR" dirty="0" smtClean="0"/>
              <a:t>de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Manutenção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51115-36DE-46B4-BEDF-EEDF1C479F2C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Serviços da </a:t>
            </a:r>
            <a:r>
              <a:rPr lang="pt-BR" dirty="0" err="1" smtClean="0"/>
              <a:t>MetroGyn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4306</TotalTime>
  <Words>607</Words>
  <Application>Microsoft Office PowerPoint</Application>
  <PresentationFormat>Apresentação na tela (4:3)</PresentationFormat>
  <Paragraphs>117</Paragraphs>
  <Slides>14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Concurso</vt:lpstr>
      <vt:lpstr>Rede MetroGyn  Conectividade</vt:lpstr>
      <vt:lpstr>O que será abordado</vt:lpstr>
      <vt:lpstr>História</vt:lpstr>
      <vt:lpstr>Modelo de funcionamento</vt:lpstr>
      <vt:lpstr>A MetroGyn</vt:lpstr>
      <vt:lpstr>Parceria com a CELG</vt:lpstr>
      <vt:lpstr>Papel da UFG</vt:lpstr>
      <vt:lpstr>Participantes da MetroGyn</vt:lpstr>
      <vt:lpstr>Serviços da MetroGyn</vt:lpstr>
      <vt:lpstr>Serviços da MetroGyn</vt:lpstr>
      <vt:lpstr>Vantagens da MetroGyn</vt:lpstr>
      <vt:lpstr>Mapa da Rede MetroGyn</vt:lpstr>
      <vt:lpstr>Valores de manutenção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Wilane</dc:creator>
  <cp:lastModifiedBy>Wilane</cp:lastModifiedBy>
  <cp:revision>275</cp:revision>
  <dcterms:modified xsi:type="dcterms:W3CDTF">2017-07-25T18:42:25Z</dcterms:modified>
</cp:coreProperties>
</file>