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70" r:id="rId3"/>
    <p:sldId id="271" r:id="rId4"/>
    <p:sldId id="273" r:id="rId5"/>
    <p:sldId id="274" r:id="rId6"/>
    <p:sldId id="269" r:id="rId7"/>
    <p:sldId id="277" r:id="rId8"/>
    <p:sldId id="276" r:id="rId9"/>
    <p:sldId id="258" r:id="rId10"/>
    <p:sldId id="259" r:id="rId11"/>
    <p:sldId id="257" r:id="rId12"/>
    <p:sldId id="265" r:id="rId13"/>
    <p:sldId id="267" r:id="rId14"/>
    <p:sldId id="268" r:id="rId15"/>
    <p:sldId id="260" r:id="rId16"/>
    <p:sldId id="261" r:id="rId17"/>
    <p:sldId id="266" r:id="rId18"/>
    <p:sldId id="272" r:id="rId19"/>
    <p:sldId id="275" r:id="rId20"/>
    <p:sldId id="278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C4B1156A-380E-4F78-BDF5-A606A8083BF9}" styleName="Estilo Médio 4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E7152-5337-492E-A548-F60256DA3573}" type="datetimeFigureOut">
              <a:rPr lang="pt-BR" smtClean="0"/>
              <a:pPr/>
              <a:t>18/11/2010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BBDB4-F9FC-4B85-BA9C-9EFE447A688D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BBDB4-F9FC-4B85-BA9C-9EFE447A688D}" type="slidenum">
              <a:rPr lang="pt-BR" smtClean="0"/>
              <a:pPr/>
              <a:t>16</a:t>
            </a:fld>
            <a:endParaRPr lang="pt-B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8BBDB4-F9FC-4B85-BA9C-9EFE447A688D}" type="slidenum">
              <a:rPr lang="pt-BR" smtClean="0"/>
              <a:pPr/>
              <a:t>17</a:t>
            </a:fld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D28-DA50-4482-8D22-5B2E37B14C7C}" type="datetimeFigureOut">
              <a:rPr lang="pt-BR" smtClean="0"/>
              <a:pPr/>
              <a:t>18/11/2010</a:t>
            </a:fld>
            <a:endParaRPr lang="pt-BR" dirty="0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24558-B3C8-416E-B75F-21975AF2E647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D28-DA50-4482-8D22-5B2E37B14C7C}" type="datetimeFigureOut">
              <a:rPr lang="pt-BR" smtClean="0"/>
              <a:pPr/>
              <a:t>18/11/2010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24558-B3C8-416E-B75F-21975AF2E647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D28-DA50-4482-8D22-5B2E37B14C7C}" type="datetimeFigureOut">
              <a:rPr lang="pt-BR" smtClean="0"/>
              <a:pPr/>
              <a:t>18/11/2010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24558-B3C8-416E-B75F-21975AF2E647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D28-DA50-4482-8D22-5B2E37B14C7C}" type="datetimeFigureOut">
              <a:rPr lang="pt-BR" smtClean="0"/>
              <a:pPr/>
              <a:t>18/11/2010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24558-B3C8-416E-B75F-21975AF2E647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D28-DA50-4482-8D22-5B2E37B14C7C}" type="datetimeFigureOut">
              <a:rPr lang="pt-BR" smtClean="0"/>
              <a:pPr/>
              <a:t>18/11/2010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24558-B3C8-416E-B75F-21975AF2E647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D28-DA50-4482-8D22-5B2E37B14C7C}" type="datetimeFigureOut">
              <a:rPr lang="pt-BR" smtClean="0"/>
              <a:pPr/>
              <a:t>18/11/2010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24558-B3C8-416E-B75F-21975AF2E647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D28-DA50-4482-8D22-5B2E37B14C7C}" type="datetimeFigureOut">
              <a:rPr lang="pt-BR" smtClean="0"/>
              <a:pPr/>
              <a:t>18/11/2010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24558-B3C8-416E-B75F-21975AF2E647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D28-DA50-4482-8D22-5B2E37B14C7C}" type="datetimeFigureOut">
              <a:rPr lang="pt-BR" smtClean="0"/>
              <a:pPr/>
              <a:t>18/11/2010</a:t>
            </a:fld>
            <a:endParaRPr lang="pt-BR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524558-B3C8-416E-B75F-21975AF2E647}" type="slidenum">
              <a:rPr lang="pt-BR" smtClean="0"/>
              <a:pPr/>
              <a:t>‹#›</a:t>
            </a:fld>
            <a:endParaRPr lang="pt-BR" dirty="0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D28-DA50-4482-8D22-5B2E37B14C7C}" type="datetimeFigureOut">
              <a:rPr lang="pt-BR" smtClean="0"/>
              <a:pPr/>
              <a:t>18/11/2010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24558-B3C8-416E-B75F-21975AF2E647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D28-DA50-4482-8D22-5B2E37B14C7C}" type="datetimeFigureOut">
              <a:rPr lang="pt-BR" smtClean="0"/>
              <a:pPr/>
              <a:t>18/11/2010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5524558-B3C8-416E-B75F-21975AF2E647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48A9CD28-DA50-4482-8D22-5B2E37B14C7C}" type="datetimeFigureOut">
              <a:rPr lang="pt-BR" smtClean="0"/>
              <a:pPr/>
              <a:t>18/11/2010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24558-B3C8-416E-B75F-21975AF2E647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8A9CD28-DA50-4482-8D22-5B2E37B14C7C}" type="datetimeFigureOut">
              <a:rPr lang="pt-BR" smtClean="0"/>
              <a:pPr/>
              <a:t>18/11/2010</a:t>
            </a:fld>
            <a:endParaRPr lang="pt-BR" dirty="0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5524558-B3C8-416E-B75F-21975AF2E647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n.wikipedia.org/wiki/Uhersk%C3%BD_Ostroh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ctrTitle"/>
          </p:nvPr>
        </p:nvSpPr>
        <p:spPr>
          <a:xfrm>
            <a:off x="1331640" y="3429000"/>
            <a:ext cx="6480048" cy="230124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Algoritmo de Boruvka</a:t>
            </a:r>
            <a:endParaRPr lang="pt-BR" dirty="0"/>
          </a:p>
        </p:txBody>
      </p:sp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6480175" cy="1752600"/>
          </a:xfrm>
        </p:spPr>
        <p:txBody>
          <a:bodyPr>
            <a:noAutofit/>
          </a:bodyPr>
          <a:lstStyle/>
          <a:p>
            <a:pPr algn="l"/>
            <a:r>
              <a:rPr lang="pt-BR" sz="1700" dirty="0" smtClean="0"/>
              <a:t>Docente: Thiago Jabur Bittar </a:t>
            </a:r>
          </a:p>
          <a:p>
            <a:pPr algn="l"/>
            <a:r>
              <a:rPr lang="pt-BR" sz="1700" dirty="0" smtClean="0"/>
              <a:t>Discentes: José Salviano</a:t>
            </a:r>
          </a:p>
          <a:p>
            <a:pPr algn="l"/>
            <a:r>
              <a:rPr lang="pt-BR" sz="1700" dirty="0" smtClean="0"/>
              <a:t>	   Lázaro Antônio</a:t>
            </a:r>
          </a:p>
          <a:p>
            <a:pPr algn="l"/>
            <a:r>
              <a:rPr lang="pt-BR" sz="1700" dirty="0" smtClean="0"/>
              <a:t>	   Jorge Alencar</a:t>
            </a:r>
          </a:p>
          <a:p>
            <a:pPr algn="l"/>
            <a:r>
              <a:rPr lang="pt-BR" sz="1700" dirty="0" smtClean="0"/>
              <a:t>	   Ludimilla Nakanami</a:t>
            </a:r>
          </a:p>
          <a:p>
            <a:pPr algn="l"/>
            <a:r>
              <a:rPr lang="pt-BR" sz="1700" dirty="0" smtClean="0"/>
              <a:t>	   Tatiane Nunes</a:t>
            </a:r>
          </a:p>
          <a:p>
            <a:pPr algn="l"/>
            <a:r>
              <a:rPr lang="pt-BR" sz="1700" dirty="0" smtClean="0"/>
              <a:t>	   Edson Amado</a:t>
            </a:r>
          </a:p>
        </p:txBody>
      </p:sp>
      <p:pic>
        <p:nvPicPr>
          <p:cNvPr id="6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0"/>
            <a:ext cx="1403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tângulo 5"/>
          <p:cNvSpPr>
            <a:spLocks noChangeArrowheads="1"/>
          </p:cNvSpPr>
          <p:nvPr/>
        </p:nvSpPr>
        <p:spPr bwMode="auto">
          <a:xfrm>
            <a:off x="0" y="5226050"/>
            <a:ext cx="91440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 dirty="0"/>
              <a:t>“A poesia de tão perfeita, é pura como a matemática.</a:t>
            </a:r>
          </a:p>
          <a:p>
            <a:r>
              <a:rPr lang="pt-BR" sz="2000" dirty="0"/>
              <a:t>A matemática de tão simples, é deslumbrante como a poesia.</a:t>
            </a:r>
          </a:p>
          <a:p>
            <a:r>
              <a:rPr lang="pt-BR" sz="2000" dirty="0"/>
              <a:t>Deus, um poeta, escrevia suas equações em versos. Era matemático."</a:t>
            </a:r>
          </a:p>
          <a:p>
            <a:r>
              <a:rPr lang="pt-BR" sz="2000" dirty="0"/>
              <a:t>-- Albert Einstein</a:t>
            </a:r>
          </a:p>
          <a:p>
            <a:endParaRPr lang="pt-BR" sz="2000" dirty="0"/>
          </a:p>
        </p:txBody>
      </p:sp>
      <p:sp>
        <p:nvSpPr>
          <p:cNvPr id="9" name="Retângulo 8"/>
          <p:cNvSpPr/>
          <p:nvPr/>
        </p:nvSpPr>
        <p:spPr>
          <a:xfrm>
            <a:off x="2195736" y="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dirty="0" smtClean="0"/>
              <a:t>Matemática Industrial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8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Algoritmo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50926" indent="-514350">
              <a:buFont typeface="+mj-lt"/>
              <a:buAutoNum type="arabicPeriod"/>
            </a:pPr>
            <a:r>
              <a:rPr lang="pt-BR" dirty="0" smtClean="0"/>
              <a:t>Para cada vértice escolher o seu arco com peso mínimo, resultando assim em vários sub-grafos;</a:t>
            </a:r>
          </a:p>
          <a:p>
            <a:pPr marL="550926" indent="-514350">
              <a:buFont typeface="+mj-lt"/>
              <a:buAutoNum type="arabicPeriod"/>
            </a:pPr>
            <a:r>
              <a:rPr lang="pt-BR" dirty="0" smtClean="0"/>
              <a:t>Caso o passo 1 dê origens à grafos não-conectados, considere cada sub-grafo gerado no passo anterior como um vértice, e assim repita o passo 1;</a:t>
            </a:r>
          </a:p>
          <a:p>
            <a:pPr marL="550926" indent="-514350">
              <a:buFont typeface="+mj-lt"/>
              <a:buAutoNum type="arabicPeriod"/>
            </a:pPr>
            <a:r>
              <a:rPr lang="pt-BR" dirty="0" smtClean="0"/>
              <a:t>Parar quando todos os vértices estiverem conectados formando assim uma árvore, pare, pois se formou a AGM/MST.</a:t>
            </a:r>
            <a:endParaRPr lang="pt-BR" dirty="0"/>
          </a:p>
        </p:txBody>
      </p:sp>
      <p:pic>
        <p:nvPicPr>
          <p:cNvPr id="8196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088" y="0"/>
            <a:ext cx="1331912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Exemplo</a:t>
            </a:r>
          </a:p>
        </p:txBody>
      </p:sp>
      <p:pic>
        <p:nvPicPr>
          <p:cNvPr id="8196" name="Imagem 3" descr="LOGO_MATIN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m 4" descr="UFG50Anos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088" y="0"/>
            <a:ext cx="1331912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09600" y="1447800"/>
          <a:ext cx="8153400" cy="4697413"/>
        </p:xfrm>
        <a:graphic>
          <a:graphicData uri="http://schemas.openxmlformats.org/presentationml/2006/ole">
            <p:oleObj spid="_x0000_s1026" name="Imagem de bitmap" r:id="rId5" imgW="4505954" imgH="2390476" progId="PBrush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Exemplo</a:t>
            </a:r>
          </a:p>
        </p:txBody>
      </p:sp>
      <p:pic>
        <p:nvPicPr>
          <p:cNvPr id="8196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088" y="0"/>
            <a:ext cx="1331912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1556791"/>
            <a:ext cx="3960440" cy="481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Exemplo</a:t>
            </a:r>
          </a:p>
        </p:txBody>
      </p:sp>
      <p:pic>
        <p:nvPicPr>
          <p:cNvPr id="8196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088" y="0"/>
            <a:ext cx="1331912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1556791"/>
            <a:ext cx="3960440" cy="481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9752" y="1556792"/>
            <a:ext cx="396044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Exemplo</a:t>
            </a:r>
          </a:p>
        </p:txBody>
      </p:sp>
      <p:pic>
        <p:nvPicPr>
          <p:cNvPr id="8196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088" y="0"/>
            <a:ext cx="1331912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1556791"/>
            <a:ext cx="3960440" cy="481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9752" y="1556792"/>
            <a:ext cx="3948102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Exemplo</a:t>
            </a:r>
          </a:p>
        </p:txBody>
      </p:sp>
      <p:pic>
        <p:nvPicPr>
          <p:cNvPr id="8196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088" y="0"/>
            <a:ext cx="1331912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1412776"/>
            <a:ext cx="2592288" cy="5080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Exemplo</a:t>
            </a:r>
          </a:p>
        </p:txBody>
      </p:sp>
      <p:pic>
        <p:nvPicPr>
          <p:cNvPr id="8196" name="Imagem 3" descr="LOGO_MATIN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m 4" descr="UFG50Anos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088" y="0"/>
            <a:ext cx="1331912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1196752"/>
            <a:ext cx="5760640" cy="3822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ector reto 6"/>
          <p:cNvCxnSpPr/>
          <p:nvPr/>
        </p:nvCxnSpPr>
        <p:spPr>
          <a:xfrm rot="5400000" flipH="1" flipV="1">
            <a:off x="2879812" y="1592796"/>
            <a:ext cx="504056" cy="288032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2987824" y="1988840"/>
            <a:ext cx="648072" cy="0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611560" y="5877272"/>
            <a:ext cx="79303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Primeiro passo: Encontrar a franja para encontrar as sub árvores de menor </a:t>
            </a:r>
          </a:p>
          <a:p>
            <a:r>
              <a:rPr lang="pt-BR" dirty="0" smtClean="0"/>
              <a:t>Caminho.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1475656" y="3933056"/>
            <a:ext cx="720080" cy="86409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11" name="Conector reto 10"/>
          <p:cNvCxnSpPr/>
          <p:nvPr/>
        </p:nvCxnSpPr>
        <p:spPr>
          <a:xfrm rot="16200000" flipH="1">
            <a:off x="2843808" y="2132856"/>
            <a:ext cx="576064" cy="288032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 rot="16200000" flipH="1">
            <a:off x="3239852" y="1592796"/>
            <a:ext cx="504056" cy="288032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 rot="5400000" flipH="1" flipV="1">
            <a:off x="2879812" y="1592796"/>
            <a:ext cx="504056" cy="288032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tângulo 20"/>
          <p:cNvSpPr/>
          <p:nvPr/>
        </p:nvSpPr>
        <p:spPr>
          <a:xfrm>
            <a:off x="1979712" y="3284984"/>
            <a:ext cx="936104" cy="43204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14" name="Conector reto 13"/>
          <p:cNvCxnSpPr/>
          <p:nvPr/>
        </p:nvCxnSpPr>
        <p:spPr>
          <a:xfrm>
            <a:off x="3347864" y="1484784"/>
            <a:ext cx="648072" cy="0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 rot="5400000" flipH="1" flipV="1">
            <a:off x="3599892" y="1592796"/>
            <a:ext cx="504056" cy="288032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/>
          <p:nvPr/>
        </p:nvCxnSpPr>
        <p:spPr>
          <a:xfrm rot="16200000" flipH="1">
            <a:off x="3923928" y="1556792"/>
            <a:ext cx="504056" cy="360040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/>
          <p:nvPr/>
        </p:nvCxnSpPr>
        <p:spPr>
          <a:xfrm>
            <a:off x="3347864" y="1484784"/>
            <a:ext cx="648072" cy="0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/>
          <p:cNvCxnSpPr/>
          <p:nvPr/>
        </p:nvCxnSpPr>
        <p:spPr>
          <a:xfrm>
            <a:off x="3707904" y="1988840"/>
            <a:ext cx="648072" cy="0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to 31"/>
          <p:cNvCxnSpPr/>
          <p:nvPr/>
        </p:nvCxnSpPr>
        <p:spPr>
          <a:xfrm rot="5400000" flipH="1" flipV="1">
            <a:off x="3923928" y="2060848"/>
            <a:ext cx="504056" cy="360040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to 33"/>
          <p:cNvCxnSpPr/>
          <p:nvPr/>
        </p:nvCxnSpPr>
        <p:spPr>
          <a:xfrm rot="16200000" flipH="1">
            <a:off x="3923928" y="1556792"/>
            <a:ext cx="504056" cy="360040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tângulo 34"/>
          <p:cNvSpPr/>
          <p:nvPr/>
        </p:nvSpPr>
        <p:spPr>
          <a:xfrm>
            <a:off x="2627784" y="3933056"/>
            <a:ext cx="720080" cy="93610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36" name="Conector reto 35"/>
          <p:cNvCxnSpPr/>
          <p:nvPr/>
        </p:nvCxnSpPr>
        <p:spPr>
          <a:xfrm rot="16200000" flipH="1">
            <a:off x="3599892" y="2168860"/>
            <a:ext cx="504056" cy="288032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/>
          <p:nvPr/>
        </p:nvCxnSpPr>
        <p:spPr>
          <a:xfrm rot="5400000" flipH="1" flipV="1">
            <a:off x="3275856" y="2132856"/>
            <a:ext cx="432048" cy="288032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to 40"/>
          <p:cNvCxnSpPr/>
          <p:nvPr/>
        </p:nvCxnSpPr>
        <p:spPr>
          <a:xfrm>
            <a:off x="3275856" y="2564904"/>
            <a:ext cx="648072" cy="0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to 42"/>
          <p:cNvCxnSpPr/>
          <p:nvPr/>
        </p:nvCxnSpPr>
        <p:spPr>
          <a:xfrm rot="5400000" flipH="1" flipV="1">
            <a:off x="3923928" y="2060848"/>
            <a:ext cx="504056" cy="360040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tângulo 44"/>
          <p:cNvSpPr/>
          <p:nvPr/>
        </p:nvSpPr>
        <p:spPr>
          <a:xfrm>
            <a:off x="3851920" y="2924944"/>
            <a:ext cx="2016224" cy="201622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6" name="Retângulo 45"/>
          <p:cNvSpPr/>
          <p:nvPr/>
        </p:nvSpPr>
        <p:spPr>
          <a:xfrm>
            <a:off x="2339752" y="3933056"/>
            <a:ext cx="144016" cy="28803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47" name="Conector reto 46"/>
          <p:cNvCxnSpPr/>
          <p:nvPr/>
        </p:nvCxnSpPr>
        <p:spPr>
          <a:xfrm>
            <a:off x="3275856" y="2564904"/>
            <a:ext cx="648072" cy="0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to 48"/>
          <p:cNvCxnSpPr/>
          <p:nvPr/>
        </p:nvCxnSpPr>
        <p:spPr>
          <a:xfrm rot="16200000" flipH="1">
            <a:off x="2843808" y="2132856"/>
            <a:ext cx="576064" cy="288032"/>
          </a:xfrm>
          <a:prstGeom prst="line">
            <a:avLst/>
          </a:prstGeom>
          <a:ln w="793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44444E-6 L -0.13368 0.28357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81481E-6 L -0.13784 0.2835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42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-0.14184 0.28356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44444E-6 L -0.13386 0.29399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147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-0.12604 0.28357 " pathEditMode="relative" ptsTypes="AA">
                                      <p:cBhvr>
                                        <p:cTn id="14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4.44444E-6 L -0.13368 0.28357 " pathEditMode="relative" ptsTypes="AA">
                                      <p:cBhvr>
                                        <p:cTn id="17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1" grpId="0" animBg="1"/>
      <p:bldP spid="3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Exemplo</a:t>
            </a:r>
          </a:p>
        </p:txBody>
      </p:sp>
      <p:pic>
        <p:nvPicPr>
          <p:cNvPr id="8196" name="Imagem 3" descr="LOGO_MATIN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m 4" descr="UFG50Anos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088" y="0"/>
            <a:ext cx="1331912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1196752"/>
            <a:ext cx="5760640" cy="3822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ixaDeTexto 11"/>
          <p:cNvSpPr txBox="1"/>
          <p:nvPr/>
        </p:nvSpPr>
        <p:spPr>
          <a:xfrm>
            <a:off x="611560" y="5877272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Sub árvores no grafo.</a:t>
            </a:r>
            <a:endParaRPr lang="pt-BR" dirty="0"/>
          </a:p>
        </p:txBody>
      </p:sp>
      <p:sp>
        <p:nvSpPr>
          <p:cNvPr id="45" name="Retângulo 44"/>
          <p:cNvSpPr/>
          <p:nvPr/>
        </p:nvSpPr>
        <p:spPr>
          <a:xfrm>
            <a:off x="3851920" y="2924944"/>
            <a:ext cx="2016224" cy="201622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6" name="Retângulo 45"/>
          <p:cNvSpPr/>
          <p:nvPr/>
        </p:nvSpPr>
        <p:spPr>
          <a:xfrm>
            <a:off x="2339752" y="3933056"/>
            <a:ext cx="144016" cy="28803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64" name="Conector reto 63"/>
          <p:cNvCxnSpPr/>
          <p:nvPr/>
        </p:nvCxnSpPr>
        <p:spPr>
          <a:xfrm rot="16200000" flipH="1">
            <a:off x="2915816" y="2132856"/>
            <a:ext cx="432048" cy="288032"/>
          </a:xfrm>
          <a:prstGeom prst="line">
            <a:avLst/>
          </a:prstGeom>
          <a:ln w="412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/>
          <p:nvPr/>
        </p:nvCxnSpPr>
        <p:spPr>
          <a:xfrm>
            <a:off x="3059832" y="1988840"/>
            <a:ext cx="648072" cy="0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to 67"/>
          <p:cNvCxnSpPr/>
          <p:nvPr/>
        </p:nvCxnSpPr>
        <p:spPr>
          <a:xfrm rot="5400000" flipH="1" flipV="1">
            <a:off x="3887924" y="2096852"/>
            <a:ext cx="576064" cy="360040"/>
          </a:xfrm>
          <a:prstGeom prst="line">
            <a:avLst/>
          </a:prstGeom>
          <a:ln w="412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aixaDeTexto 70"/>
          <p:cNvSpPr txBox="1"/>
          <p:nvPr/>
        </p:nvSpPr>
        <p:spPr>
          <a:xfrm>
            <a:off x="683568" y="5877272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Grafo montado.</a:t>
            </a:r>
            <a:endParaRPr lang="pt-BR" dirty="0"/>
          </a:p>
        </p:txBody>
      </p:sp>
      <p:cxnSp>
        <p:nvCxnSpPr>
          <p:cNvPr id="72" name="Conector reto 71"/>
          <p:cNvCxnSpPr/>
          <p:nvPr/>
        </p:nvCxnSpPr>
        <p:spPr>
          <a:xfrm rot="5400000" flipH="1" flipV="1">
            <a:off x="3599892" y="1592796"/>
            <a:ext cx="504056" cy="288032"/>
          </a:xfrm>
          <a:prstGeom prst="line">
            <a:avLst/>
          </a:prstGeom>
          <a:ln w="412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to 76"/>
          <p:cNvCxnSpPr/>
          <p:nvPr/>
        </p:nvCxnSpPr>
        <p:spPr>
          <a:xfrm>
            <a:off x="3635896" y="1988840"/>
            <a:ext cx="720080" cy="0"/>
          </a:xfrm>
          <a:prstGeom prst="line">
            <a:avLst/>
          </a:prstGeom>
          <a:ln w="412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to 78"/>
          <p:cNvCxnSpPr/>
          <p:nvPr/>
        </p:nvCxnSpPr>
        <p:spPr>
          <a:xfrm rot="5400000" flipH="1" flipV="1">
            <a:off x="3203848" y="2132856"/>
            <a:ext cx="504056" cy="360040"/>
          </a:xfrm>
          <a:prstGeom prst="line">
            <a:avLst/>
          </a:prstGeom>
          <a:ln w="412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>
            <a:off x="3347864" y="1484784"/>
            <a:ext cx="648072" cy="0"/>
          </a:xfrm>
          <a:prstGeom prst="line">
            <a:avLst/>
          </a:prstGeom>
          <a:ln w="412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>
          <a:xfrm>
            <a:off x="3707904" y="1988840"/>
            <a:ext cx="648072" cy="0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 rot="16200000" flipH="1">
            <a:off x="3563888" y="2060848"/>
            <a:ext cx="504056" cy="360040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rot="5400000" flipH="1" flipV="1">
            <a:off x="3275856" y="2132856"/>
            <a:ext cx="432048" cy="288032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/>
          <p:nvPr/>
        </p:nvCxnSpPr>
        <p:spPr>
          <a:xfrm rot="16200000" flipH="1">
            <a:off x="3203848" y="1556792"/>
            <a:ext cx="504056" cy="360040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 rot="5400000" flipH="1" flipV="1">
            <a:off x="3599892" y="1592796"/>
            <a:ext cx="504056" cy="288032"/>
          </a:xfrm>
          <a:prstGeom prst="line">
            <a:avLst/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45" grpId="0" animBg="1"/>
      <p:bldP spid="7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400" b="1" dirty="0" smtClean="0">
                <a:solidFill>
                  <a:srgbClr val="92D050"/>
                </a:solidFill>
                <a:latin typeface="Verdana" pitchFamily="34" charset="0"/>
              </a:rPr>
              <a:t>Projetos de redes de telecomunicações:</a:t>
            </a:r>
          </a:p>
          <a:p>
            <a:pPr lvl="1"/>
            <a:r>
              <a:rPr lang="pt-BR" sz="2000" b="1" dirty="0" smtClean="0">
                <a:solidFill>
                  <a:srgbClr val="92D050"/>
                </a:solidFill>
                <a:latin typeface="Verdana" pitchFamily="34" charset="0"/>
              </a:rPr>
              <a:t>Redes de computadores</a:t>
            </a:r>
          </a:p>
          <a:p>
            <a:pPr lvl="1"/>
            <a:r>
              <a:rPr lang="pt-BR" sz="2000" b="1" dirty="0" smtClean="0">
                <a:solidFill>
                  <a:srgbClr val="92D050"/>
                </a:solidFill>
                <a:latin typeface="Verdana" pitchFamily="34" charset="0"/>
              </a:rPr>
              <a:t>Redes de fibra ótica</a:t>
            </a:r>
          </a:p>
          <a:p>
            <a:pPr lvl="1"/>
            <a:r>
              <a:rPr lang="pt-BR" sz="2000" b="1" dirty="0" smtClean="0">
                <a:solidFill>
                  <a:srgbClr val="92D050"/>
                </a:solidFill>
                <a:latin typeface="Verdana" pitchFamily="34" charset="0"/>
              </a:rPr>
              <a:t>Redes de telefonia</a:t>
            </a:r>
          </a:p>
          <a:p>
            <a:pPr lvl="1"/>
            <a:r>
              <a:rPr lang="pt-BR" sz="2000" b="1" dirty="0" smtClean="0">
                <a:solidFill>
                  <a:srgbClr val="92D050"/>
                </a:solidFill>
                <a:latin typeface="Verdana" pitchFamily="34" charset="0"/>
              </a:rPr>
              <a:t>Redes de televisão a cabo</a:t>
            </a:r>
          </a:p>
          <a:p>
            <a:pPr>
              <a:buFontTx/>
              <a:buChar char="-"/>
            </a:pPr>
            <a:endParaRPr lang="pt-BR" sz="2000" b="1" dirty="0" smtClean="0">
              <a:solidFill>
                <a:srgbClr val="92D050"/>
              </a:solidFill>
              <a:latin typeface="Verdana" pitchFamily="34" charset="0"/>
            </a:endParaRPr>
          </a:p>
          <a:p>
            <a:r>
              <a:rPr lang="pt-BR" sz="2400" b="1" dirty="0" smtClean="0">
                <a:solidFill>
                  <a:srgbClr val="92D050"/>
                </a:solidFill>
                <a:latin typeface="Verdana" pitchFamily="34" charset="0"/>
              </a:rPr>
              <a:t>Projetos na área de transportes:</a:t>
            </a:r>
          </a:p>
          <a:p>
            <a:pPr lvl="1"/>
            <a:r>
              <a:rPr lang="pt-BR" sz="2000" b="1" dirty="0" smtClean="0">
                <a:solidFill>
                  <a:srgbClr val="92D050"/>
                </a:solidFill>
                <a:latin typeface="Verdana" pitchFamily="34" charset="0"/>
              </a:rPr>
              <a:t>Rodovias, ferrovias, gasoduto </a:t>
            </a:r>
          </a:p>
          <a:p>
            <a:pPr lvl="1"/>
            <a:r>
              <a:rPr lang="pt-BR" sz="2000" b="1" dirty="0" smtClean="0">
                <a:solidFill>
                  <a:srgbClr val="92D050"/>
                </a:solidFill>
                <a:latin typeface="Verdana" pitchFamily="34" charset="0"/>
              </a:rPr>
              <a:t>Irrigação – “transporte de água”</a:t>
            </a:r>
          </a:p>
          <a:p>
            <a:pPr lvl="1"/>
            <a:r>
              <a:rPr lang="pt-BR" sz="2000" b="1" dirty="0" smtClean="0">
                <a:solidFill>
                  <a:srgbClr val="92D050"/>
                </a:solidFill>
                <a:latin typeface="Verdana" pitchFamily="34" charset="0"/>
              </a:rPr>
              <a:t>Logística (distribuição)</a:t>
            </a:r>
          </a:p>
          <a:p>
            <a:endParaRPr lang="pt-BR" sz="2000" b="1" dirty="0" smtClean="0">
              <a:solidFill>
                <a:srgbClr val="92D050"/>
              </a:solidFill>
              <a:latin typeface="Verdana" pitchFamily="34" charset="0"/>
            </a:endParaRPr>
          </a:p>
          <a:p>
            <a:r>
              <a:rPr lang="pt-BR" sz="2400" b="1" dirty="0" smtClean="0">
                <a:solidFill>
                  <a:srgbClr val="92D050"/>
                </a:solidFill>
                <a:latin typeface="Verdana" pitchFamily="34" charset="0"/>
              </a:rPr>
              <a:t>Projetos de redes de distr. de energia</a:t>
            </a:r>
          </a:p>
          <a:p>
            <a:endParaRPr lang="pt-BR" sz="2000" b="1" dirty="0" smtClean="0">
              <a:solidFill>
                <a:srgbClr val="FFCC00"/>
              </a:solidFill>
              <a:latin typeface="Verdana" pitchFamily="34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0"/>
            <a:ext cx="8229600" cy="6264696"/>
          </a:xfrm>
        </p:spPr>
        <p:txBody>
          <a:bodyPr>
            <a:noAutofit/>
          </a:bodyPr>
          <a:lstStyle/>
          <a:p>
            <a:r>
              <a:rPr lang="pt-BR" sz="2000" dirty="0" smtClean="0"/>
              <a:t>“    </a:t>
            </a:r>
            <a:r>
              <a:rPr lang="pt-BR" sz="2000" i="1" dirty="0" smtClean="0"/>
              <a:t>Gostaria de lembrar de fatos da minha vida que foram essenciais não apenas para mim pessoalmente, mas principalmente para a matemática e para a geração futura matemática: Antes de cada tarefa séria eu tento encontrar cuidadosamente e respeitosamente uma maneira cumpri-la da melhor maneira, e quando eu encontrar uma solução, eu irei realizá-lo da melhor maneira que eu puder de acordo com a minha melhor sentido e consciência,dentro das minhas possibilidades. Eu considero o sucesso uma conseqüência natural da minha atividade e não lhe atribuo uma importância particular. Eu considero as falhas como sinais da complexidade da vida e eu tiro informações delas. Mas eu nunca estou triste por minhas decisões, porque a cada momento eu agi da melhor forma que pude. ... E talvez apenas porque nenhum de nós sabe que dia vai será nosso último dia, eu tentei deliberadamente, e de acordo com meus poderes, viver intensamente em cada um deles e trabalhar. Da mesma maneira como meus professores viviam - </a:t>
            </a:r>
            <a:r>
              <a:rPr lang="pt-BR" sz="2000" i="1" dirty="0" err="1" smtClean="0"/>
              <a:t>Matyas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Lerch</a:t>
            </a:r>
            <a:r>
              <a:rPr lang="pt-BR" sz="2000" i="1" dirty="0" smtClean="0"/>
              <a:t>, </a:t>
            </a:r>
            <a:r>
              <a:rPr lang="pt-BR" sz="2000" i="1" dirty="0" err="1" smtClean="0"/>
              <a:t>Ladislav</a:t>
            </a:r>
            <a:r>
              <a:rPr lang="pt-BR" sz="2000" i="1" dirty="0" smtClean="0"/>
              <a:t> Seifert e Eduard Cech - ensinaram-me muito - Eu também sinto o dever de passar a maior parte disso à geração jovem e talentosa. Eles sempre se alinharam com os talentosos e diligentes, que eram seus, e também no meu final, credo(crença): eu te coloco sobre o cavalo, mas você tem que cavalgá-lo por si só.      </a:t>
            </a:r>
            <a:r>
              <a:rPr lang="pt-BR" sz="2000" dirty="0" smtClean="0"/>
              <a:t>”</a:t>
            </a:r>
          </a:p>
          <a:p>
            <a:r>
              <a:rPr lang="pt-BR" sz="2000" dirty="0" smtClean="0"/>
              <a:t> </a:t>
            </a:r>
          </a:p>
          <a:p>
            <a:endParaRPr lang="pt-BR" sz="2000" dirty="0"/>
          </a:p>
        </p:txBody>
      </p:sp>
      <p:pic>
        <p:nvPicPr>
          <p:cNvPr id="4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0"/>
            <a:ext cx="1403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pt-PT" dirty="0" smtClean="0"/>
              <a:t>Otakar Boruvka;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pt-PT" dirty="0" smtClean="0"/>
              <a:t>Nasceu</a:t>
            </a:r>
            <a:r>
              <a:rPr lang="pt-BR" dirty="0" smtClean="0"/>
              <a:t> no dia 10 de maio no ano de 1899,em </a:t>
            </a:r>
            <a:r>
              <a:rPr lang="pt-BR" u="sng" dirty="0" smtClean="0">
                <a:hlinkClick r:id="rId2" tooltip="Uherský Ostroh"/>
              </a:rPr>
              <a:t>Uherský Ostroh</a:t>
            </a:r>
            <a:r>
              <a:rPr lang="pt-BR" dirty="0" smtClean="0"/>
              <a:t>( República Checa);</a:t>
            </a:r>
          </a:p>
          <a:p>
            <a:pPr lvl="0"/>
            <a:r>
              <a:rPr lang="pt-BR" dirty="0" smtClean="0"/>
              <a:t>Freqüentou o Ginásio em Uherske Hradiste em 1910;</a:t>
            </a:r>
          </a:p>
          <a:p>
            <a:pPr lvl="0"/>
            <a:r>
              <a:rPr lang="pt-BR" dirty="0" smtClean="0"/>
              <a:t>Freqüentou a escola militar em Hranice na Morávia do Norte;</a:t>
            </a:r>
          </a:p>
          <a:p>
            <a:pPr lvl="0"/>
            <a:r>
              <a:rPr lang="pt-BR" dirty="0" smtClean="0"/>
              <a:t>Freqüentou a escola militar em Mödling na pitoresca Brühl Valley, a sudoeste de Viena;</a:t>
            </a:r>
          </a:p>
          <a:p>
            <a:pPr lvl="0"/>
            <a:r>
              <a:rPr lang="pt-BR" dirty="0" smtClean="0"/>
              <a:t>Voltou para o Ginásio em Uherske Hradiste;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4" name="Imagem 3" descr="LOGO_MATIN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UFG50Anos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650" y="0"/>
            <a:ext cx="1403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ctrTitle"/>
          </p:nvPr>
        </p:nvSpPr>
        <p:spPr>
          <a:xfrm>
            <a:off x="1331640" y="3429000"/>
            <a:ext cx="6480048" cy="230124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Algoritmo de Boruvka</a:t>
            </a:r>
            <a:endParaRPr lang="pt-BR" dirty="0"/>
          </a:p>
        </p:txBody>
      </p:sp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6480175" cy="1752600"/>
          </a:xfrm>
        </p:spPr>
        <p:txBody>
          <a:bodyPr>
            <a:noAutofit/>
          </a:bodyPr>
          <a:lstStyle/>
          <a:p>
            <a:pPr algn="l"/>
            <a:r>
              <a:rPr lang="pt-BR" sz="1700" dirty="0" smtClean="0"/>
              <a:t>Docente: Thiago Jabur Bittar </a:t>
            </a:r>
          </a:p>
          <a:p>
            <a:pPr algn="l"/>
            <a:r>
              <a:rPr lang="pt-BR" sz="1700" dirty="0" smtClean="0"/>
              <a:t>Discentes: José Salviano</a:t>
            </a:r>
          </a:p>
          <a:p>
            <a:pPr algn="l"/>
            <a:r>
              <a:rPr lang="pt-BR" sz="1700" dirty="0" smtClean="0"/>
              <a:t>	   Lázaro Antônio</a:t>
            </a:r>
          </a:p>
          <a:p>
            <a:pPr algn="l"/>
            <a:r>
              <a:rPr lang="pt-BR" sz="1700" dirty="0" smtClean="0"/>
              <a:t>	   Jorge Alencar</a:t>
            </a:r>
          </a:p>
          <a:p>
            <a:pPr algn="l"/>
            <a:r>
              <a:rPr lang="pt-BR" sz="1700" dirty="0" smtClean="0"/>
              <a:t>	   Ludimilla Nakanami</a:t>
            </a:r>
          </a:p>
          <a:p>
            <a:pPr algn="l"/>
            <a:r>
              <a:rPr lang="pt-BR" sz="1700" dirty="0" smtClean="0"/>
              <a:t>	   Tatiane Nunes</a:t>
            </a:r>
          </a:p>
          <a:p>
            <a:pPr algn="l"/>
            <a:r>
              <a:rPr lang="pt-BR" sz="1700" dirty="0" smtClean="0"/>
              <a:t>	   Edson Amado</a:t>
            </a:r>
          </a:p>
        </p:txBody>
      </p:sp>
      <p:pic>
        <p:nvPicPr>
          <p:cNvPr id="6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0"/>
            <a:ext cx="1403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tângulo 5"/>
          <p:cNvSpPr>
            <a:spLocks noChangeArrowheads="1"/>
          </p:cNvSpPr>
          <p:nvPr/>
        </p:nvSpPr>
        <p:spPr bwMode="auto">
          <a:xfrm>
            <a:off x="0" y="5226050"/>
            <a:ext cx="91440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 dirty="0"/>
              <a:t>“A poesia de tão perfeita, é pura como a matemática.</a:t>
            </a:r>
          </a:p>
          <a:p>
            <a:r>
              <a:rPr lang="pt-BR" sz="2000" dirty="0"/>
              <a:t>A matemática de tão simples, é deslumbrante como a poesia.</a:t>
            </a:r>
          </a:p>
          <a:p>
            <a:r>
              <a:rPr lang="pt-BR" sz="2000" dirty="0"/>
              <a:t>Deus, um poeta, escrevia suas equações em versos. Era matemático."</a:t>
            </a:r>
          </a:p>
          <a:p>
            <a:r>
              <a:rPr lang="pt-BR" sz="2000" dirty="0"/>
              <a:t>-- Albert Einstein</a:t>
            </a:r>
          </a:p>
          <a:p>
            <a:endParaRPr lang="pt-BR" sz="2000" dirty="0"/>
          </a:p>
        </p:txBody>
      </p:sp>
      <p:sp>
        <p:nvSpPr>
          <p:cNvPr id="9" name="Retângulo 8"/>
          <p:cNvSpPr/>
          <p:nvPr/>
        </p:nvSpPr>
        <p:spPr>
          <a:xfrm>
            <a:off x="2195736" y="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dirty="0" smtClean="0"/>
              <a:t>Matemática Industrial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7467600" cy="5073427"/>
          </a:xfrm>
        </p:spPr>
        <p:txBody>
          <a:bodyPr>
            <a:normAutofit/>
          </a:bodyPr>
          <a:lstStyle/>
          <a:p>
            <a:pPr lvl="0"/>
            <a:r>
              <a:rPr lang="pt-BR" sz="3000" dirty="0" smtClean="0"/>
              <a:t>Universidade Técnica Checa, em Brno, onde estudou de 1918-1922;</a:t>
            </a:r>
          </a:p>
          <a:p>
            <a:pPr lvl="0"/>
            <a:r>
              <a:rPr lang="pt-BR" sz="3000" dirty="0" smtClean="0"/>
              <a:t>Em 1920 Boruvka tornou-se assistente no Instituto de Física;</a:t>
            </a:r>
          </a:p>
          <a:p>
            <a:pPr>
              <a:buNone/>
            </a:pPr>
            <a:endParaRPr lang="pt-BR" sz="3000" dirty="0" smtClean="0"/>
          </a:p>
          <a:p>
            <a:endParaRPr lang="pt-BR" sz="3000" dirty="0"/>
          </a:p>
        </p:txBody>
      </p:sp>
      <p:pic>
        <p:nvPicPr>
          <p:cNvPr id="4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0"/>
            <a:ext cx="1403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7467600" cy="5649491"/>
          </a:xfrm>
        </p:spPr>
        <p:txBody>
          <a:bodyPr>
            <a:normAutofit lnSpcReduction="10000"/>
          </a:bodyPr>
          <a:lstStyle/>
          <a:p>
            <a:pPr lvl="0"/>
            <a:r>
              <a:rPr lang="pt-BR" dirty="0" smtClean="0"/>
              <a:t>Para muitas pessoas Boruvka é mais conhecido por sua solução do problema Minimal Spanning Tree (árvore geradora mínima), que publicou em 1926, em dois artigos “Sobre um determinado problema mínimo” -“</a:t>
            </a:r>
            <a:r>
              <a:rPr lang="pt-BR" i="1" dirty="0" smtClean="0"/>
              <a:t>On a certain minimal problem” -</a:t>
            </a:r>
            <a:r>
              <a:rPr lang="pt-BR" dirty="0" smtClean="0"/>
              <a:t> (República Checa) e “Contribuição para a solução de um problema de construção econômica de redes elétricas” –“</a:t>
            </a:r>
            <a:r>
              <a:rPr lang="pt-BR" i="1" dirty="0" smtClean="0"/>
              <a:t>Contribution to the solution of a problem of economical construction of electrical networks”</a:t>
            </a:r>
            <a:r>
              <a:rPr lang="pt-BR" dirty="0" smtClean="0"/>
              <a:t>- (Tcheca).</a:t>
            </a:r>
          </a:p>
          <a:p>
            <a:endParaRPr lang="pt-BR" dirty="0"/>
          </a:p>
        </p:txBody>
      </p:sp>
      <p:pic>
        <p:nvPicPr>
          <p:cNvPr id="4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0"/>
            <a:ext cx="1403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7467600" cy="5361459"/>
          </a:xfrm>
        </p:spPr>
        <p:txBody>
          <a:bodyPr>
            <a:normAutofit fontScale="92500" lnSpcReduction="20000"/>
          </a:bodyPr>
          <a:lstStyle/>
          <a:p>
            <a:r>
              <a:rPr lang="pt-BR" i="1" dirty="0" smtClean="0"/>
              <a:t> Existem n pontos no plano, cujas distâncias mútuas são diferentes. O problema é se juntar a eles com uma rede de tal forma que: </a:t>
            </a:r>
            <a:br>
              <a:rPr lang="pt-BR" i="1" dirty="0" smtClean="0"/>
            </a:br>
            <a:r>
              <a:rPr lang="pt-BR" i="1" dirty="0" smtClean="0"/>
              <a:t>    	1. quaisquer dois pontos sejam unidos uns aos outros, quer diretamente quer através de alguns outros pontos; </a:t>
            </a:r>
            <a:br>
              <a:rPr lang="pt-BR" i="1" dirty="0" smtClean="0"/>
            </a:br>
            <a:r>
              <a:rPr lang="pt-BR" i="1" dirty="0" smtClean="0"/>
              <a:t>    	2. o comprimento total da rede será mínimo.</a:t>
            </a:r>
            <a:endParaRPr lang="pt-BR" dirty="0" smtClean="0"/>
          </a:p>
          <a:p>
            <a:r>
              <a:rPr lang="pt-BR" dirty="0" smtClean="0"/>
              <a:t>Em termos teóricos este grafo moderno pode ser definido como: Dado um grafo não direcionado, com pesos atribuídos às suas arestas, encontrar uma árvore geradora de peso mínimo.</a:t>
            </a:r>
          </a:p>
          <a:p>
            <a:endParaRPr lang="pt-BR" dirty="0"/>
          </a:p>
        </p:txBody>
      </p:sp>
      <p:pic>
        <p:nvPicPr>
          <p:cNvPr id="4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0"/>
            <a:ext cx="1403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980728"/>
            <a:ext cx="7467600" cy="4525963"/>
          </a:xfrm>
        </p:spPr>
        <p:txBody>
          <a:bodyPr>
            <a:noAutofit/>
          </a:bodyPr>
          <a:lstStyle/>
          <a:p>
            <a:r>
              <a:rPr lang="pt-BR" sz="2400" i="1" dirty="0" smtClean="0"/>
              <a:t>“O problema da Árvore Geradora Mínima é a base de Otimização Combinatória e em certo sentido o seu berço. O problema é importante tanto em suas aplicações práticas e quanto nas teóricas. Além disso, a evolução recente coloca o trabalho pioneiro de Boruvka em um novo contexto e muito contemporâneo. Pode-se mesmo dizer que, de muitos algoritmos disponíveis Minimal Spanning Tree, o algoritmo Boruvka é atualmente a base dos algoritmos mais rápidos conhecidos.” </a:t>
            </a:r>
            <a:r>
              <a:rPr lang="en-US" sz="2400" i="1" dirty="0" smtClean="0"/>
              <a:t>(</a:t>
            </a:r>
            <a:r>
              <a:rPr lang="en-US" sz="2400" dirty="0" smtClean="0"/>
              <a:t> J Nesetril, E Milkova and H Nesetrilova, Otakar Boruvka on minimum spanning tree problem : Translation of both the 1926 papers, comments, history, </a:t>
            </a:r>
            <a:r>
              <a:rPr lang="en-US" sz="2400" i="1" dirty="0" smtClean="0"/>
              <a:t>Discrete Math.</a:t>
            </a:r>
            <a:r>
              <a:rPr lang="en-US" sz="2400" dirty="0" smtClean="0"/>
              <a:t> </a:t>
            </a:r>
            <a:r>
              <a:rPr lang="en-US" sz="2400" b="1" dirty="0" smtClean="0"/>
              <a:t>233</a:t>
            </a:r>
            <a:r>
              <a:rPr lang="en-US" sz="2400" dirty="0" smtClean="0"/>
              <a:t> (2001), 3-36.</a:t>
            </a:r>
            <a:r>
              <a:rPr lang="en-US" sz="2400" i="1" dirty="0" smtClean="0"/>
              <a:t>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pt-BR" sz="2400" dirty="0"/>
          </a:p>
        </p:txBody>
      </p:sp>
      <p:pic>
        <p:nvPicPr>
          <p:cNvPr id="4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0"/>
            <a:ext cx="1403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136904" cy="5328592"/>
          </a:xfrm>
        </p:spPr>
        <p:txBody>
          <a:bodyPr>
            <a:normAutofit/>
          </a:bodyPr>
          <a:lstStyle/>
          <a:p>
            <a:pPr lvl="0"/>
            <a:r>
              <a:rPr lang="en-US" b="1" dirty="0" err="1" smtClean="0"/>
              <a:t>Jindrich</a:t>
            </a:r>
            <a:r>
              <a:rPr lang="en-US" b="1" dirty="0" smtClean="0"/>
              <a:t> </a:t>
            </a:r>
            <a:r>
              <a:rPr lang="en-US" b="1" dirty="0" err="1" smtClean="0"/>
              <a:t>Saxel</a:t>
            </a:r>
            <a:endParaRPr lang="en-US" dirty="0" smtClean="0"/>
          </a:p>
          <a:p>
            <a:pPr lvl="0"/>
            <a:r>
              <a:rPr lang="pt-BR" sz="2000" b="1" i="1" dirty="0" smtClean="0"/>
              <a:t>“O problema da Árvore Geradora Mínima é a base de Otimização Combinatória e em certo sentido o seu berço. O problema é importante tanto em suas aplicações práticas e quanto nas teóricas. Além disso, a evolução recente coloca o trabalho pioneiro de </a:t>
            </a:r>
            <a:r>
              <a:rPr lang="pt-BR" sz="2000" b="1" i="1" dirty="0" err="1" smtClean="0"/>
              <a:t>Boruvka</a:t>
            </a:r>
            <a:r>
              <a:rPr lang="pt-BR" sz="2000" b="1" i="1" dirty="0" smtClean="0"/>
              <a:t> em um novo contexto e muito contemporâneo. Pode-se mesmo dizer que, de muitos algoritmos disponíveis </a:t>
            </a:r>
            <a:r>
              <a:rPr lang="pt-BR" sz="2000" b="1" i="1" dirty="0" err="1" smtClean="0"/>
              <a:t>Minimal</a:t>
            </a:r>
            <a:r>
              <a:rPr lang="pt-BR" sz="2000" b="1" i="1" dirty="0" smtClean="0"/>
              <a:t> </a:t>
            </a:r>
            <a:r>
              <a:rPr lang="pt-BR" sz="2000" b="1" i="1" dirty="0" err="1" smtClean="0"/>
              <a:t>Spanning</a:t>
            </a:r>
            <a:r>
              <a:rPr lang="pt-BR" sz="2000" b="1" i="1" dirty="0" smtClean="0"/>
              <a:t> </a:t>
            </a:r>
            <a:r>
              <a:rPr lang="pt-BR" sz="2000" b="1" i="1" dirty="0" err="1" smtClean="0"/>
              <a:t>Tree</a:t>
            </a:r>
            <a:r>
              <a:rPr lang="pt-BR" sz="2000" b="1" i="1" dirty="0" smtClean="0"/>
              <a:t>, o algoritmo </a:t>
            </a:r>
            <a:r>
              <a:rPr lang="pt-BR" sz="2000" b="1" i="1" dirty="0" err="1" smtClean="0"/>
              <a:t>Boruvka</a:t>
            </a:r>
            <a:r>
              <a:rPr lang="pt-BR" sz="2000" b="1" i="1" dirty="0" smtClean="0"/>
              <a:t> é atualmente a base dos algoritmos mais rápidos conhecidos.”</a:t>
            </a:r>
            <a:endParaRPr lang="en-US" sz="2000" dirty="0" smtClean="0"/>
          </a:p>
          <a:p>
            <a:pPr lvl="0"/>
            <a:r>
              <a:rPr lang="en-US" b="1" dirty="0" err="1" smtClean="0"/>
              <a:t>Cech</a:t>
            </a:r>
            <a:endParaRPr lang="en-US" dirty="0" smtClean="0"/>
          </a:p>
          <a:p>
            <a:pPr lvl="0"/>
            <a:r>
              <a:rPr lang="en-US" b="1" dirty="0" err="1" smtClean="0"/>
              <a:t>Carreira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0"/>
            <a:ext cx="1403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r>
              <a:rPr lang="pt-BR" dirty="0" smtClean="0"/>
              <a:t>1946 - Professor ordinário na Universidade de </a:t>
            </a:r>
            <a:r>
              <a:rPr lang="pt-BR" dirty="0" err="1" smtClean="0"/>
              <a:t>Masaryk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Citação:</a:t>
            </a:r>
          </a:p>
          <a:p>
            <a:r>
              <a:rPr lang="pt-BR" i="1" dirty="0" smtClean="0"/>
              <a:t>    Muito em breve eu reconheci que era um problema extremamente difícil de longa duração que eu não poderia dominar com minhas próprias forças, em um futuro próximo. O principal problema e dificuldade era o fato de que aqui absolutamente não ocorreram questões novas que não tivessem modelos, conceitos básicos não eram conhecidos, para não mencionar  os métodos que permitam algum estudo sistemático, etc. E é por isso que eu vim com a idéia de que a solução desse problema só foi possível, da seguinte forma, que no primeiro período dever-se-ia adquirir alguma experiência em casos mais simples, e apenas no segundo período, com base nos conceitos introduzidos e experiências adquiridas, ir-se-ia para a prorrogação desses resultados para o caso mais geral. E eu fiz isso dessa forma. </a:t>
            </a:r>
            <a:endParaRPr lang="pt-BR" dirty="0" smtClean="0"/>
          </a:p>
          <a:p>
            <a:pPr algn="ctr">
              <a:buNone/>
            </a:pPr>
            <a:r>
              <a:rPr lang="pt-BR" i="1" dirty="0" smtClean="0"/>
              <a:t/>
            </a:r>
            <a:br>
              <a:rPr lang="pt-BR" i="1" dirty="0" smtClean="0"/>
            </a:b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Honrarias </a:t>
            </a:r>
            <a:endPara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 smtClean="0"/>
              <a:t>Eleição para a Academia de Ciências da República Checa </a:t>
            </a:r>
          </a:p>
          <a:p>
            <a:r>
              <a:rPr lang="pt-BR" dirty="0" smtClean="0"/>
              <a:t>Membro correspondente em 1953, membro ordinário 1965 e doutor 1969. </a:t>
            </a:r>
          </a:p>
          <a:p>
            <a:r>
              <a:rPr lang="pt-PT" dirty="0" smtClean="0"/>
              <a:t>Professor Otakar Boruvka,matemático Checoslováquio, morreu em  22  de julho de 1995, com 96 anos.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Idéia principal</a:t>
            </a: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idéia principal desse algoritmo consiste em começar por ligar cada vértice ao seu vizinho mais próximo, criando no máximo V/2 árvores.</a:t>
            </a:r>
          </a:p>
          <a:p>
            <a:r>
              <a:rPr lang="pt-BR" dirty="0" smtClean="0"/>
              <a:t>Deve-se depois ligar cada sub-árvore à outra mais próxima, até que essa floresta forme uma árvore, respeitando suas propriedades;</a:t>
            </a:r>
            <a:endParaRPr lang="pt-BR" dirty="0"/>
          </a:p>
        </p:txBody>
      </p:sp>
      <p:pic>
        <p:nvPicPr>
          <p:cNvPr id="8196" name="Imagem 3" descr="LOGO_MATI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8838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m 4" descr="UFG50An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088" y="0"/>
            <a:ext cx="1331912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theme/theme1.xml><?xml version="1.0" encoding="utf-8"?>
<a:theme xmlns:a="http://schemas.openxmlformats.org/drawingml/2006/main" name="Técnica">
  <a:themeElements>
    <a:clrScheme name="Técnic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422</TotalTime>
  <Words>691</Words>
  <Application>Microsoft Office PowerPoint</Application>
  <PresentationFormat>On-screen Show (4:3)</PresentationFormat>
  <Paragraphs>84</Paragraphs>
  <Slides>20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Técnica</vt:lpstr>
      <vt:lpstr>Imagem de bitmap</vt:lpstr>
      <vt:lpstr>Algoritmo de Boruvka</vt:lpstr>
      <vt:lpstr>Otakar Boruvka;</vt:lpstr>
      <vt:lpstr>Slide 3</vt:lpstr>
      <vt:lpstr>Slide 4</vt:lpstr>
      <vt:lpstr>Slide 5</vt:lpstr>
      <vt:lpstr>Slide 6</vt:lpstr>
      <vt:lpstr>Slide 7</vt:lpstr>
      <vt:lpstr>Slide 8</vt:lpstr>
      <vt:lpstr>Idéia principal</vt:lpstr>
      <vt:lpstr>Algoritmo</vt:lpstr>
      <vt:lpstr>Exemplo</vt:lpstr>
      <vt:lpstr>Exemplo</vt:lpstr>
      <vt:lpstr>Exemplo</vt:lpstr>
      <vt:lpstr>Exemplo</vt:lpstr>
      <vt:lpstr>Exemplo</vt:lpstr>
      <vt:lpstr>Exemplo</vt:lpstr>
      <vt:lpstr>Exemplo</vt:lpstr>
      <vt:lpstr>Aplicações</vt:lpstr>
      <vt:lpstr>Slide 19</vt:lpstr>
      <vt:lpstr>Algoritmo de Boruvka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trigonometria</dc:title>
  <dc:creator>José Salviano</dc:creator>
  <cp:lastModifiedBy>PORTAL VIVO</cp:lastModifiedBy>
  <cp:revision>43</cp:revision>
  <dcterms:created xsi:type="dcterms:W3CDTF">2010-10-28T20:36:57Z</dcterms:created>
  <dcterms:modified xsi:type="dcterms:W3CDTF">2010-11-18T14:18:00Z</dcterms:modified>
</cp:coreProperties>
</file>