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5" r:id="rId2"/>
  </p:sldMasterIdLst>
  <p:notesMasterIdLst>
    <p:notesMasterId r:id="rId24"/>
  </p:notesMasterIdLst>
  <p:sldIdLst>
    <p:sldId id="392" r:id="rId3"/>
    <p:sldId id="393" r:id="rId4"/>
    <p:sldId id="395" r:id="rId5"/>
    <p:sldId id="431" r:id="rId6"/>
    <p:sldId id="396" r:id="rId7"/>
    <p:sldId id="398" r:id="rId8"/>
    <p:sldId id="397" r:id="rId9"/>
    <p:sldId id="402" r:id="rId10"/>
    <p:sldId id="401" r:id="rId11"/>
    <p:sldId id="417" r:id="rId12"/>
    <p:sldId id="422" r:id="rId13"/>
    <p:sldId id="425" r:id="rId14"/>
    <p:sldId id="432" r:id="rId15"/>
    <p:sldId id="430" r:id="rId16"/>
    <p:sldId id="429" r:id="rId17"/>
    <p:sldId id="413" r:id="rId18"/>
    <p:sldId id="421" r:id="rId19"/>
    <p:sldId id="420" r:id="rId20"/>
    <p:sldId id="414" r:id="rId21"/>
    <p:sldId id="433" r:id="rId22"/>
    <p:sldId id="418" r:id="rId2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5"/>
    <a:srgbClr val="003399"/>
    <a:srgbClr val="FFFF66"/>
    <a:srgbClr val="000099"/>
    <a:srgbClr val="FF0000"/>
    <a:srgbClr val="990000"/>
    <a:srgbClr val="0033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08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309E0A7-7D57-4C15-92AB-3BD8CAC6A18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897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C6D018-45A5-4B6C-BF63-CE1E368B39A2}" type="slidenum">
              <a:rPr lang="pt-BR" smtClean="0"/>
              <a:pPr/>
              <a:t>11</a:t>
            </a:fld>
            <a:endParaRPr lang="pt-BR" smtClean="0"/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202113"/>
          </a:xfrm>
          <a:noFill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2BCBBB7-0C59-43A9-8A92-DCB035B8EFAA}" type="slidenum">
              <a:rPr lang="pt-BR" smtClean="0"/>
              <a:pPr/>
              <a:t>14</a:t>
            </a:fld>
            <a:endParaRPr lang="pt-BR" smtClean="0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202113"/>
          </a:xfrm>
          <a:noFill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BEFA77-93F6-488A-8558-B2B9F4B0A35C}" type="slidenum">
              <a:rPr lang="pt-BR" smtClean="0"/>
              <a:pPr/>
              <a:t>15</a:t>
            </a:fld>
            <a:endParaRPr lang="pt-BR" smtClean="0"/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202113"/>
          </a:xfrm>
          <a:noFill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6237288"/>
            <a:ext cx="17637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71F7E77-4585-4B5C-92DC-EB606341906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4E8A59D-1362-4FB9-ACF6-1A2DF3C7B21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1633DE2-30FB-4B6D-A857-366EEC56B65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B7FB099-B9EC-4568-B70E-F64456E9CCE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6237288"/>
            <a:ext cx="17637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0CC92D8-E771-4596-8B9E-D91317A1DE1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6237288"/>
            <a:ext cx="17637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71C2FEE-A035-4C8F-B934-0A4B2A1E49C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BD3B95E-1282-46F9-8835-3E3D04883A3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26140B56-0E49-4F96-A859-310EB661788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C1830E6-82A5-4761-A684-B540D762047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5825" y="6237288"/>
            <a:ext cx="17637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ço Reservado para Data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15B30C7-0377-46AE-AC6D-858EA8EE85C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A51CA94-4605-44AE-BF81-6DA3E731060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BA50B70B-6295-4910-9448-B00555BF51C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C8D4F9C4-F2C7-492E-9E54-284ECF917CD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43C5D4CA-E7FF-48E8-BCF7-903E9811DF1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7FD84B9F-5D45-46CF-B8CF-204CE179CC0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9BA4E1F-F68E-4934-BE5E-D5D13BB577F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0189E455-F74F-4BB8-8F79-2F293B909CC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1F5DF95-9D8F-41D8-B79F-BBFA4E96E93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0343AF0-B110-4793-97E0-69BE42E226C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FD5F2D2A-82F3-4411-AC0C-4D1989F8782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834374ED-A5C1-4B9F-BEB4-902EC968035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186938B6-CCF5-4361-8C92-2BAC6A82F94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med" advClick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3A98860-CF81-4CF3-956A-F69523AB197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3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  <p:sldLayoutId id="2147484421" r:id="rId9"/>
    <p:sldLayoutId id="2147484422" r:id="rId10"/>
    <p:sldLayoutId id="2147484423" r:id="rId11"/>
  </p:sldLayoutIdLst>
  <p:transition xmlns:p14="http://schemas.microsoft.com/office/powerpoint/2010/main" spd="med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219CB61-9AA6-4D86-BE02-4EA57DD00CB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</p:sldLayoutIdLst>
  <p:transition xmlns:p14="http://schemas.microsoft.com/office/powerpoint/2010/main" spd="med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reios.com.br/para-voce/correios-de-a-a-z/importa-facil-ciencia" TargetMode="External"/><Relationship Id="rId4" Type="http://schemas.openxmlformats.org/officeDocument/2006/relationships/hyperlink" Target="http://www.correios.com.br/voce/imagens/marca_importafacil.jpg" TargetMode="External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correios.com.br/voce/imagens/marca_importafacil.jpg" TargetMode="Externa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reios.com.br/impfacil/importacao/ciencia/default.cfm" TargetMode="External"/><Relationship Id="rId4" Type="http://schemas.openxmlformats.org/officeDocument/2006/relationships/hyperlink" Target="http://www.correios.com.br/voce/imagens/marca_importafacil.jpg" TargetMode="External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reios.com.br/para-voce/recebimento/pdf/cartilha" TargetMode="External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correios.com.br/para-voce/recebimento/pdf/boletim-outrubro-atualizad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emf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1887538"/>
            <a:ext cx="7920038" cy="2765425"/>
          </a:xfrm>
        </p:spPr>
        <p:txBody>
          <a:bodyPr/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pt-BR" sz="5400" smtClean="0">
                <a:solidFill>
                  <a:srgbClr val="FFCC00"/>
                </a:solidFill>
              </a:rPr>
              <a:t>Importação via Correios:</a:t>
            </a:r>
            <a:br>
              <a:rPr lang="pt-BR" sz="5400" smtClean="0">
                <a:solidFill>
                  <a:srgbClr val="FFCC00"/>
                </a:solidFill>
              </a:rPr>
            </a:br>
            <a:r>
              <a:rPr lang="pt-BR" sz="5400" smtClean="0">
                <a:solidFill>
                  <a:srgbClr val="FFCC00"/>
                </a:solidFill>
              </a:rPr>
              <a:t/>
            </a:r>
            <a:br>
              <a:rPr lang="pt-BR" sz="5400" smtClean="0">
                <a:solidFill>
                  <a:srgbClr val="FFCC00"/>
                </a:solidFill>
              </a:rPr>
            </a:br>
            <a:r>
              <a:rPr lang="pt-BR" sz="5400" smtClean="0">
                <a:solidFill>
                  <a:srgbClr val="FFCC00"/>
                </a:solidFill>
              </a:rPr>
              <a:t/>
            </a:r>
            <a:br>
              <a:rPr lang="pt-BR" sz="5400" smtClean="0">
                <a:solidFill>
                  <a:srgbClr val="FFCC00"/>
                </a:solidFill>
              </a:rPr>
            </a:br>
            <a:r>
              <a:rPr lang="pt-BR" sz="5400" smtClean="0">
                <a:solidFill>
                  <a:srgbClr val="FFCC00"/>
                </a:solidFill>
              </a:rPr>
              <a:t>Importa Fácil Ciência</a:t>
            </a:r>
            <a:br>
              <a:rPr lang="pt-BR" sz="5400" smtClean="0">
                <a:solidFill>
                  <a:srgbClr val="FFCC00"/>
                </a:solidFill>
              </a:rPr>
            </a:br>
            <a:endParaRPr lang="pt-BR" sz="5400" smtClean="0">
              <a:solidFill>
                <a:srgbClr val="FFCC00"/>
              </a:solidFill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07950" y="6302375"/>
            <a:ext cx="499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000099"/>
                </a:solidFill>
                <a:latin typeface="Arial" charset="0"/>
              </a:rPr>
              <a:t>Empresa Brasileira de Correios e Telégrafos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0825" y="692150"/>
            <a:ext cx="8424863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r>
              <a:rPr lang="pt-BR" altLang="zh-CN" sz="2000" b="1" dirty="0" smtClean="0">
                <a:solidFill>
                  <a:srgbClr val="000000"/>
                </a:solidFill>
                <a:latin typeface="+mj-lt"/>
                <a:ea typeface="SimSun" pitchFamily="2" charset="-122"/>
                <a:cs typeface="Arial" pitchFamily="34" charset="0"/>
              </a:rPr>
              <a:t>Rastreamento da Encomenda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pt-BR" altLang="zh-CN" sz="1800" b="1" dirty="0" smtClean="0">
              <a:solidFill>
                <a:srgbClr val="000000"/>
              </a:solidFill>
              <a:latin typeface="+mj-lt"/>
              <a:ea typeface="SimSun" pitchFamily="2" charset="-122"/>
              <a:cs typeface="Arial" pitchFamily="34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  <a:tabLst>
                <a:tab pos="539750" algn="l"/>
              </a:tabLst>
              <a:defRPr/>
            </a:pPr>
            <a:endParaRPr lang="pt-BR" altLang="zh-CN" sz="1200" b="1" dirty="0">
              <a:solidFill>
                <a:srgbClr val="0000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06363" y="1125538"/>
            <a:ext cx="8712200" cy="4648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 algn="just">
              <a:buFont typeface="Wingdings" pitchFamily="2" charset="2"/>
              <a:buChar char="q"/>
              <a:defRPr/>
            </a:pPr>
            <a:r>
              <a:rPr lang="pt-BR" sz="2000" dirty="0">
                <a:latin typeface="+mj-lt"/>
              </a:rPr>
              <a:t>O número de rastreamento é composto de:</a:t>
            </a:r>
          </a:p>
          <a:p>
            <a:pPr algn="just">
              <a:defRPr/>
            </a:pPr>
            <a:endParaRPr lang="pt-BR" sz="1800" dirty="0">
              <a:latin typeface="+mj-lt"/>
            </a:endParaRPr>
          </a:p>
          <a:p>
            <a:pPr algn="just">
              <a:defRPr/>
            </a:pPr>
            <a:endParaRPr lang="pt-BR" sz="1800" dirty="0">
              <a:latin typeface="+mj-lt"/>
            </a:endParaRPr>
          </a:p>
          <a:p>
            <a:pPr marL="285750" indent="-285750" algn="just">
              <a:buFont typeface="Wingdings" pitchFamily="2" charset="2"/>
              <a:buChar char="q"/>
              <a:defRPr/>
            </a:pPr>
            <a:endParaRPr lang="pt-BR" sz="1800" dirty="0">
              <a:latin typeface="+mj-lt"/>
            </a:endParaRPr>
          </a:p>
          <a:p>
            <a:pPr algn="just">
              <a:defRPr/>
            </a:pPr>
            <a:endParaRPr lang="pt-BR" sz="1800" dirty="0">
              <a:latin typeface="+mj-lt"/>
            </a:endParaRPr>
          </a:p>
          <a:p>
            <a:pPr algn="just">
              <a:defRPr/>
            </a:pPr>
            <a:endParaRPr lang="pt-BR" sz="1800" dirty="0">
              <a:latin typeface="+mj-lt"/>
            </a:endParaRPr>
          </a:p>
          <a:p>
            <a:pPr algn="just">
              <a:defRPr/>
            </a:pPr>
            <a:endParaRPr lang="pt-BR" sz="1800" dirty="0">
              <a:latin typeface="+mj-lt"/>
            </a:endParaRPr>
          </a:p>
          <a:p>
            <a:pPr algn="just">
              <a:defRPr/>
            </a:pPr>
            <a:endParaRPr lang="pt-BR" sz="1800" dirty="0">
              <a:latin typeface="+mj-lt"/>
            </a:endParaRPr>
          </a:p>
          <a:p>
            <a:pPr algn="just">
              <a:defRPr/>
            </a:pPr>
            <a:endParaRPr lang="pt-BR" sz="1800" dirty="0">
              <a:latin typeface="+mj-lt"/>
            </a:endParaRPr>
          </a:p>
          <a:p>
            <a:pPr algn="just">
              <a:defRPr/>
            </a:pPr>
            <a:endParaRPr lang="pt-BR" sz="1800" b="1" dirty="0">
              <a:latin typeface="+mj-lt"/>
            </a:endParaRPr>
          </a:p>
          <a:p>
            <a:pPr algn="just">
              <a:defRPr/>
            </a:pPr>
            <a:r>
              <a:rPr lang="pt-BR" sz="2000" b="1" dirty="0">
                <a:latin typeface="+mj-lt"/>
              </a:rPr>
              <a:t>Atenção!</a:t>
            </a:r>
          </a:p>
          <a:p>
            <a:pPr algn="just">
              <a:defRPr/>
            </a:pPr>
            <a:r>
              <a:rPr lang="pt-BR" sz="2000" dirty="0">
                <a:latin typeface="+mj-lt"/>
              </a:rPr>
              <a:t>Verifique a modalidade contratada pois alguns tipos de envio postal não contemplam o seguro e o rastreamento da encomenda ou  possuem uma rastreabilidade limitada. </a:t>
            </a:r>
          </a:p>
          <a:p>
            <a:pPr algn="just">
              <a:defRPr/>
            </a:pPr>
            <a:endParaRPr lang="pt-BR" sz="1800" dirty="0">
              <a:latin typeface="+mj-lt"/>
            </a:endParaRPr>
          </a:p>
          <a:p>
            <a:pPr>
              <a:defRPr/>
            </a:pPr>
            <a:endParaRPr lang="pt-BR" sz="1800" dirty="0">
              <a:latin typeface="+mj-lt"/>
            </a:endParaRPr>
          </a:p>
        </p:txBody>
      </p:sp>
      <p:sp>
        <p:nvSpPr>
          <p:cNvPr id="2" name="Retângulo de cantos arredondados 1"/>
          <p:cNvSpPr/>
          <p:nvPr/>
        </p:nvSpPr>
        <p:spPr>
          <a:xfrm>
            <a:off x="1403350" y="2276475"/>
            <a:ext cx="5761038" cy="72072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8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pt-BR" sz="1800" dirty="0">
                <a:solidFill>
                  <a:schemeClr val="tx1"/>
                </a:solidFill>
              </a:rPr>
              <a:t>2 letras + 9 dígitos numéricos + 2 letras. </a:t>
            </a:r>
          </a:p>
          <a:p>
            <a:pPr algn="ctr">
              <a:defRPr/>
            </a:pPr>
            <a:r>
              <a:rPr lang="pt-BR" sz="1800" dirty="0">
                <a:solidFill>
                  <a:schemeClr val="tx1"/>
                </a:solidFill>
              </a:rPr>
              <a:t>Exemplo: ER123456789US</a:t>
            </a:r>
          </a:p>
          <a:p>
            <a:pPr algn="ctr">
              <a:defRPr/>
            </a:pPr>
            <a:endParaRPr lang="pt-BR" dirty="0"/>
          </a:p>
        </p:txBody>
      </p:sp>
      <p:pic>
        <p:nvPicPr>
          <p:cNvPr id="34822" name="Picture 7"/>
          <p:cNvPicPr>
            <a:picLocks noChangeAspect="1" noChangeArrowheads="1"/>
          </p:cNvPicPr>
          <p:nvPr/>
        </p:nvPicPr>
        <p:blipFill>
          <a:blip r:embed="rId2" cstate="print"/>
          <a:srcRect l="22539" t="38701" r="70714" b="48718"/>
          <a:stretch>
            <a:fillRect/>
          </a:stretch>
        </p:blipFill>
        <p:spPr bwMode="auto">
          <a:xfrm>
            <a:off x="7554913" y="488950"/>
            <a:ext cx="148113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0663" y="620713"/>
            <a:ext cx="8712200" cy="4746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000" b="1" dirty="0">
                <a:latin typeface="+mj-lt"/>
              </a:rPr>
              <a:t>Importa Fácil Ciência</a:t>
            </a:r>
          </a:p>
          <a:p>
            <a:pPr algn="ctr">
              <a:defRPr/>
            </a:pPr>
            <a:endParaRPr lang="pt-BR" sz="1800" b="1" dirty="0">
              <a:latin typeface="+mj-lt"/>
            </a:endParaRPr>
          </a:p>
          <a:p>
            <a:pPr indent="354013" algn="just">
              <a:spcBef>
                <a:spcPct val="20000"/>
              </a:spcBef>
              <a:defRPr/>
            </a:pPr>
            <a:r>
              <a:rPr lang="pt-BR" sz="1800" dirty="0">
                <a:latin typeface="+mj-lt"/>
              </a:rPr>
              <a:t>O Importa Fácil Ciência é destinado a pesquisadores ou entidades que necessitem importar bens destinados à pesquisa científica e tecnológica com valor aduaneiro </a:t>
            </a:r>
            <a:r>
              <a:rPr lang="pt-BR" sz="1800" b="1" dirty="0">
                <a:latin typeface="+mj-lt"/>
              </a:rPr>
              <a:t>até</a:t>
            </a:r>
            <a:r>
              <a:rPr lang="pt-BR" sz="1800" dirty="0">
                <a:latin typeface="+mj-lt"/>
              </a:rPr>
              <a:t> </a:t>
            </a:r>
            <a:r>
              <a:rPr lang="pt-BR" sz="1800" b="1" dirty="0">
                <a:latin typeface="+mj-lt"/>
              </a:rPr>
              <a:t>US$10.000,00 (dez mil dólares americanos).</a:t>
            </a:r>
          </a:p>
          <a:p>
            <a:pPr indent="354013" algn="just">
              <a:spcBef>
                <a:spcPct val="20000"/>
              </a:spcBef>
              <a:defRPr/>
            </a:pPr>
            <a:endParaRPr lang="pt-BR" sz="1800" dirty="0">
              <a:latin typeface="+mj-lt"/>
            </a:endParaRPr>
          </a:p>
          <a:p>
            <a:pPr marL="285750" indent="-28575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</a:rPr>
              <a:t>Instituições (pessoa jurídica) credenciadas junto ao CNPq – Lei 8010/90;</a:t>
            </a:r>
          </a:p>
          <a:p>
            <a:pPr marL="285750" indent="-28575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</a:rPr>
              <a:t>Docentes e pesquisadores (pessoas físicas) vinculados a alguma instituição ou centro de pesquisa e credenciadas junto ao CNPq - Lei 10.964/04.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t-BR" sz="1800" dirty="0">
                <a:latin typeface="+mj-lt"/>
              </a:rPr>
              <a:t>	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pt-BR" sz="1800" dirty="0">
                <a:latin typeface="+mj-lt"/>
              </a:rPr>
              <a:t>	Acesse: </a:t>
            </a:r>
            <a:r>
              <a:rPr lang="pt-BR" sz="1600" dirty="0">
                <a:latin typeface="+mj-lt"/>
                <a:hlinkClick r:id="rId3"/>
              </a:rPr>
              <a:t>http://www.correios.com.br/para-voce/correios-de-a-a-z/importa-facil-ciencia</a:t>
            </a:r>
            <a:endParaRPr lang="pt-BR" sz="1600" dirty="0">
              <a:latin typeface="+mj-lt"/>
            </a:endParaRPr>
          </a:p>
          <a:p>
            <a:pPr marL="342900" indent="-342900" algn="just">
              <a:spcBef>
                <a:spcPct val="20000"/>
              </a:spcBef>
              <a:defRPr/>
            </a:pPr>
            <a:endParaRPr lang="pt-BR" sz="1800" dirty="0">
              <a:latin typeface="+mj-lt"/>
            </a:endParaRPr>
          </a:p>
          <a:p>
            <a:pPr indent="11113" algn="ctr">
              <a:spcBef>
                <a:spcPct val="20000"/>
              </a:spcBef>
              <a:defRPr/>
            </a:pPr>
            <a:r>
              <a:rPr lang="pt-BR" sz="1800" b="1" dirty="0">
                <a:solidFill>
                  <a:schemeClr val="tx2"/>
                </a:solidFill>
                <a:latin typeface="+mj-lt"/>
              </a:rPr>
              <a:t>Custo do serviço: R$ 150,00 pelo desembaraço aduaneiro (incluindo o 1º Licenciamento) + R$25,00 por cada Licenciamento adicional.</a:t>
            </a:r>
          </a:p>
          <a:p>
            <a:pPr marL="342900" indent="-342900" algn="just">
              <a:spcBef>
                <a:spcPct val="20000"/>
              </a:spcBef>
              <a:defRPr/>
            </a:pPr>
            <a:endParaRPr lang="pt-BR" sz="1800" dirty="0">
              <a:latin typeface="+mj-lt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pic>
        <p:nvPicPr>
          <p:cNvPr id="35844" name="Picture 13" descr="ma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2850" y="5287963"/>
            <a:ext cx="2365375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8658225" cy="5318125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pt-BR" sz="2000" b="1" kern="1200" dirty="0" smtClean="0">
                <a:latin typeface="+mj-lt"/>
              </a:rPr>
              <a:t>Benefícios – Importa Fácil Ciência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pt-BR" sz="1800" b="1" kern="1200" dirty="0" smtClean="0">
              <a:latin typeface="+mj-lt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kern="1200" dirty="0" smtClean="0">
                <a:latin typeface="+mj-lt"/>
              </a:rPr>
              <a:t>Isenção </a:t>
            </a:r>
            <a:r>
              <a:rPr lang="pt-BR" sz="1800" kern="1200" dirty="0">
                <a:latin typeface="+mj-lt"/>
              </a:rPr>
              <a:t>dos Impostos de </a:t>
            </a:r>
            <a:r>
              <a:rPr lang="pt-BR" sz="1800" kern="1200" dirty="0" smtClean="0">
                <a:latin typeface="+mj-lt"/>
              </a:rPr>
              <a:t>Importação;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pt-BR" sz="1800" kern="1200" dirty="0" smtClean="0">
              <a:latin typeface="+mj-lt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kern="1200" dirty="0" smtClean="0"/>
              <a:t>Concessão </a:t>
            </a:r>
            <a:r>
              <a:rPr lang="pt-BR" sz="1800" kern="1200" dirty="0"/>
              <a:t>de isenção de </a:t>
            </a:r>
            <a:r>
              <a:rPr lang="pt-BR" sz="1800" kern="1200" dirty="0" smtClean="0"/>
              <a:t>ICMS (convênio ICMS </a:t>
            </a:r>
            <a:r>
              <a:rPr lang="pt-BR" sz="1800" kern="1200" dirty="0"/>
              <a:t>57/05 de 1º de julho de </a:t>
            </a:r>
            <a:r>
              <a:rPr lang="pt-BR" sz="1800" kern="1200" dirty="0" smtClean="0"/>
              <a:t>2005), </a:t>
            </a:r>
            <a:r>
              <a:rPr lang="pt-BR" sz="1800" kern="1200" dirty="0"/>
              <a:t>para pesquisadores e cientistas credenciados com projeto aprovado pelo </a:t>
            </a:r>
            <a:r>
              <a:rPr lang="pt-BR" sz="1800" kern="1200" dirty="0" smtClean="0"/>
              <a:t>CNPq;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pt-BR" sz="1800" kern="1200" dirty="0" smtClean="0">
              <a:latin typeface="+mj-lt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kern="1200" dirty="0" smtClean="0">
                <a:latin typeface="+mj-lt"/>
              </a:rPr>
              <a:t>Dispensa </a:t>
            </a:r>
            <a:r>
              <a:rPr lang="pt-BR" sz="1800" kern="1200" dirty="0">
                <a:latin typeface="+mj-lt"/>
              </a:rPr>
              <a:t>do exame de </a:t>
            </a:r>
            <a:r>
              <a:rPr lang="pt-BR" sz="1800" kern="1200" dirty="0" smtClean="0">
                <a:latin typeface="+mj-lt"/>
              </a:rPr>
              <a:t>similaridade;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pt-BR" sz="1800" kern="1200" dirty="0" smtClean="0">
              <a:latin typeface="+mj-lt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kern="1200" dirty="0" smtClean="0">
                <a:latin typeface="+mj-lt"/>
              </a:rPr>
              <a:t>A </a:t>
            </a:r>
            <a:r>
              <a:rPr lang="pt-BR" sz="1800" kern="1200" dirty="0">
                <a:latin typeface="+mj-lt"/>
              </a:rPr>
              <a:t>importação de material biológico </a:t>
            </a:r>
            <a:r>
              <a:rPr lang="pt-BR" sz="1800" kern="1200" dirty="0" smtClean="0">
                <a:latin typeface="+mj-lt"/>
              </a:rPr>
              <a:t>com </a:t>
            </a:r>
            <a:r>
              <a:rPr lang="pt-BR" sz="1800" kern="1200" dirty="0">
                <a:latin typeface="+mj-lt"/>
              </a:rPr>
              <a:t>o cumprimento de exigências sanitárias junto a </a:t>
            </a:r>
            <a:r>
              <a:rPr lang="pt-BR" sz="1800" kern="1200" dirty="0" smtClean="0">
                <a:latin typeface="+mj-lt"/>
              </a:rPr>
              <a:t>ANVISA.</a:t>
            </a:r>
          </a:p>
          <a:p>
            <a:pPr marL="0" indent="0" algn="just">
              <a:lnSpc>
                <a:spcPct val="90000"/>
              </a:lnSpc>
              <a:buFontTx/>
              <a:buNone/>
              <a:defRPr/>
            </a:pPr>
            <a:endParaRPr lang="pt-BR" sz="1800" kern="1200" dirty="0">
              <a:latin typeface="+mj-lt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pt-BR" sz="1800" kern="1200" dirty="0">
              <a:latin typeface="+mj-lt"/>
            </a:endParaRPr>
          </a:p>
          <a:p>
            <a:pPr>
              <a:lnSpc>
                <a:spcPct val="90000"/>
              </a:lnSpc>
              <a:defRPr/>
            </a:pPr>
            <a:endParaRPr lang="pt-BR" sz="2400" dirty="0">
              <a:latin typeface="Verdana" pitchFamily="34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pic>
        <p:nvPicPr>
          <p:cNvPr id="36868" name="Picture 13" descr="ma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4502150"/>
            <a:ext cx="282892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658225" cy="5318125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pt-BR" sz="2000" b="1" kern="1200" dirty="0" smtClean="0">
                <a:latin typeface="+mj-lt"/>
              </a:rPr>
              <a:t>Requisitos para importação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pt-BR" sz="1800" b="1" kern="1200" dirty="0" smtClean="0">
              <a:latin typeface="+mj-lt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kern="1200" dirty="0" smtClean="0">
                <a:latin typeface="+mj-lt"/>
              </a:rPr>
              <a:t>Ser credenciado no CNPQ;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pt-BR" sz="1800" kern="1200" dirty="0" smtClean="0">
              <a:latin typeface="+mj-lt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kern="1200" dirty="0" smtClean="0"/>
              <a:t>Enviar a remessa através do operador postal oficial do país de origem.</a:t>
            </a:r>
          </a:p>
          <a:p>
            <a:pPr marL="0" indent="0">
              <a:buFontTx/>
              <a:buNone/>
              <a:defRPr/>
            </a:pPr>
            <a:r>
              <a:rPr lang="pt-BR" sz="1800" kern="1200" dirty="0" smtClean="0"/>
              <a:t>	Ex.: </a:t>
            </a:r>
            <a:r>
              <a:rPr lang="pt-BR" sz="1800" kern="1200" dirty="0" err="1" smtClean="0"/>
              <a:t>Correos</a:t>
            </a:r>
            <a:r>
              <a:rPr lang="pt-BR" sz="1800" kern="1200" dirty="0" smtClean="0"/>
              <a:t> de </a:t>
            </a:r>
            <a:r>
              <a:rPr lang="pt-BR" sz="1800" kern="1200" dirty="0" err="1" smtClean="0"/>
              <a:t>Colombia</a:t>
            </a:r>
            <a:r>
              <a:rPr lang="pt-BR" sz="1800" kern="1200" dirty="0"/>
              <a:t>, Deutsche </a:t>
            </a:r>
            <a:r>
              <a:rPr lang="pt-BR" sz="1800" kern="1200" dirty="0" smtClean="0"/>
              <a:t>Post, Royal Mail, USPS, </a:t>
            </a:r>
            <a:r>
              <a:rPr lang="pt-BR" sz="1800" kern="1200" dirty="0" err="1" smtClean="0"/>
              <a:t>etc</a:t>
            </a:r>
            <a:r>
              <a:rPr lang="pt-BR" sz="1800" kern="1200" dirty="0" smtClean="0"/>
              <a:t>;</a:t>
            </a:r>
          </a:p>
          <a:p>
            <a:pPr marL="0" indent="0">
              <a:buFontTx/>
              <a:buNone/>
              <a:defRPr/>
            </a:pPr>
            <a:endParaRPr lang="pt-BR" sz="1800" kern="1200" dirty="0"/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kern="1200" dirty="0" smtClean="0">
                <a:latin typeface="+mj-lt"/>
              </a:rPr>
              <a:t>Endereçar os volumes para o seguinte endereço:</a:t>
            </a:r>
            <a:endParaRPr lang="pt-BR" sz="1800" kern="1200" dirty="0">
              <a:latin typeface="+mj-lt"/>
            </a:endParaRPr>
          </a:p>
          <a:p>
            <a:pPr>
              <a:lnSpc>
                <a:spcPct val="90000"/>
              </a:lnSpc>
              <a:buFont typeface="Wingdings" pitchFamily="2" charset="2"/>
              <a:buChar char="q"/>
              <a:defRPr/>
            </a:pPr>
            <a:endParaRPr lang="pt-BR" sz="1800" kern="1200" dirty="0" smtClean="0"/>
          </a:p>
          <a:p>
            <a:pPr marL="723900" indent="0">
              <a:lnSpc>
                <a:spcPct val="90000"/>
              </a:lnSpc>
              <a:buFontTx/>
              <a:buNone/>
              <a:defRPr/>
            </a:pPr>
            <a:r>
              <a:rPr lang="pt-BR" sz="1800" kern="1200" dirty="0">
                <a:solidFill>
                  <a:srgbClr val="000000"/>
                </a:solidFill>
              </a:rPr>
              <a:t>Importa Fácil Ciência </a:t>
            </a:r>
          </a:p>
          <a:p>
            <a:pPr marL="723900" indent="0">
              <a:lnSpc>
                <a:spcPct val="90000"/>
              </a:lnSpc>
              <a:buFontTx/>
              <a:buNone/>
              <a:defRPr/>
            </a:pPr>
            <a:r>
              <a:rPr lang="pt-BR" sz="1800" kern="1200" dirty="0">
                <a:solidFill>
                  <a:srgbClr val="000000"/>
                </a:solidFill>
              </a:rPr>
              <a:t> </a:t>
            </a:r>
            <a:br>
              <a:rPr lang="pt-BR" sz="1800" kern="1200" dirty="0">
                <a:solidFill>
                  <a:srgbClr val="000000"/>
                </a:solidFill>
              </a:rPr>
            </a:br>
            <a:r>
              <a:rPr lang="pt-BR" sz="1800" kern="1200" dirty="0">
                <a:solidFill>
                  <a:srgbClr val="000000"/>
                </a:solidFill>
              </a:rPr>
              <a:t>(dados do importador)</a:t>
            </a:r>
          </a:p>
          <a:p>
            <a:pPr marL="723900" indent="0">
              <a:lnSpc>
                <a:spcPct val="90000"/>
              </a:lnSpc>
              <a:buFontTx/>
              <a:buNone/>
              <a:defRPr/>
            </a:pPr>
            <a:r>
              <a:rPr lang="pt-BR" sz="1800" kern="1200" dirty="0">
                <a:solidFill>
                  <a:srgbClr val="000000"/>
                </a:solidFill>
              </a:rPr>
              <a:t/>
            </a:r>
            <a:br>
              <a:rPr lang="pt-BR" sz="1800" kern="1200" dirty="0">
                <a:solidFill>
                  <a:srgbClr val="000000"/>
                </a:solidFill>
              </a:rPr>
            </a:br>
            <a:r>
              <a:rPr lang="pt-BR" sz="1800" kern="1200" dirty="0">
                <a:solidFill>
                  <a:srgbClr val="000000"/>
                </a:solidFill>
              </a:rPr>
              <a:t>GEARA/CTCI/DR/SPM</a:t>
            </a:r>
            <a:br>
              <a:rPr lang="pt-BR" sz="1800" kern="1200" dirty="0">
                <a:solidFill>
                  <a:srgbClr val="000000"/>
                </a:solidFill>
              </a:rPr>
            </a:br>
            <a:r>
              <a:rPr lang="pt-BR" sz="1800" kern="1200" dirty="0">
                <a:solidFill>
                  <a:srgbClr val="000000"/>
                </a:solidFill>
              </a:rPr>
              <a:t>Rua </a:t>
            </a:r>
            <a:r>
              <a:rPr lang="pt-BR" sz="1800" kern="1200" dirty="0" err="1">
                <a:solidFill>
                  <a:srgbClr val="000000"/>
                </a:solidFill>
              </a:rPr>
              <a:t>Mergenthaler</a:t>
            </a:r>
            <a:r>
              <a:rPr lang="pt-BR" sz="1800" kern="1200" dirty="0">
                <a:solidFill>
                  <a:srgbClr val="000000"/>
                </a:solidFill>
              </a:rPr>
              <a:t>, 598 - bloco III - 5º andar </a:t>
            </a:r>
            <a:br>
              <a:rPr lang="pt-BR" sz="1800" kern="1200" dirty="0">
                <a:solidFill>
                  <a:srgbClr val="000000"/>
                </a:solidFill>
              </a:rPr>
            </a:br>
            <a:r>
              <a:rPr lang="pt-BR" sz="1800" kern="1200" dirty="0">
                <a:solidFill>
                  <a:srgbClr val="000000"/>
                </a:solidFill>
              </a:rPr>
              <a:t>Vila Leopoldina/SP </a:t>
            </a:r>
            <a:br>
              <a:rPr lang="pt-BR" sz="1800" kern="1200" dirty="0">
                <a:solidFill>
                  <a:srgbClr val="000000"/>
                </a:solidFill>
              </a:rPr>
            </a:br>
            <a:r>
              <a:rPr lang="pt-BR" sz="1800" kern="1200" dirty="0">
                <a:solidFill>
                  <a:srgbClr val="000000"/>
                </a:solidFill>
              </a:rPr>
              <a:t>São Paulo - SP - Brasil </a:t>
            </a:r>
            <a:br>
              <a:rPr lang="pt-BR" sz="1800" kern="1200" dirty="0">
                <a:solidFill>
                  <a:srgbClr val="000000"/>
                </a:solidFill>
              </a:rPr>
            </a:br>
            <a:r>
              <a:rPr lang="pt-BR" sz="1800" kern="1200" dirty="0">
                <a:solidFill>
                  <a:srgbClr val="000000"/>
                </a:solidFill>
              </a:rPr>
              <a:t>CEP: 05960-960</a:t>
            </a:r>
          </a:p>
          <a:p>
            <a:pPr>
              <a:lnSpc>
                <a:spcPct val="90000"/>
              </a:lnSpc>
              <a:defRPr/>
            </a:pPr>
            <a:endParaRPr lang="pt-BR" sz="2400" dirty="0">
              <a:latin typeface="Verdana" pitchFamily="34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2875" y="620713"/>
            <a:ext cx="8820150" cy="551656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pt-BR" sz="2000" b="1" dirty="0" smtClean="0">
                <a:solidFill>
                  <a:schemeClr val="tx2"/>
                </a:solidFill>
                <a:latin typeface="+mj-lt"/>
              </a:rPr>
              <a:t>Passo a Passo – Importa Fácil Ciência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pt-BR" sz="1800" b="1" dirty="0" smtClean="0">
              <a:solidFill>
                <a:schemeClr val="tx2"/>
              </a:solidFill>
              <a:latin typeface="+mj-lt"/>
            </a:endParaRPr>
          </a:p>
          <a:p>
            <a:pPr marL="3175" indent="0"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sz="1800" dirty="0" smtClean="0">
                <a:latin typeface="+mj-lt"/>
              </a:rPr>
              <a:t>1º) Solicitar </a:t>
            </a:r>
            <a:r>
              <a:rPr lang="pt-BR" sz="1800" dirty="0">
                <a:latin typeface="+mj-lt"/>
              </a:rPr>
              <a:t>ao fornecedor uma Proforma </a:t>
            </a:r>
            <a:r>
              <a:rPr lang="pt-BR" sz="1800" dirty="0" err="1">
                <a:latin typeface="+mj-lt"/>
              </a:rPr>
              <a:t>Invoice</a:t>
            </a:r>
            <a:r>
              <a:rPr lang="pt-BR" sz="1800" dirty="0">
                <a:latin typeface="+mj-lt"/>
              </a:rPr>
              <a:t> (cotação</a:t>
            </a:r>
            <a:r>
              <a:rPr lang="pt-BR" sz="1800" dirty="0" smtClean="0">
                <a:latin typeface="+mj-lt"/>
              </a:rPr>
              <a:t>);</a:t>
            </a:r>
          </a:p>
          <a:p>
            <a:pPr marL="3175" indent="0" eaLnBrk="1" hangingPunct="1">
              <a:lnSpc>
                <a:spcPct val="150000"/>
              </a:lnSpc>
              <a:buFontTx/>
              <a:buNone/>
              <a:defRPr/>
            </a:pPr>
            <a:r>
              <a:rPr lang="pt-BR" sz="1800" dirty="0" smtClean="0">
                <a:latin typeface="+mj-lt"/>
              </a:rPr>
              <a:t>2º) Fazer </a:t>
            </a:r>
            <a:r>
              <a:rPr lang="pt-BR" sz="1800" dirty="0">
                <a:latin typeface="+mj-lt"/>
              </a:rPr>
              <a:t>o cadastro </a:t>
            </a:r>
            <a:r>
              <a:rPr lang="pt-BR" sz="1800" dirty="0" smtClean="0">
                <a:latin typeface="+mj-lt"/>
              </a:rPr>
              <a:t>no site </a:t>
            </a:r>
            <a:r>
              <a:rPr lang="pt-BR" sz="1600" dirty="0" smtClean="0">
                <a:latin typeface="+mj-lt"/>
                <a:hlinkClick r:id="rId3"/>
              </a:rPr>
              <a:t>www.correios.com.br/impfacil/importacao/ciencia/default.cfm</a:t>
            </a:r>
            <a:endParaRPr lang="pt-BR" sz="1600" dirty="0">
              <a:latin typeface="+mj-lt"/>
            </a:endParaRPr>
          </a:p>
          <a:p>
            <a:pPr marL="3175" indent="0" eaLnBrk="1" hangingPunct="1">
              <a:lnSpc>
                <a:spcPct val="150000"/>
              </a:lnSpc>
              <a:buFontTx/>
              <a:buNone/>
              <a:defRPr/>
            </a:pPr>
            <a:r>
              <a:rPr lang="pt-BR" sz="1600" dirty="0" smtClean="0">
                <a:latin typeface="+mj-lt"/>
              </a:rPr>
              <a:t>3º) </a:t>
            </a:r>
            <a:r>
              <a:rPr lang="pt-BR" sz="1800" dirty="0" smtClean="0">
                <a:latin typeface="+mj-lt"/>
              </a:rPr>
              <a:t>Aguardar deferimento </a:t>
            </a:r>
            <a:r>
              <a:rPr lang="pt-BR" sz="1800" dirty="0">
                <a:latin typeface="+mj-lt"/>
              </a:rPr>
              <a:t>do </a:t>
            </a:r>
            <a:r>
              <a:rPr lang="pt-BR" sz="1800" dirty="0" smtClean="0">
                <a:latin typeface="+mj-lt"/>
              </a:rPr>
              <a:t>Licenciamento Simplificado </a:t>
            </a:r>
            <a:r>
              <a:rPr lang="pt-BR" sz="1800" dirty="0">
                <a:latin typeface="+mj-lt"/>
              </a:rPr>
              <a:t>de Importação (LSI</a:t>
            </a:r>
            <a:r>
              <a:rPr lang="pt-BR" sz="1800" dirty="0" smtClean="0">
                <a:latin typeface="+mj-lt"/>
              </a:rPr>
              <a:t>);</a:t>
            </a:r>
          </a:p>
          <a:p>
            <a:pPr marL="3175" indent="0"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sz="1800" dirty="0" smtClean="0">
                <a:latin typeface="+mj-lt"/>
              </a:rPr>
              <a:t>4º) Com </a:t>
            </a:r>
            <a:r>
              <a:rPr lang="pt-BR" sz="1800" dirty="0">
                <a:latin typeface="+mj-lt"/>
              </a:rPr>
              <a:t>o </a:t>
            </a:r>
            <a:r>
              <a:rPr lang="pt-BR" sz="1800" dirty="0" smtClean="0">
                <a:latin typeface="+mj-lt"/>
              </a:rPr>
              <a:t>LSI, </a:t>
            </a:r>
            <a:r>
              <a:rPr lang="pt-BR" sz="1800" dirty="0">
                <a:latin typeface="+mj-lt"/>
              </a:rPr>
              <a:t>o </a:t>
            </a:r>
            <a:r>
              <a:rPr lang="pt-BR" sz="1800" dirty="0" smtClean="0">
                <a:latin typeface="+mj-lt"/>
              </a:rPr>
              <a:t>pesquisador efetua </a:t>
            </a:r>
            <a:r>
              <a:rPr lang="pt-BR" sz="1800" dirty="0">
                <a:latin typeface="+mj-lt"/>
              </a:rPr>
              <a:t>o pagamento ao fornecedor e </a:t>
            </a:r>
            <a:r>
              <a:rPr lang="pt-BR" sz="1800" dirty="0" smtClean="0">
                <a:latin typeface="+mj-lt"/>
              </a:rPr>
              <a:t>autoriza </a:t>
            </a:r>
            <a:r>
              <a:rPr lang="pt-BR" sz="1800" dirty="0">
                <a:latin typeface="+mj-lt"/>
              </a:rPr>
              <a:t>o embarque da(s) </a:t>
            </a:r>
            <a:r>
              <a:rPr lang="pt-BR" sz="1800" dirty="0" smtClean="0">
                <a:latin typeface="+mj-lt"/>
              </a:rPr>
              <a:t>remessa(s);</a:t>
            </a:r>
          </a:p>
          <a:p>
            <a:pPr marL="3175" indent="0"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sz="1800" dirty="0" smtClean="0">
                <a:latin typeface="+mj-lt"/>
              </a:rPr>
              <a:t>5º) A(s</a:t>
            </a:r>
            <a:r>
              <a:rPr lang="pt-BR" sz="1800" dirty="0">
                <a:latin typeface="+mj-lt"/>
              </a:rPr>
              <a:t>) remessa(s) chegará(ao) no Recinto Alfandegário dos Correios em São Paulo que dará início aos trâmites legais do desembaraço </a:t>
            </a:r>
            <a:r>
              <a:rPr lang="pt-BR" sz="1800" dirty="0" smtClean="0">
                <a:latin typeface="+mj-lt"/>
              </a:rPr>
              <a:t>alfandegário.</a:t>
            </a:r>
            <a:endParaRPr lang="pt-BR" sz="1800" dirty="0">
              <a:latin typeface="+mj-lt"/>
            </a:endParaRPr>
          </a:p>
          <a:p>
            <a:pPr marL="609600" indent="-60960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Verdana" pitchFamily="34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/>
            </a:pPr>
            <a:endParaRPr lang="pt-BR" sz="2200" dirty="0">
              <a:solidFill>
                <a:srgbClr val="000066"/>
              </a:solidFill>
              <a:latin typeface="Verdan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Verdana" pitchFamily="34" charset="0"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/>
            </a:pPr>
            <a:endParaRPr lang="pt-BR" sz="2200" dirty="0">
              <a:solidFill>
                <a:srgbClr val="000066"/>
              </a:solidFill>
              <a:latin typeface="Verdan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ts val="600"/>
              </a:spcBef>
              <a:buClr>
                <a:srgbClr val="000066"/>
              </a:buClr>
              <a:buFont typeface="Verdana" pitchFamily="34" charset="0"/>
              <a:buChar char="•"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/>
            </a:pPr>
            <a:endParaRPr lang="pt-BR" sz="2200" dirty="0">
              <a:solidFill>
                <a:srgbClr val="000066"/>
              </a:solidFill>
              <a:latin typeface="Verdana" pitchFamily="34" charset="0"/>
            </a:endParaRPr>
          </a:p>
          <a:p>
            <a:pPr marL="609600" indent="-609600">
              <a:lnSpc>
                <a:spcPct val="90000"/>
              </a:lnSpc>
              <a:spcBef>
                <a:spcPts val="600"/>
              </a:spcBef>
              <a:buFontTx/>
              <a:buNone/>
              <a:tabLst>
                <a:tab pos="1027113" algn="l"/>
                <a:tab pos="1941513" algn="l"/>
                <a:tab pos="2855913" algn="l"/>
                <a:tab pos="3770313" algn="l"/>
                <a:tab pos="4684713" algn="l"/>
                <a:tab pos="5599113" algn="l"/>
                <a:tab pos="6513513" algn="l"/>
                <a:tab pos="7427913" algn="l"/>
                <a:tab pos="8342313" algn="l"/>
                <a:tab pos="9256713" algn="l"/>
                <a:tab pos="10171113" algn="l"/>
              </a:tabLst>
              <a:defRPr/>
            </a:pPr>
            <a:endParaRPr lang="pt-BR" sz="2200" dirty="0">
              <a:solidFill>
                <a:srgbClr val="000066"/>
              </a:solidFill>
              <a:latin typeface="Verdana" pitchFamily="34" charset="0"/>
            </a:endParaRPr>
          </a:p>
        </p:txBody>
      </p:sp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pic>
        <p:nvPicPr>
          <p:cNvPr id="38916" name="Picture 13" descr="ma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90875" y="4652963"/>
            <a:ext cx="27717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ângulo 1"/>
          <p:cNvSpPr>
            <a:spLocks noGrp="1" noChangeArrowheads="1"/>
          </p:cNvSpPr>
          <p:nvPr>
            <p:ph type="title"/>
          </p:nvPr>
        </p:nvSpPr>
        <p:spPr>
          <a:xfrm>
            <a:off x="2400300" y="661988"/>
            <a:ext cx="3957638" cy="400050"/>
          </a:xfrm>
        </p:spPr>
        <p:txBody>
          <a:bodyPr wrap="none">
            <a:spAutoFit/>
          </a:bodyPr>
          <a:lstStyle/>
          <a:p>
            <a:r>
              <a:rPr lang="pt-BR" sz="2000" b="1" smtClean="0"/>
              <a:t>Logística Importa Fácil Ciência</a:t>
            </a:r>
            <a:endParaRPr lang="pt-BR" sz="2000" smtClean="0"/>
          </a:p>
        </p:txBody>
      </p:sp>
      <p:sp>
        <p:nvSpPr>
          <p:cNvPr id="7" name="Retângulo 6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pic>
        <p:nvPicPr>
          <p:cNvPr id="3994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163" y="1293813"/>
            <a:ext cx="33655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638300"/>
            <a:ext cx="48101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4270375"/>
            <a:ext cx="2408237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9943" name="Grupo 2"/>
          <p:cNvGrpSpPr>
            <a:grpSpLocks/>
          </p:cNvGrpSpPr>
          <p:nvPr/>
        </p:nvGrpSpPr>
        <p:grpSpPr bwMode="auto">
          <a:xfrm>
            <a:off x="220663" y="1409700"/>
            <a:ext cx="3394075" cy="4572000"/>
            <a:chOff x="187351" y="1104320"/>
            <a:chExt cx="3393902" cy="4571426"/>
          </a:xfrm>
        </p:grpSpPr>
        <p:pic>
          <p:nvPicPr>
            <p:cNvPr id="51212" name="Picture 1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0000" t="17656" r="21386" b="23111"/>
            <a:stretch/>
          </p:blipFill>
          <p:spPr bwMode="auto">
            <a:xfrm>
              <a:off x="187351" y="1104320"/>
              <a:ext cx="3393902" cy="1928571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959" name="Rectangle 39"/>
            <p:cNvSpPr>
              <a:spLocks noChangeArrowheads="1"/>
            </p:cNvSpPr>
            <p:nvPr/>
          </p:nvSpPr>
          <p:spPr bwMode="auto">
            <a:xfrm>
              <a:off x="1225037" y="5214081"/>
              <a:ext cx="1696952" cy="4616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200">
                  <a:latin typeface="Arial" charset="0"/>
                  <a:ea typeface="Lucida Sans Unicode" pitchFamily="34" charset="0"/>
                  <a:cs typeface="Lucida Sans Unicode" pitchFamily="34" charset="0"/>
                </a:rPr>
                <a:t> Solicita Pro Forma ao fornecedor/exportador</a:t>
              </a:r>
            </a:p>
          </p:txBody>
        </p:sp>
      </p:grpSp>
      <p:grpSp>
        <p:nvGrpSpPr>
          <p:cNvPr id="39944" name="Grupo 11"/>
          <p:cNvGrpSpPr>
            <a:grpSpLocks/>
          </p:cNvGrpSpPr>
          <p:nvPr/>
        </p:nvGrpSpPr>
        <p:grpSpPr bwMode="auto">
          <a:xfrm>
            <a:off x="25400" y="946150"/>
            <a:ext cx="4624388" cy="4481513"/>
            <a:chOff x="25079" y="946803"/>
            <a:chExt cx="4624404" cy="4480877"/>
          </a:xfrm>
        </p:grpSpPr>
        <p:pic>
          <p:nvPicPr>
            <p:cNvPr id="39951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079" y="3864191"/>
              <a:ext cx="1558462" cy="1563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9952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 l="8617" t="66479" r="82153" b="26683"/>
            <a:stretch>
              <a:fillRect/>
            </a:stretch>
          </p:blipFill>
          <p:spPr bwMode="auto">
            <a:xfrm>
              <a:off x="2403914" y="3861239"/>
              <a:ext cx="2245569" cy="935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Seta para baixo 1"/>
            <p:cNvSpPr/>
            <p:nvPr/>
          </p:nvSpPr>
          <p:spPr>
            <a:xfrm>
              <a:off x="356868" y="2240432"/>
              <a:ext cx="273051" cy="1561878"/>
            </a:xfrm>
            <a:prstGeom prst="downArrow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" name="Seta para a direita 7"/>
            <p:cNvSpPr/>
            <p:nvPr/>
          </p:nvSpPr>
          <p:spPr>
            <a:xfrm>
              <a:off x="1671323" y="4221351"/>
              <a:ext cx="539752" cy="217456"/>
            </a:xfrm>
            <a:prstGeom prst="rightArrow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955" name="Rectangle 39"/>
            <p:cNvSpPr>
              <a:spLocks noChangeArrowheads="1"/>
            </p:cNvSpPr>
            <p:nvPr/>
          </p:nvSpPr>
          <p:spPr bwMode="auto">
            <a:xfrm>
              <a:off x="646362" y="3472384"/>
              <a:ext cx="313354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>
                  <a:latin typeface="Arial" charset="0"/>
                  <a:ea typeface="Lucida Sans Unicode" pitchFamily="34" charset="0"/>
                  <a:cs typeface="Lucida Sans Unicode" pitchFamily="34" charset="0"/>
                </a:rPr>
                <a:t> Cadastro no Site Importa Fácil Ciência</a:t>
              </a:r>
            </a:p>
          </p:txBody>
        </p:sp>
        <p:sp>
          <p:nvSpPr>
            <p:cNvPr id="11" name="Seta em forma de U 10"/>
            <p:cNvSpPr/>
            <p:nvPr/>
          </p:nvSpPr>
          <p:spPr>
            <a:xfrm>
              <a:off x="1158558" y="946803"/>
              <a:ext cx="849316" cy="695226"/>
            </a:xfrm>
            <a:prstGeom prst="uturnArrow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3" name="Picture 15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21334" t="50066" r="71106" b="32632"/>
            <a:stretch/>
          </p:blipFill>
          <p:spPr bwMode="auto">
            <a:xfrm>
              <a:off x="220343" y="1162672"/>
              <a:ext cx="1152529" cy="1150775"/>
            </a:xfrm>
            <a:prstGeom prst="rect">
              <a:avLst/>
            </a:prstGeom>
            <a:noFill/>
            <a:ln w="9525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Seta dobrada para cima 19"/>
          <p:cNvSpPr/>
          <p:nvPr/>
        </p:nvSpPr>
        <p:spPr>
          <a:xfrm>
            <a:off x="4602163" y="3525838"/>
            <a:ext cx="644525" cy="671512"/>
          </a:xfrm>
          <a:prstGeom prst="bentUpArrow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9946" name="Retângulo 20"/>
          <p:cNvSpPr>
            <a:spLocks noChangeArrowheads="1"/>
          </p:cNvSpPr>
          <p:nvPr/>
        </p:nvSpPr>
        <p:spPr bwMode="auto">
          <a:xfrm>
            <a:off x="5002213" y="1017588"/>
            <a:ext cx="2698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Arial" charset="0"/>
                <a:ea typeface="Lucida Sans Unicode" pitchFamily="34" charset="0"/>
                <a:cs typeface="Lucida Sans Unicode" pitchFamily="34" charset="0"/>
              </a:rPr>
              <a:t>Tratamento / Desembaraço CTCI SP</a:t>
            </a:r>
          </a:p>
        </p:txBody>
      </p:sp>
      <p:sp>
        <p:nvSpPr>
          <p:cNvPr id="39947" name="Rectangle 39"/>
          <p:cNvSpPr>
            <a:spLocks noChangeArrowheads="1"/>
          </p:cNvSpPr>
          <p:nvPr/>
        </p:nvSpPr>
        <p:spPr bwMode="auto">
          <a:xfrm>
            <a:off x="3249613" y="5011738"/>
            <a:ext cx="1250950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200">
                <a:latin typeface="Arial" charset="0"/>
                <a:ea typeface="Lucida Sans Unicode" pitchFamily="34" charset="0"/>
                <a:cs typeface="Lucida Sans Unicode" pitchFamily="34" charset="0"/>
              </a:rPr>
              <a:t>Envio da remessa pela modalidade EMS</a:t>
            </a:r>
          </a:p>
        </p:txBody>
      </p:sp>
      <p:sp>
        <p:nvSpPr>
          <p:cNvPr id="25" name="Seta dobrada para cima 24"/>
          <p:cNvSpPr/>
          <p:nvPr/>
        </p:nvSpPr>
        <p:spPr>
          <a:xfrm flipV="1">
            <a:off x="7967663" y="2714625"/>
            <a:ext cx="687387" cy="1516063"/>
          </a:xfrm>
          <a:prstGeom prst="bentUpArrow">
            <a:avLst>
              <a:gd name="adj1" fmla="val 25000"/>
              <a:gd name="adj2" fmla="val 25830"/>
              <a:gd name="adj3" fmla="val 25000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9949" name="Picture 16"/>
          <p:cNvPicPr>
            <a:picLocks noChangeAspect="1" noChangeArrowheads="1"/>
          </p:cNvPicPr>
          <p:nvPr/>
        </p:nvPicPr>
        <p:blipFill>
          <a:blip r:embed="rId10" cstate="print"/>
          <a:srcRect l="23183" t="37192" r="69690" b="52618"/>
          <a:stretch>
            <a:fillRect/>
          </a:stretch>
        </p:blipFill>
        <p:spPr bwMode="auto">
          <a:xfrm>
            <a:off x="4211638" y="4329113"/>
            <a:ext cx="1397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Mais 27"/>
          <p:cNvSpPr/>
          <p:nvPr/>
        </p:nvSpPr>
        <p:spPr>
          <a:xfrm>
            <a:off x="2921000" y="5319713"/>
            <a:ext cx="492125" cy="522287"/>
          </a:xfrm>
          <a:prstGeom prst="mathPlu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07950" y="657225"/>
            <a:ext cx="8561388" cy="435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  <a:defRPr/>
            </a:pPr>
            <a:r>
              <a:rPr lang="pt-BR" sz="1800" b="1" dirty="0" smtClean="0">
                <a:solidFill>
                  <a:schemeClr val="tx2"/>
                </a:solidFill>
              </a:rPr>
              <a:t>Restrições (exemplos)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800" dirty="0" smtClean="0">
                <a:solidFill>
                  <a:schemeClr val="tx2"/>
                </a:solidFill>
              </a:rPr>
              <a:t>Armas;</a:t>
            </a:r>
          </a:p>
          <a:p>
            <a:pPr algn="ctr">
              <a:buFontTx/>
              <a:buNone/>
              <a:defRPr/>
            </a:pPr>
            <a:endParaRPr lang="pt-BR" sz="3600" b="1" dirty="0" smtClean="0"/>
          </a:p>
          <a:p>
            <a:pPr>
              <a:buFontTx/>
              <a:buNone/>
              <a:defRPr/>
            </a:pPr>
            <a:endParaRPr lang="pt-BR" sz="3600" b="1" dirty="0" smtClean="0"/>
          </a:p>
          <a:p>
            <a:pPr>
              <a:buFontTx/>
              <a:buNone/>
              <a:defRPr/>
            </a:pPr>
            <a:r>
              <a:rPr lang="pt-BR" sz="1800" dirty="0" smtClean="0"/>
              <a:t>	</a:t>
            </a:r>
            <a:endParaRPr lang="pt-BR" sz="2000" dirty="0" smtClean="0"/>
          </a:p>
          <a:p>
            <a:pPr marL="0" indent="0">
              <a:buFontTx/>
              <a:buNone/>
              <a:defRPr/>
            </a:pPr>
            <a:endParaRPr lang="pt-BR" sz="1800" dirty="0" smtClean="0"/>
          </a:p>
          <a:p>
            <a:pPr marL="0" indent="0">
              <a:buFontTx/>
              <a:buNone/>
              <a:defRPr/>
            </a:pPr>
            <a:endParaRPr lang="pt-BR" sz="1800" dirty="0" smtClean="0"/>
          </a:p>
          <a:p>
            <a:pPr>
              <a:defRPr/>
            </a:pPr>
            <a:endParaRPr lang="pt-BR" sz="1800" dirty="0" smtClean="0"/>
          </a:p>
        </p:txBody>
      </p:sp>
      <p:sp>
        <p:nvSpPr>
          <p:cNvPr id="8" name="Retângulo 1"/>
          <p:cNvSpPr>
            <a:spLocks noChangeArrowheads="1"/>
          </p:cNvSpPr>
          <p:nvPr/>
        </p:nvSpPr>
        <p:spPr bwMode="auto">
          <a:xfrm>
            <a:off x="85725" y="2997200"/>
            <a:ext cx="882491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pt-BR" sz="1800" dirty="0"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>
              <a:spcBef>
                <a:spcPts val="600"/>
              </a:spcBef>
              <a:defRPr/>
            </a:pPr>
            <a:endParaRPr lang="pt-BR" sz="1800" dirty="0"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  <a:ea typeface="Arial Unicode MS" pitchFamily="34" charset="-128"/>
                <a:cs typeface="Arial Unicode MS" pitchFamily="34" charset="-128"/>
              </a:rPr>
              <a:t>Remédios : Tem sua liberação sujeita a autorização </a:t>
            </a:r>
          </a:p>
          <a:p>
            <a:pPr>
              <a:spcBef>
                <a:spcPts val="600"/>
              </a:spcBef>
              <a:defRPr/>
            </a:pPr>
            <a:r>
              <a:rPr lang="pt-BR" sz="1800" dirty="0">
                <a:latin typeface="+mj-lt"/>
                <a:ea typeface="Arial Unicode MS" pitchFamily="34" charset="-128"/>
                <a:cs typeface="Arial Unicode MS" pitchFamily="34" charset="-128"/>
              </a:rPr>
              <a:t>da ANVISA;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</a:rPr>
              <a:t>Fumos e Bebidas alcoólicas: Emitir uma Declaração de Importação (DI) por meio do Regime Comum de Importação. Importação com Anuência.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</a:rPr>
              <a:t>Importação de Brinquedos: Somente é permitido para pessoa física, desde que não configure atividade de comércio (Portaria SECEX, nº. 23/2011).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q"/>
              <a:defRPr/>
            </a:pPr>
            <a:endParaRPr lang="pt-BR" dirty="0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2" cstate="print"/>
          <a:srcRect l="32001" t="38290" r="51154" b="32362"/>
          <a:stretch>
            <a:fillRect/>
          </a:stretch>
        </p:blipFill>
        <p:spPr bwMode="auto">
          <a:xfrm>
            <a:off x="6724650" y="2397125"/>
            <a:ext cx="194468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66" name="Grupo 1"/>
          <p:cNvGrpSpPr>
            <a:grpSpLocks/>
          </p:cNvGrpSpPr>
          <p:nvPr/>
        </p:nvGrpSpPr>
        <p:grpSpPr bwMode="auto">
          <a:xfrm>
            <a:off x="322263" y="1439863"/>
            <a:ext cx="5113337" cy="2060575"/>
            <a:chOff x="251555" y="1416503"/>
            <a:chExt cx="5054717" cy="2064655"/>
          </a:xfrm>
        </p:grpSpPr>
        <p:pic>
          <p:nvPicPr>
            <p:cNvPr id="40967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99792" y="2080698"/>
              <a:ext cx="2606480" cy="1400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55" y="1416503"/>
              <a:ext cx="2643907" cy="1420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258763"/>
            <a:ext cx="7499350" cy="1143000"/>
          </a:xfrm>
        </p:spPr>
        <p:txBody>
          <a:bodyPr/>
          <a:lstStyle/>
          <a:p>
            <a:pPr algn="l"/>
            <a:r>
              <a:rPr lang="pt-BR" sz="1800" b="1" smtClean="0"/>
              <a:t>Proibições 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7956550" cy="5040313"/>
          </a:xfrm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Explosivos;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Gases </a:t>
            </a:r>
            <a:r>
              <a:rPr lang="pt-BR" sz="1600" kern="1200" dirty="0">
                <a:solidFill>
                  <a:schemeClr val="tx2"/>
                </a:solidFill>
                <a:latin typeface="+mj-lt"/>
              </a:rPr>
              <a:t>Comprimidos, liquefeitos ou dissolvidos sob pressão;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Líquidos </a:t>
            </a:r>
            <a:r>
              <a:rPr lang="pt-BR" sz="1600" kern="1200" dirty="0">
                <a:solidFill>
                  <a:schemeClr val="tx2"/>
                </a:solidFill>
                <a:latin typeface="+mj-lt"/>
              </a:rPr>
              <a:t>ou sólidos inflamáveis;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Substâncias </a:t>
            </a:r>
            <a:r>
              <a:rPr lang="pt-BR" sz="1600" kern="1200" dirty="0">
                <a:solidFill>
                  <a:schemeClr val="tx2"/>
                </a:solidFill>
                <a:latin typeface="+mj-lt"/>
              </a:rPr>
              <a:t>oxidantes e peróxidos orgânicos;</a:t>
            </a:r>
          </a:p>
          <a:p>
            <a:pPr>
              <a:lnSpc>
                <a:spcPct val="140000"/>
              </a:lnSpc>
              <a:buFont typeface="Wingdings" pitchFamily="2" charset="2"/>
              <a:buChar char="q"/>
              <a:defRPr/>
            </a:pP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Tóxicos </a:t>
            </a:r>
            <a:r>
              <a:rPr lang="pt-BR" sz="1600" kern="1200" dirty="0">
                <a:solidFill>
                  <a:schemeClr val="tx2"/>
                </a:solidFill>
                <a:latin typeface="+mj-lt"/>
              </a:rPr>
              <a:t>e substâncias infecciosas;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Material </a:t>
            </a:r>
            <a:r>
              <a:rPr lang="pt-BR" sz="1600" kern="1200" dirty="0">
                <a:solidFill>
                  <a:schemeClr val="tx2"/>
                </a:solidFill>
                <a:latin typeface="+mj-lt"/>
              </a:rPr>
              <a:t>radioativo e corrosivo;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Drogas </a:t>
            </a:r>
            <a:r>
              <a:rPr lang="pt-BR" sz="1600" kern="1200" dirty="0">
                <a:solidFill>
                  <a:schemeClr val="tx2"/>
                </a:solidFill>
                <a:latin typeface="+mj-lt"/>
              </a:rPr>
              <a:t>proibidas por lei;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Criaturas </a:t>
            </a:r>
            <a:r>
              <a:rPr lang="pt-BR" sz="1600" kern="1200" dirty="0">
                <a:solidFill>
                  <a:schemeClr val="tx2"/>
                </a:solidFill>
                <a:latin typeface="+mj-lt"/>
              </a:rPr>
              <a:t>vivas e animais mortos, </a:t>
            </a:r>
            <a:r>
              <a:rPr lang="pt-BR" sz="1600" kern="1200" dirty="0" smtClean="0">
                <a:solidFill>
                  <a:schemeClr val="tx2"/>
                </a:solidFill>
                <a:latin typeface="+mj-lt"/>
              </a:rPr>
              <a:t>etc.</a:t>
            </a:r>
          </a:p>
          <a:p>
            <a:pPr marL="0" indent="0">
              <a:buFontTx/>
              <a:buNone/>
              <a:defRPr/>
            </a:pPr>
            <a:endParaRPr lang="pt-BR" sz="1600" dirty="0" smtClean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pt-BR" sz="1600" dirty="0" smtClean="0">
                <a:latin typeface="+mj-lt"/>
              </a:rPr>
              <a:t>Não </a:t>
            </a:r>
            <a:r>
              <a:rPr lang="pt-BR" sz="1600" dirty="0">
                <a:latin typeface="+mj-lt"/>
              </a:rPr>
              <a:t>é permitido o transporte por via postal de bens: 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600" dirty="0" smtClean="0">
                <a:latin typeface="+mj-lt"/>
              </a:rPr>
              <a:t>Que </a:t>
            </a:r>
            <a:r>
              <a:rPr lang="pt-BR" sz="1600" dirty="0">
                <a:latin typeface="+mj-lt"/>
              </a:rPr>
              <a:t>demandem temperatura controlada; </a:t>
            </a:r>
            <a:endParaRPr lang="pt-BR" sz="1600" dirty="0" smtClean="0">
              <a:latin typeface="+mj-lt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pt-BR" sz="1600" dirty="0" smtClean="0">
                <a:latin typeface="+mj-lt"/>
              </a:rPr>
              <a:t>Perecíveis</a:t>
            </a:r>
            <a:r>
              <a:rPr lang="pt-BR" sz="1600" dirty="0">
                <a:latin typeface="+mj-lt"/>
              </a:rPr>
              <a:t>; </a:t>
            </a:r>
            <a:endParaRPr lang="pt-BR" sz="1600" dirty="0" smtClean="0">
              <a:latin typeface="+mj-lt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pt-BR" sz="1600" dirty="0" smtClean="0">
                <a:latin typeface="+mj-lt"/>
              </a:rPr>
              <a:t>Que </a:t>
            </a:r>
            <a:r>
              <a:rPr lang="pt-BR" sz="1600" dirty="0">
                <a:latin typeface="+mj-lt"/>
              </a:rPr>
              <a:t>possam oferecer riscos à integridade física dos operadores </a:t>
            </a:r>
            <a:r>
              <a:rPr lang="pt-BR" sz="1600" dirty="0" smtClean="0">
                <a:latin typeface="+mj-lt"/>
              </a:rPr>
              <a:t>postais no </a:t>
            </a:r>
            <a:r>
              <a:rPr lang="pt-BR" sz="1600" dirty="0">
                <a:latin typeface="+mj-lt"/>
              </a:rPr>
              <a:t>manuseio e </a:t>
            </a:r>
            <a:r>
              <a:rPr lang="pt-BR" sz="1600" dirty="0" smtClean="0">
                <a:latin typeface="+mj-lt"/>
              </a:rPr>
              <a:t>armazenagem;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600" dirty="0" smtClean="0">
                <a:latin typeface="+mj-lt"/>
              </a:rPr>
              <a:t>Destinados </a:t>
            </a:r>
            <a:r>
              <a:rPr lang="pt-BR" sz="1600" dirty="0">
                <a:latin typeface="+mj-lt"/>
              </a:rPr>
              <a:t>à pesquisa clínica; </a:t>
            </a:r>
            <a:endParaRPr lang="pt-BR" sz="1600" dirty="0" smtClean="0">
              <a:latin typeface="+mj-lt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pt-BR" sz="1600" dirty="0" smtClean="0">
                <a:latin typeface="+mj-lt"/>
              </a:rPr>
              <a:t>Dispostos </a:t>
            </a:r>
            <a:r>
              <a:rPr lang="pt-BR" sz="1600" dirty="0">
                <a:latin typeface="+mj-lt"/>
              </a:rPr>
              <a:t>na Portaria n.º 344 da Agência Nacional de Vigilância Sanitária – ANVISA</a:t>
            </a:r>
            <a:r>
              <a:rPr lang="pt-BR" sz="1800" dirty="0">
                <a:latin typeface="+mj-lt"/>
              </a:rPr>
              <a:t>.</a:t>
            </a:r>
          </a:p>
          <a:p>
            <a:pPr marL="0" indent="0">
              <a:buFontTx/>
              <a:buNone/>
              <a:defRPr/>
            </a:pPr>
            <a:endParaRPr lang="pt-BR" sz="1800" b="1" kern="1200" dirty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defRPr/>
            </a:pPr>
            <a:endParaRPr lang="pt-BR" sz="2800" dirty="0">
              <a:latin typeface="+mj-lt"/>
              <a:ea typeface="Arial Unicode MS" pitchFamily="34" charset="-128"/>
              <a:cs typeface="Tahoma" pitchFamily="34" charset="0"/>
            </a:endParaRPr>
          </a:p>
        </p:txBody>
      </p:sp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/>
          <a:srcRect l="7846" t="35146" r="82001" b="46257"/>
          <a:stretch>
            <a:fillRect/>
          </a:stretch>
        </p:blipFill>
        <p:spPr bwMode="auto">
          <a:xfrm>
            <a:off x="7385050" y="512763"/>
            <a:ext cx="1547813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 cstate="print"/>
          <a:srcRect l="27055" t="39119" r="64487" b="52870"/>
          <a:stretch>
            <a:fillRect/>
          </a:stretch>
        </p:blipFill>
        <p:spPr bwMode="auto">
          <a:xfrm>
            <a:off x="5867400" y="2205038"/>
            <a:ext cx="16192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3" cstate="print"/>
          <a:srcRect l="21901" t="47153" r="63922" b="43440"/>
          <a:stretch>
            <a:fillRect/>
          </a:stretch>
        </p:blipFill>
        <p:spPr bwMode="auto">
          <a:xfrm>
            <a:off x="6350000" y="3429000"/>
            <a:ext cx="2738438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663" y="836613"/>
            <a:ext cx="9247187" cy="5616575"/>
          </a:xfrm>
        </p:spPr>
        <p:txBody>
          <a:bodyPr/>
          <a:lstStyle/>
          <a:p>
            <a:pPr marL="0" indent="0">
              <a:lnSpc>
                <a:spcPct val="125000"/>
              </a:lnSpc>
              <a:spcBef>
                <a:spcPct val="50000"/>
              </a:spcBef>
              <a:buFontTx/>
              <a:buNone/>
              <a:defRPr/>
            </a:pPr>
            <a:r>
              <a:rPr lang="pt-BR" sz="1800" b="1" dirty="0">
                <a:latin typeface="+mj-lt"/>
              </a:rPr>
              <a:t>Regulamentação</a:t>
            </a:r>
            <a:endParaRPr lang="pt-BR" sz="1800" dirty="0" smtClean="0">
              <a:latin typeface="+mj-lt"/>
            </a:endParaRPr>
          </a:p>
          <a:p>
            <a:pPr algn="just">
              <a:lnSpc>
                <a:spcPct val="125000"/>
              </a:lnSpc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pt-BR" sz="1800" dirty="0" smtClean="0">
                <a:latin typeface="+mj-lt"/>
              </a:rPr>
              <a:t>Regulamento </a:t>
            </a:r>
            <a:r>
              <a:rPr lang="pt-BR" sz="1800" dirty="0">
                <a:latin typeface="+mj-lt"/>
              </a:rPr>
              <a:t>Aduaneiro: </a:t>
            </a:r>
            <a:r>
              <a:rPr lang="pt-BR" sz="1800" dirty="0" smtClean="0">
                <a:latin typeface="+mj-lt"/>
              </a:rPr>
              <a:t>Decreto </a:t>
            </a:r>
            <a:r>
              <a:rPr lang="pt-BR" sz="1800" dirty="0">
                <a:latin typeface="+mj-lt"/>
              </a:rPr>
              <a:t>nº. 6.759, de 5 de fevereiro de 2009;</a:t>
            </a:r>
          </a:p>
          <a:p>
            <a:pPr>
              <a:lnSpc>
                <a:spcPct val="125000"/>
              </a:lnSpc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</a:rPr>
              <a:t>Regime de Tributação Simplificada – RTS: </a:t>
            </a:r>
            <a:r>
              <a:rPr lang="pt-BR" sz="1800" dirty="0" smtClean="0">
                <a:latin typeface="+mj-lt"/>
              </a:rPr>
              <a:t>Instrução </a:t>
            </a:r>
            <a:r>
              <a:rPr lang="pt-BR" sz="1800" dirty="0">
                <a:latin typeface="+mj-lt"/>
              </a:rPr>
              <a:t>Normativa SRF 96/99</a:t>
            </a:r>
            <a:r>
              <a:rPr lang="pt-BR" sz="1800" dirty="0" smtClean="0">
                <a:latin typeface="+mj-lt"/>
              </a:rPr>
              <a:t>;</a:t>
            </a:r>
          </a:p>
          <a:p>
            <a:pPr>
              <a:lnSpc>
                <a:spcPct val="125000"/>
              </a:lnSpc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pt-BR" sz="1800" dirty="0" smtClean="0">
                <a:latin typeface="+mj-lt"/>
              </a:rPr>
              <a:t>Instrução Normativa SRF Nº 101, de 11 de novembro de 1991;</a:t>
            </a:r>
            <a:endParaRPr lang="pt-BR" sz="1800" dirty="0">
              <a:latin typeface="+mj-lt"/>
            </a:endParaRPr>
          </a:p>
          <a:p>
            <a:pPr>
              <a:lnSpc>
                <a:spcPct val="125000"/>
              </a:lnSpc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</a:rPr>
              <a:t>Portaria MF nº 156, de 24 de junho de </a:t>
            </a:r>
            <a:r>
              <a:rPr lang="pt-BR" sz="1800" dirty="0" smtClean="0">
                <a:latin typeface="+mj-lt"/>
              </a:rPr>
              <a:t>1999;</a:t>
            </a:r>
            <a:endParaRPr lang="pt-BR" sz="1800" dirty="0">
              <a:latin typeface="+mj-lt"/>
            </a:endParaRPr>
          </a:p>
          <a:p>
            <a:pPr>
              <a:lnSpc>
                <a:spcPct val="125000"/>
              </a:lnSpc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</a:rPr>
              <a:t>Declaração Simplificada de Importação – DSI:  Instrução Normativa SRF 611/06;</a:t>
            </a:r>
          </a:p>
          <a:p>
            <a:pPr>
              <a:lnSpc>
                <a:spcPct val="125000"/>
              </a:lnSpc>
              <a:spcBef>
                <a:spcPct val="50000"/>
              </a:spcBef>
              <a:buFont typeface="Wingdings" pitchFamily="2" charset="2"/>
              <a:buChar char="q"/>
              <a:defRPr/>
            </a:pPr>
            <a:r>
              <a:rPr lang="pt-BR" sz="1800" dirty="0">
                <a:latin typeface="+mj-lt"/>
              </a:rPr>
              <a:t>Importação para Pesquisa Científica e </a:t>
            </a:r>
            <a:r>
              <a:rPr lang="pt-BR" sz="1800" dirty="0" smtClean="0">
                <a:latin typeface="+mj-lt"/>
              </a:rPr>
              <a:t>Tecnológica: Lei </a:t>
            </a:r>
            <a:r>
              <a:rPr lang="pt-BR" sz="1800" dirty="0">
                <a:latin typeface="+mj-lt"/>
              </a:rPr>
              <a:t>10.964 de 24/10/2004</a:t>
            </a:r>
            <a:r>
              <a:rPr lang="pt-BR" sz="1800" dirty="0" smtClean="0">
                <a:latin typeface="+mj-lt"/>
              </a:rPr>
              <a:t>.</a:t>
            </a:r>
          </a:p>
          <a:p>
            <a:pPr>
              <a:lnSpc>
                <a:spcPct val="125000"/>
              </a:lnSpc>
              <a:spcBef>
                <a:spcPct val="50000"/>
              </a:spcBef>
              <a:buFont typeface="Wingdings" pitchFamily="2" charset="2"/>
              <a:buChar char="q"/>
              <a:defRPr/>
            </a:pPr>
            <a:endParaRPr lang="pt-BR" sz="1800" dirty="0">
              <a:latin typeface="+mj-lt"/>
            </a:endParaRPr>
          </a:p>
        </p:txBody>
      </p:sp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8" t="56889" r="43693" b="21556"/>
          <a:stretch/>
        </p:blipFill>
        <p:spPr bwMode="auto">
          <a:xfrm>
            <a:off x="2575283" y="4509120"/>
            <a:ext cx="4002960" cy="13200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0663" y="692150"/>
            <a:ext cx="8599487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pt-BR" sz="1800" b="1">
                <a:solidFill>
                  <a:schemeClr val="tx2"/>
                </a:solidFill>
                <a:latin typeface="Arial" charset="0"/>
              </a:rPr>
              <a:t>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pt-BR" sz="1800" b="1">
                <a:solidFill>
                  <a:schemeClr val="tx2"/>
                </a:solidFill>
                <a:latin typeface="Arial" charset="0"/>
              </a:rPr>
              <a:t>	Importante!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pt-BR" sz="1800">
                <a:latin typeface="Arial" charset="0"/>
              </a:rPr>
              <a:t>	A fim de auxiliar e esclarecer a população brasileira sobre a importação postal, foi publicado recentemente o Boletim de Proteção do Consumidor, elaborado pelos Correios, em conjunto com a Secretaria Nacional do Consumidor.</a:t>
            </a: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pt-BR" sz="1800" b="1"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pt-BR" sz="1800" b="1">
              <a:latin typeface="Arial" charset="0"/>
            </a:endParaRPr>
          </a:p>
          <a:p>
            <a:pPr marL="342900" indent="-342900" algn="ctr">
              <a:lnSpc>
                <a:spcPct val="80000"/>
              </a:lnSpc>
              <a:spcBef>
                <a:spcPts val="600"/>
              </a:spcBef>
            </a:pPr>
            <a:r>
              <a:rPr lang="pt-BR" sz="1500" b="1">
                <a:latin typeface="Arial" charset="0"/>
                <a:hlinkClick r:id="rId2"/>
              </a:rPr>
              <a:t> http://www.correios.com.br/para-voce/recebimento/pdf/boletim-outrubro-atualizado</a:t>
            </a:r>
            <a:endParaRPr lang="pt-BR" sz="1500" b="1">
              <a:solidFill>
                <a:schemeClr val="accent2"/>
              </a:solidFill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pt-BR" sz="1400">
              <a:solidFill>
                <a:schemeClr val="tx2"/>
              </a:solidFill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ts val="600"/>
              </a:spcBef>
            </a:pPr>
            <a:endParaRPr lang="pt-BR" sz="1800">
              <a:latin typeface="Arial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r>
              <a:rPr lang="pt-BR" sz="1800">
                <a:latin typeface="Arial" charset="0"/>
              </a:rPr>
              <a:t>			Também temos a Cartilha de Importação via Correios, que visa minimizar as dificuldades encontradas nas importações via postal: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</a:pPr>
            <a:endParaRPr lang="pt-BR" sz="1800">
              <a:latin typeface="Arial" charset="0"/>
            </a:endParaRPr>
          </a:p>
          <a:p>
            <a:pPr marL="342900" indent="-342900" algn="ctr">
              <a:lnSpc>
                <a:spcPct val="80000"/>
              </a:lnSpc>
              <a:spcBef>
                <a:spcPts val="600"/>
              </a:spcBef>
            </a:pPr>
            <a:r>
              <a:rPr lang="pt-BR" sz="1600" b="1">
                <a:latin typeface="Arial" charset="0"/>
                <a:hlinkClick r:id="rId3"/>
              </a:rPr>
              <a:t>http://www.correios.com.br/para-voce/recebimento/pdf/cartilha</a:t>
            </a:r>
            <a:endParaRPr lang="pt-BR" sz="1600" b="1">
              <a:latin typeface="Arial" charset="0"/>
            </a:endParaRP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 cstate="print"/>
          <a:srcRect l="32462" t="39520" r="60954" b="48643"/>
          <a:stretch>
            <a:fillRect/>
          </a:stretch>
        </p:blipFill>
        <p:spPr bwMode="auto">
          <a:xfrm rot="-588439">
            <a:off x="123825" y="3389313"/>
            <a:ext cx="15668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pPr eaLnBrk="1" hangingPunct="1"/>
            <a:r>
              <a:rPr lang="pt-BR" sz="3600" b="1" smtClean="0">
                <a:solidFill>
                  <a:schemeClr val="tx1"/>
                </a:solidFill>
                <a:ea typeface="Lucida Sans Unicode" pitchFamily="34" charset="0"/>
                <a:cs typeface="Lucida Sans Unicode" pitchFamily="34" charset="0"/>
              </a:rPr>
              <a:t>Agenda</a:t>
            </a:r>
            <a:endParaRPr lang="pt-BR" sz="3600" smtClean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488" y="1884363"/>
            <a:ext cx="4330700" cy="4497387"/>
          </a:xfrm>
        </p:spPr>
        <p:txBody>
          <a:bodyPr/>
          <a:lstStyle/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Definição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Países de Origem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Estados de Destino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  <a:latin typeface="+mj-lt"/>
              </a:rPr>
              <a:t>Tributação no Brasil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latin typeface="+mj-lt"/>
              </a:rPr>
              <a:t>Anuência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r>
              <a:rPr lang="pt-BR" sz="1600" dirty="0" smtClean="0"/>
              <a:t>Limites, </a:t>
            </a:r>
            <a:r>
              <a:rPr lang="pt-BR" sz="1600" dirty="0" smtClean="0">
                <a:solidFill>
                  <a:srgbClr val="000000"/>
                </a:solidFill>
              </a:rPr>
              <a:t>Modalidades de envio e </a:t>
            </a:r>
            <a:r>
              <a:rPr lang="pt-BR" sz="1600" dirty="0">
                <a:solidFill>
                  <a:srgbClr val="000000"/>
                </a:solidFill>
              </a:rPr>
              <a:t>Formas de Pagamento </a:t>
            </a:r>
            <a:endParaRPr lang="pt-BR" sz="1600" dirty="0" smtClean="0">
              <a:solidFill>
                <a:srgbClr val="000000"/>
              </a:solidFill>
            </a:endParaRPr>
          </a:p>
          <a:p>
            <a:pPr marL="0" indent="0" algn="just" eaLnBrk="1" hangingPunct="1">
              <a:lnSpc>
                <a:spcPct val="180000"/>
              </a:lnSpc>
              <a:buFontTx/>
              <a:buNone/>
              <a:defRPr/>
            </a:pPr>
            <a:endParaRPr lang="pt-BR" sz="1600" dirty="0" smtClean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endParaRPr lang="pt-BR" sz="1600" dirty="0" smtClean="0">
              <a:solidFill>
                <a:srgbClr val="000000"/>
              </a:solidFill>
              <a:latin typeface="+mj-lt"/>
            </a:endParaRPr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endParaRPr lang="pt-BR" sz="1200" dirty="0">
              <a:solidFill>
                <a:srgbClr val="000000"/>
              </a:solidFill>
              <a:latin typeface="+mj-lt"/>
            </a:endParaRPr>
          </a:p>
          <a:p>
            <a:pPr eaLnBrk="1" hangingPunct="1">
              <a:defRPr/>
            </a:pPr>
            <a:endParaRPr lang="pt-BR" dirty="0" smtClean="0"/>
          </a:p>
        </p:txBody>
      </p:sp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49813" y="1884363"/>
            <a:ext cx="4330700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altLang="zh-CN" sz="1600" dirty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Rastreamento da Encomenda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</a:rPr>
              <a:t>I</a:t>
            </a:r>
            <a:r>
              <a:rPr lang="pt-BR" sz="1600" dirty="0" smtClean="0"/>
              <a:t>mporta </a:t>
            </a:r>
            <a:r>
              <a:rPr lang="pt-BR" sz="1600" dirty="0"/>
              <a:t>Fácil </a:t>
            </a:r>
            <a:r>
              <a:rPr lang="pt-BR" sz="1600" dirty="0" smtClean="0"/>
              <a:t>Ciência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Restrições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Proibições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Regulamentação</a:t>
            </a:r>
          </a:p>
          <a:p>
            <a:pPr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r>
              <a:rPr lang="pt-BR" sz="1600" dirty="0" smtClean="0">
                <a:solidFill>
                  <a:srgbClr val="000000"/>
                </a:solidFill>
                <a:ea typeface="SimSun" pitchFamily="2" charset="-122"/>
                <a:cs typeface="Arial" pitchFamily="34" charset="0"/>
              </a:rPr>
              <a:t>Perguntas</a:t>
            </a:r>
            <a:endParaRPr lang="pt-BR" sz="1600" dirty="0" smtClean="0"/>
          </a:p>
          <a:p>
            <a:pPr marL="0" indent="0" algn="just" eaLnBrk="1" hangingPunct="1">
              <a:lnSpc>
                <a:spcPct val="180000"/>
              </a:lnSpc>
              <a:buFontTx/>
              <a:buNone/>
              <a:defRPr/>
            </a:pPr>
            <a:endParaRPr lang="pt-BR" sz="1200" b="1" dirty="0" smtClean="0"/>
          </a:p>
          <a:p>
            <a:pPr algn="just" eaLnBrk="1" hangingPunct="1">
              <a:lnSpc>
                <a:spcPct val="180000"/>
              </a:lnSpc>
              <a:buFont typeface="Wingdings" pitchFamily="2" charset="2"/>
              <a:buChar char="q"/>
              <a:defRPr/>
            </a:pPr>
            <a:endParaRPr lang="pt-BR" sz="1200" dirty="0" smtClean="0">
              <a:solidFill>
                <a:srgbClr val="000000"/>
              </a:solidFill>
              <a:latin typeface="+mj-lt"/>
            </a:endParaRPr>
          </a:p>
          <a:p>
            <a:pPr eaLnBrk="1" hangingPunct="1">
              <a:defRPr/>
            </a:pPr>
            <a:endParaRPr lang="pt-BR" dirty="0" smtClean="0"/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888" y="476250"/>
            <a:ext cx="8413750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107950" y="6302375"/>
            <a:ext cx="499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800" b="1">
                <a:solidFill>
                  <a:srgbClr val="000099"/>
                </a:solidFill>
                <a:latin typeface="Arial" charset="0"/>
              </a:rPr>
              <a:t>Empresa Brasileira de Correios e Telégrafos</a:t>
            </a:r>
          </a:p>
        </p:txBody>
      </p:sp>
      <p:sp>
        <p:nvSpPr>
          <p:cNvPr id="3" name="Retângulo 2"/>
          <p:cNvSpPr/>
          <p:nvPr/>
        </p:nvSpPr>
        <p:spPr>
          <a:xfrm>
            <a:off x="755650" y="2708275"/>
            <a:ext cx="7993063" cy="26289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700"/>
              </a:spcBef>
              <a:buSzPct val="100000"/>
              <a:defRPr/>
            </a:pPr>
            <a:r>
              <a:rPr lang="pt-BR" sz="4400" dirty="0">
                <a:solidFill>
                  <a:srgbClr val="FFC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Obrigado!</a:t>
            </a:r>
          </a:p>
          <a:p>
            <a:pPr algn="ctr">
              <a:spcBef>
                <a:spcPts val="500"/>
              </a:spcBef>
              <a:buSzPct val="100000"/>
              <a:defRPr/>
            </a:pPr>
            <a:r>
              <a:rPr lang="pt-BR" sz="2000" dirty="0">
                <a:solidFill>
                  <a:srgbClr val="FFC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João Alves Cardoso Neto</a:t>
            </a:r>
          </a:p>
          <a:p>
            <a:pPr algn="ctr">
              <a:spcBef>
                <a:spcPts val="500"/>
              </a:spcBef>
              <a:buSzPct val="100000"/>
              <a:defRPr/>
            </a:pPr>
            <a:r>
              <a:rPr lang="pt-BR" sz="2000" dirty="0">
                <a:solidFill>
                  <a:srgbClr val="FFC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Negócios Internacionais - Correios</a:t>
            </a:r>
          </a:p>
          <a:p>
            <a:pPr algn="ctr">
              <a:spcBef>
                <a:spcPts val="500"/>
              </a:spcBef>
              <a:buSzPct val="100000"/>
              <a:defRPr/>
            </a:pPr>
            <a:r>
              <a:rPr lang="pt-BR" sz="2000" dirty="0">
                <a:solidFill>
                  <a:srgbClr val="FFC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joao.alves@correios.com.br</a:t>
            </a:r>
          </a:p>
          <a:p>
            <a:pPr algn="ctr">
              <a:spcBef>
                <a:spcPts val="500"/>
              </a:spcBef>
              <a:buSzPct val="100000"/>
              <a:defRPr/>
            </a:pPr>
            <a:r>
              <a:rPr lang="pt-BR" sz="2000" dirty="0">
                <a:solidFill>
                  <a:srgbClr val="FFC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62 3226-2437 / 9969-5699</a:t>
            </a:r>
          </a:p>
          <a:p>
            <a:pPr algn="ctr">
              <a:spcBef>
                <a:spcPts val="500"/>
              </a:spcBef>
              <a:buSzPct val="100000"/>
              <a:defRPr/>
            </a:pPr>
            <a:endParaRPr lang="pt-BR" sz="2000" dirty="0">
              <a:solidFill>
                <a:srgbClr val="FFC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9750" y="908050"/>
            <a:ext cx="35321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dirty="0">
                <a:solidFill>
                  <a:srgbClr val="FFC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Perguntas.</a:t>
            </a:r>
          </a:p>
        </p:txBody>
      </p:sp>
      <p:pic>
        <p:nvPicPr>
          <p:cNvPr id="563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4664"/>
            <a:ext cx="3003684" cy="1041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20663" y="1068388"/>
            <a:ext cx="8712200" cy="33369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2000" b="1" kern="0" dirty="0">
                <a:solidFill>
                  <a:srgbClr val="000000"/>
                </a:solidFill>
                <a:latin typeface="Arial"/>
              </a:rPr>
              <a:t>Definição Importação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pt-BR" sz="1800" b="1" kern="0" dirty="0">
              <a:solidFill>
                <a:srgbClr val="000000"/>
              </a:solidFill>
              <a:latin typeface="Arial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kern="0" dirty="0">
                <a:solidFill>
                  <a:srgbClr val="000000"/>
                </a:solidFill>
                <a:latin typeface="Arial"/>
              </a:rPr>
              <a:t>É a entrada, seguida de nacionalização, de mercadoria estrangeira no território aduaneiro brasileiro. </a:t>
            </a:r>
          </a:p>
          <a:p>
            <a:pPr algn="just">
              <a:spcBef>
                <a:spcPct val="20000"/>
              </a:spcBef>
              <a:defRPr/>
            </a:pPr>
            <a:endParaRPr lang="pt-BR" sz="1800" kern="0" dirty="0">
              <a:solidFill>
                <a:srgbClr val="000000"/>
              </a:solidFill>
              <a:latin typeface="Arial"/>
            </a:endParaRPr>
          </a:p>
          <a:p>
            <a:pPr marL="342900" indent="-342900" algn="just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kern="0" dirty="0">
                <a:solidFill>
                  <a:srgbClr val="000000"/>
                </a:solidFill>
                <a:latin typeface="Arial"/>
              </a:rPr>
              <a:t>O processo de importação pode ser dividido em três fases: </a:t>
            </a:r>
          </a:p>
          <a:p>
            <a:pPr marL="342900" indent="-342900" algn="just">
              <a:spcBef>
                <a:spcPct val="20000"/>
              </a:spcBef>
              <a:defRPr/>
            </a:pPr>
            <a:endParaRPr lang="pt-BR" sz="1800" kern="0" dirty="0">
              <a:solidFill>
                <a:srgbClr val="000000"/>
              </a:solidFill>
              <a:latin typeface="Arial"/>
            </a:endParaRPr>
          </a:p>
          <a:p>
            <a:pPr marL="342900" indent="-342900" algn="just">
              <a:spcBef>
                <a:spcPct val="20000"/>
              </a:spcBef>
              <a:defRPr/>
            </a:pPr>
            <a:r>
              <a:rPr lang="pt-BR" sz="1800" kern="0" dirty="0">
                <a:solidFill>
                  <a:srgbClr val="000000"/>
                </a:solidFill>
                <a:latin typeface="Arial"/>
              </a:rPr>
              <a:t>	1) Administrativa (Licença de Importação);</a:t>
            </a:r>
          </a:p>
          <a:p>
            <a:pPr marL="342900" indent="-342900" algn="just">
              <a:spcBef>
                <a:spcPct val="20000"/>
              </a:spcBef>
              <a:defRPr/>
            </a:pPr>
            <a:r>
              <a:rPr lang="pt-BR" sz="1800" kern="0" dirty="0">
                <a:solidFill>
                  <a:srgbClr val="000000"/>
                </a:solidFill>
                <a:latin typeface="Arial"/>
              </a:rPr>
              <a:t>	2) Fiscal (desembaraço aduaneiro);</a:t>
            </a:r>
          </a:p>
          <a:p>
            <a:pPr marL="342900" indent="-342900" algn="just">
              <a:spcBef>
                <a:spcPct val="20000"/>
              </a:spcBef>
              <a:defRPr/>
            </a:pPr>
            <a:r>
              <a:rPr lang="pt-BR" sz="1800" kern="0" dirty="0">
                <a:solidFill>
                  <a:srgbClr val="000000"/>
                </a:solidFill>
                <a:latin typeface="Arial"/>
              </a:rPr>
              <a:t>	3) Cambial (instituições financeiras, BACEN).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 l="20923" t="27625" r="39154" b="20000"/>
          <a:stretch>
            <a:fillRect/>
          </a:stretch>
        </p:blipFill>
        <p:spPr bwMode="auto">
          <a:xfrm>
            <a:off x="5364163" y="3117850"/>
            <a:ext cx="36925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15925" y="779463"/>
            <a:ext cx="3703638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pt-BR" sz="1800" b="1" kern="0" dirty="0">
                <a:solidFill>
                  <a:srgbClr val="000000"/>
                </a:solidFill>
                <a:latin typeface="Arial"/>
              </a:rPr>
              <a:t>Principais países de origem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q"/>
              <a:defRPr/>
            </a:pPr>
            <a:endParaRPr lang="pt-BR" sz="18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48050" y="3770313"/>
            <a:ext cx="3889375" cy="23637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dirty="0"/>
              <a:t>São Paulo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dirty="0"/>
              <a:t>Rio de Janeiro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dirty="0"/>
              <a:t>Minas Gerais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dirty="0"/>
              <a:t>Paraná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dirty="0"/>
              <a:t>Rio Grande do Sul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  <a:defRPr/>
            </a:pPr>
            <a:r>
              <a:rPr lang="pt-BR" sz="1800" dirty="0"/>
              <a:t>Santa Catarina</a:t>
            </a:r>
          </a:p>
          <a:p>
            <a:pPr>
              <a:spcBef>
                <a:spcPct val="20000"/>
              </a:spcBef>
              <a:defRPr/>
            </a:pPr>
            <a:endParaRPr lang="pt-BR" sz="1800" dirty="0"/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2" cstate="print"/>
          <a:srcRect l="23692" t="24889" r="42462" b="20000"/>
          <a:stretch>
            <a:fillRect/>
          </a:stretch>
        </p:blipFill>
        <p:spPr bwMode="auto">
          <a:xfrm>
            <a:off x="6516688" y="611188"/>
            <a:ext cx="24828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8" name="Picture 7"/>
          <p:cNvPicPr>
            <a:picLocks noChangeAspect="1" noChangeArrowheads="1"/>
          </p:cNvPicPr>
          <p:nvPr/>
        </p:nvPicPr>
        <p:blipFill>
          <a:blip r:embed="rId3" cstate="print"/>
          <a:srcRect l="21201" t="48154" r="60384" b="23151"/>
          <a:stretch>
            <a:fillRect/>
          </a:stretch>
        </p:blipFill>
        <p:spPr bwMode="auto">
          <a:xfrm rot="-720172">
            <a:off x="446088" y="3244850"/>
            <a:ext cx="281781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9" name="Retângulo 5"/>
          <p:cNvSpPr>
            <a:spLocks noChangeArrowheads="1"/>
          </p:cNvSpPr>
          <p:nvPr/>
        </p:nvSpPr>
        <p:spPr bwMode="auto">
          <a:xfrm>
            <a:off x="206375" y="1130300"/>
            <a:ext cx="2062163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pt-BR" sz="1800"/>
              <a:t>EUA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/>
              <a:t>China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/>
              <a:t>Alemanha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/>
              <a:t>Grã Bretanha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/>
              <a:t>Japão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/>
              <a:t>França</a:t>
            </a:r>
          </a:p>
        </p:txBody>
      </p:sp>
      <p:sp>
        <p:nvSpPr>
          <p:cNvPr id="28680" name="Retângulo 6"/>
          <p:cNvSpPr>
            <a:spLocks noChangeArrowheads="1"/>
          </p:cNvSpPr>
          <p:nvPr/>
        </p:nvSpPr>
        <p:spPr bwMode="auto">
          <a:xfrm>
            <a:off x="2411413" y="1130300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pt-BR" sz="1800">
                <a:solidFill>
                  <a:srgbClr val="000000"/>
                </a:solidFill>
              </a:rPr>
              <a:t>Hong Kong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>
                <a:solidFill>
                  <a:srgbClr val="000000"/>
                </a:solidFill>
              </a:rPr>
              <a:t>Taiwan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>
                <a:solidFill>
                  <a:srgbClr val="000000"/>
                </a:solidFill>
              </a:rPr>
              <a:t>Itália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>
                <a:solidFill>
                  <a:srgbClr val="000000"/>
                </a:solidFill>
              </a:rPr>
              <a:t>Coréia do Sul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>
                <a:solidFill>
                  <a:srgbClr val="000000"/>
                </a:solidFill>
              </a:rPr>
              <a:t>Canadá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t-BR" sz="1800">
                <a:solidFill>
                  <a:srgbClr val="000000"/>
                </a:solidFill>
              </a:rPr>
              <a:t>Cingapura</a:t>
            </a:r>
          </a:p>
        </p:txBody>
      </p:sp>
      <p:sp>
        <p:nvSpPr>
          <p:cNvPr id="28681" name="Retângulo 16"/>
          <p:cNvSpPr>
            <a:spLocks noChangeArrowheads="1"/>
          </p:cNvSpPr>
          <p:nvPr/>
        </p:nvSpPr>
        <p:spPr bwMode="auto">
          <a:xfrm>
            <a:off x="6372225" y="3779838"/>
            <a:ext cx="277177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pt-BR" sz="1800"/>
              <a:t>Distrito Federal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pt-BR" sz="1800"/>
              <a:t>Pernambuco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pt-BR" sz="1800"/>
              <a:t>Goiás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pt-BR" sz="1800"/>
              <a:t>Espírito Santo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pt-BR" sz="1800"/>
              <a:t>Bahia</a:t>
            </a:r>
          </a:p>
          <a:p>
            <a:pPr marL="285750" indent="-285750">
              <a:spcBef>
                <a:spcPct val="20000"/>
              </a:spcBef>
              <a:buFont typeface="Wingdings" pitchFamily="2" charset="2"/>
              <a:buChar char="q"/>
            </a:pPr>
            <a:r>
              <a:rPr lang="pt-BR" sz="1800"/>
              <a:t>Ceará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291013" y="3386138"/>
            <a:ext cx="34671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pt-BR" sz="1800" b="1" kern="0" dirty="0">
                <a:solidFill>
                  <a:srgbClr val="000000"/>
                </a:solidFill>
                <a:latin typeface="Arial"/>
              </a:rPr>
              <a:t>Principais Estados de destino</a:t>
            </a:r>
          </a:p>
        </p:txBody>
      </p: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8313" y="908050"/>
            <a:ext cx="81375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pt-BR" sz="1800" dirty="0" smtClean="0"/>
              <a:t>Na importação, os Correios podem desempenhar os seguintes papéis: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pt-BR" sz="1800" dirty="0" smtClean="0"/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dirty="0" smtClean="0"/>
              <a:t>Entregador (Regime Comum ou Simplificado);</a:t>
            </a:r>
          </a:p>
          <a:p>
            <a:pPr marL="0" indent="0" algn="just">
              <a:lnSpc>
                <a:spcPct val="90000"/>
              </a:lnSpc>
              <a:buFontTx/>
              <a:buNone/>
              <a:defRPr/>
            </a:pPr>
            <a:endParaRPr lang="pt-BR" sz="1800" dirty="0" smtClean="0"/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dirty="0" smtClean="0"/>
              <a:t>Despachante aduaneiro (de acordo com as normas do Regime Simplificado).</a:t>
            </a:r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pt-BR" sz="1800" dirty="0"/>
          </a:p>
          <a:p>
            <a:pPr algn="just">
              <a:lnSpc>
                <a:spcPct val="90000"/>
              </a:lnSpc>
              <a:buFontTx/>
              <a:buNone/>
              <a:defRPr/>
            </a:pPr>
            <a:endParaRPr lang="pt-BR" sz="1800" dirty="0" smtClean="0"/>
          </a:p>
          <a:p>
            <a:pPr algn="just">
              <a:lnSpc>
                <a:spcPct val="90000"/>
              </a:lnSpc>
              <a:buFontTx/>
              <a:buNone/>
              <a:defRPr/>
            </a:pPr>
            <a:r>
              <a:rPr lang="pt-BR" sz="1800" dirty="0" smtClean="0"/>
              <a:t>	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endParaRPr lang="pt-BR" sz="1800" dirty="0" smtClean="0"/>
          </a:p>
          <a:p>
            <a:pPr>
              <a:lnSpc>
                <a:spcPct val="90000"/>
              </a:lnSpc>
              <a:defRPr/>
            </a:pPr>
            <a:endParaRPr lang="pt-BR" sz="1800" dirty="0" smtClean="0"/>
          </a:p>
          <a:p>
            <a:pPr>
              <a:lnSpc>
                <a:spcPct val="90000"/>
              </a:lnSpc>
              <a:defRPr/>
            </a:pPr>
            <a:endParaRPr lang="pt-BR" sz="1800" dirty="0"/>
          </a:p>
        </p:txBody>
      </p:sp>
      <p:grpSp>
        <p:nvGrpSpPr>
          <p:cNvPr id="29700" name="Group 16"/>
          <p:cNvGrpSpPr>
            <a:grpSpLocks/>
          </p:cNvGrpSpPr>
          <p:nvPr/>
        </p:nvGrpSpPr>
        <p:grpSpPr bwMode="auto">
          <a:xfrm>
            <a:off x="255588" y="3836988"/>
            <a:ext cx="8640762" cy="1717675"/>
            <a:chOff x="204" y="2637"/>
            <a:chExt cx="5443" cy="1082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04" y="2637"/>
              <a:ext cx="1134" cy="330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400" b="1" dirty="0" smtClean="0">
                  <a:latin typeface="+mj-lt"/>
                </a:rPr>
                <a:t>INÍCIO DESPACHO ADUANEIRO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1655" y="2704"/>
              <a:ext cx="1089" cy="332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400" b="1" dirty="0" smtClean="0">
                  <a:latin typeface="+mj-lt"/>
                </a:rPr>
                <a:t>RECOLHIMENTO DE TRIBUTOS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107" y="2704"/>
              <a:ext cx="1134" cy="330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400" b="1" dirty="0" smtClean="0">
                  <a:latin typeface="+mj-lt"/>
                </a:rPr>
                <a:t>MERCADORIA NACIONALIZADA</a:t>
              </a:r>
            </a:p>
          </p:txBody>
        </p:sp>
        <p:sp>
          <p:nvSpPr>
            <p:cNvPr id="29706" name="AutoShape 9"/>
            <p:cNvSpPr>
              <a:spLocks noChangeArrowheads="1"/>
            </p:cNvSpPr>
            <p:nvPr/>
          </p:nvSpPr>
          <p:spPr bwMode="auto">
            <a:xfrm>
              <a:off x="1383" y="2795"/>
              <a:ext cx="2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0 w 21600"/>
                <a:gd name="T13" fmla="*/ 5400 h 21600"/>
                <a:gd name="T14" fmla="*/ 18936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558" y="2704"/>
              <a:ext cx="1089" cy="332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400" b="1" dirty="0" smtClean="0">
                  <a:latin typeface="+mj-lt"/>
                </a:rPr>
                <a:t>ENTREGA AO DESTINATÁRIO</a:t>
              </a:r>
            </a:p>
          </p:txBody>
        </p:sp>
        <p:sp>
          <p:nvSpPr>
            <p:cNvPr id="29708" name="AutoShape 12"/>
            <p:cNvSpPr>
              <a:spLocks noChangeArrowheads="1"/>
            </p:cNvSpPr>
            <p:nvPr/>
          </p:nvSpPr>
          <p:spPr bwMode="auto">
            <a:xfrm>
              <a:off x="2789" y="2795"/>
              <a:ext cx="2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0 w 21600"/>
                <a:gd name="T13" fmla="*/ 5400 h 21600"/>
                <a:gd name="T14" fmla="*/ 18936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09" name="AutoShape 13"/>
            <p:cNvSpPr>
              <a:spLocks noChangeArrowheads="1"/>
            </p:cNvSpPr>
            <p:nvPr/>
          </p:nvSpPr>
          <p:spPr bwMode="auto">
            <a:xfrm>
              <a:off x="4286" y="2795"/>
              <a:ext cx="227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0 w 21600"/>
                <a:gd name="T13" fmla="*/ 5400 h 21600"/>
                <a:gd name="T14" fmla="*/ 18936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1882" y="3203"/>
              <a:ext cx="1134" cy="198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400" b="1" dirty="0" smtClean="0">
                  <a:latin typeface="+mj-lt"/>
                </a:rPr>
                <a:t>NTS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1882" y="3521"/>
              <a:ext cx="1134" cy="198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pt-BR" sz="1400" b="1" dirty="0" smtClean="0">
                  <a:latin typeface="+mj-lt"/>
                </a:rPr>
                <a:t>DSI</a:t>
              </a:r>
            </a:p>
          </p:txBody>
        </p:sp>
      </p:grpSp>
      <p:cxnSp>
        <p:nvCxnSpPr>
          <p:cNvPr id="15" name="Conector angulado 14"/>
          <p:cNvCxnSpPr/>
          <p:nvPr/>
        </p:nvCxnSpPr>
        <p:spPr>
          <a:xfrm rot="16200000" flipH="1">
            <a:off x="2332037" y="4805363"/>
            <a:ext cx="923925" cy="247650"/>
          </a:xfrm>
          <a:prstGeom prst="bentConnector2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do 15"/>
          <p:cNvCxnSpPr/>
          <p:nvPr/>
        </p:nvCxnSpPr>
        <p:spPr>
          <a:xfrm rot="16200000" flipH="1">
            <a:off x="2645569" y="4615656"/>
            <a:ext cx="422275" cy="125413"/>
          </a:xfrm>
          <a:prstGeom prst="bentConnector2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468313" y="2852738"/>
            <a:ext cx="8135937" cy="792162"/>
          </a:xfrm>
          <a:prstGeom prst="roundRect">
            <a:avLst/>
          </a:prstGeom>
          <a:solidFill>
            <a:schemeClr val="bg1"/>
          </a:solidFill>
          <a:ln w="28575" cmpd="sng">
            <a:solidFill>
              <a:srgbClr val="003399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3850" y="692150"/>
            <a:ext cx="8137525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  <a:defRPr/>
            </a:pPr>
            <a:r>
              <a:rPr lang="pt-BR" sz="1800" b="1" dirty="0" smtClean="0"/>
              <a:t>Tributação no Brasil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pt-BR" sz="1800" dirty="0" smtClean="0"/>
          </a:p>
          <a:p>
            <a:pPr algn="just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pt-BR" sz="1800" dirty="0" smtClean="0"/>
              <a:t>Seu princípio básico é a aplicação de um imposto único de importação, com alíquota de 60% sobre o “valor aduaneiro” do bem importado;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q"/>
              <a:defRPr/>
            </a:pPr>
            <a:endParaRPr lang="pt-BR" sz="1800" dirty="0" smtClean="0"/>
          </a:p>
          <a:p>
            <a:pPr algn="just">
              <a:lnSpc>
                <a:spcPct val="80000"/>
              </a:lnSpc>
              <a:buFont typeface="Wingdings" pitchFamily="2" charset="2"/>
              <a:buChar char="q"/>
              <a:defRPr/>
            </a:pPr>
            <a:r>
              <a:rPr lang="pt-BR" sz="1800" dirty="0" smtClean="0"/>
              <a:t>O Regime de Tributação Simplificado (RTS) aplica-se aos bens com valor aduaneiro até US $ 3.000,00: alíquota de 60% de Imposto de Importação + ICMS, conforme o Estado de destino da encomenda.</a:t>
            </a:r>
          </a:p>
          <a:p>
            <a:pPr algn="just">
              <a:lnSpc>
                <a:spcPct val="80000"/>
              </a:lnSpc>
              <a:buFontTx/>
              <a:buNone/>
              <a:defRPr/>
            </a:pPr>
            <a:endParaRPr lang="pt-BR" sz="1800" dirty="0" smtClean="0"/>
          </a:p>
          <a:p>
            <a:pPr algn="just">
              <a:lnSpc>
                <a:spcPct val="80000"/>
              </a:lnSpc>
              <a:buFontTx/>
              <a:buNone/>
              <a:defRPr/>
            </a:pPr>
            <a:r>
              <a:rPr lang="pt-BR" sz="1800" dirty="0" smtClean="0"/>
              <a:t>	</a:t>
            </a:r>
            <a:r>
              <a:rPr lang="pt-BR" sz="1800" b="1" dirty="0" smtClean="0">
                <a:solidFill>
                  <a:schemeClr val="tx2"/>
                </a:solidFill>
              </a:rPr>
              <a:t>Valor Aduaneiro = valor de compra da mercadoria + frete (Franquia Postal) + seguro (se houver). </a:t>
            </a:r>
          </a:p>
          <a:p>
            <a:pPr algn="just">
              <a:lnSpc>
                <a:spcPct val="80000"/>
              </a:lnSpc>
              <a:buFontTx/>
              <a:buNone/>
              <a:defRPr/>
            </a:pPr>
            <a:r>
              <a:rPr lang="pt-BR" sz="1800" dirty="0" smtClean="0"/>
              <a:t>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pt-BR" sz="18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pt-BR" sz="1800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1400" b="1" dirty="0" smtClean="0"/>
              <a:t>Atenção!</a:t>
            </a:r>
          </a:p>
          <a:p>
            <a:pPr marL="0" indent="11113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1400" dirty="0" smtClean="0"/>
              <a:t>O regime de tributação simplificada pode ser aplicado para todos os tipos </a:t>
            </a:r>
          </a:p>
          <a:p>
            <a:pPr marL="0" indent="11113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1400" dirty="0" smtClean="0"/>
              <a:t>de bens inclusos na remessa postal, com exceção de bebidas alcoólicas, </a:t>
            </a:r>
          </a:p>
          <a:p>
            <a:pPr marL="0" indent="11113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1400" dirty="0" smtClean="0"/>
              <a:t>fumo e produtos de tabacaria.</a:t>
            </a:r>
          </a:p>
          <a:p>
            <a:pPr marL="0" indent="0" algn="just">
              <a:lnSpc>
                <a:spcPct val="80000"/>
              </a:lnSpc>
              <a:buFontTx/>
              <a:buNone/>
              <a:defRPr/>
            </a:pPr>
            <a:endParaRPr lang="pt-BR" sz="1800" dirty="0" smtClean="0"/>
          </a:p>
          <a:p>
            <a:pPr marL="0" indent="11113" algn="just">
              <a:lnSpc>
                <a:spcPct val="80000"/>
              </a:lnSpc>
              <a:buFontTx/>
              <a:buNone/>
              <a:defRPr/>
            </a:pPr>
            <a:endParaRPr lang="pt-BR" sz="1800" dirty="0" smtClean="0"/>
          </a:p>
          <a:p>
            <a:pPr>
              <a:lnSpc>
                <a:spcPct val="80000"/>
              </a:lnSpc>
              <a:defRPr/>
            </a:pPr>
            <a:endParaRPr lang="pt-BR" sz="1800" dirty="0"/>
          </a:p>
        </p:txBody>
      </p:sp>
      <p:pic>
        <p:nvPicPr>
          <p:cNvPr id="30725" name="Picture 5" descr="D:\Users\josemso\Pictures\Loogo Adu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0588" y="4292600"/>
            <a:ext cx="1692275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8313" y="692150"/>
            <a:ext cx="80645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Tx/>
              <a:buNone/>
              <a:defRPr/>
            </a:pPr>
            <a:r>
              <a:rPr lang="pt-BR" sz="1800" b="1" dirty="0" smtClean="0"/>
              <a:t>Anuência</a:t>
            </a:r>
          </a:p>
          <a:p>
            <a:pPr>
              <a:lnSpc>
                <a:spcPct val="90000"/>
              </a:lnSpc>
              <a:defRPr/>
            </a:pPr>
            <a:endParaRPr lang="pt-BR" sz="1800" b="1" dirty="0" smtClean="0"/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dirty="0" smtClean="0"/>
              <a:t>Procedimentos estabelecidos pelos órgãos responsáveis pelo controle de determinados produtos, também denominados órgãos anuentes. </a:t>
            </a:r>
          </a:p>
          <a:p>
            <a:pPr marL="0" indent="0" algn="just">
              <a:lnSpc>
                <a:spcPct val="90000"/>
              </a:lnSpc>
              <a:buFontTx/>
              <a:buNone/>
              <a:defRPr/>
            </a:pPr>
            <a:endParaRPr lang="pt-BR" sz="1800" dirty="0" smtClean="0"/>
          </a:p>
          <a:p>
            <a:pPr algn="just">
              <a:lnSpc>
                <a:spcPct val="90000"/>
              </a:lnSpc>
              <a:buFont typeface="Wingdings" pitchFamily="2" charset="2"/>
              <a:buChar char="q"/>
              <a:defRPr/>
            </a:pPr>
            <a:r>
              <a:rPr lang="pt-BR" sz="1800" dirty="0" smtClean="0"/>
              <a:t>Os principais órgãos anuentes estão presentes nos Recintos Alfandegados dos Correios. Os demais são requisitados quando necessário.</a:t>
            </a:r>
          </a:p>
        </p:txBody>
      </p:sp>
      <p:grpSp>
        <p:nvGrpSpPr>
          <p:cNvPr id="31748" name="Grupo 4"/>
          <p:cNvGrpSpPr>
            <a:grpSpLocks/>
          </p:cNvGrpSpPr>
          <p:nvPr/>
        </p:nvGrpSpPr>
        <p:grpSpPr bwMode="auto">
          <a:xfrm>
            <a:off x="323850" y="3252788"/>
            <a:ext cx="8496300" cy="2192337"/>
            <a:chOff x="827088" y="4760913"/>
            <a:chExt cx="7777162" cy="1874837"/>
          </a:xfrm>
        </p:grpSpPr>
        <p:pic>
          <p:nvPicPr>
            <p:cNvPr id="31749" name="Picture 36" descr="vigiagr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84888" y="5502275"/>
              <a:ext cx="1223962" cy="99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37" descr="exercit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1113" y="5114925"/>
              <a:ext cx="1511300" cy="1020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38" descr="ibam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7938" y="5799138"/>
              <a:ext cx="1085850" cy="836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2" name="Imagem 12"/>
            <p:cNvPicPr>
              <a:picLocks noChangeAspect="1" noChangeArrowheads="1"/>
            </p:cNvPicPr>
            <p:nvPr/>
          </p:nvPicPr>
          <p:blipFill>
            <a:blip r:embed="rId5" cstate="print"/>
            <a:srcRect l="6879" t="20695" r="88361" b="71152"/>
            <a:stretch>
              <a:fillRect/>
            </a:stretch>
          </p:blipFill>
          <p:spPr bwMode="auto">
            <a:xfrm>
              <a:off x="7596188" y="4760913"/>
              <a:ext cx="1008062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3" name="Imagem 13"/>
            <p:cNvPicPr>
              <a:picLocks noChangeAspect="1" noChangeArrowheads="1"/>
            </p:cNvPicPr>
            <p:nvPr/>
          </p:nvPicPr>
          <p:blipFill>
            <a:blip r:embed="rId6" cstate="print"/>
            <a:srcRect l="19225" t="18814" r="63316" b="74602"/>
            <a:stretch>
              <a:fillRect/>
            </a:stretch>
          </p:blipFill>
          <p:spPr bwMode="auto">
            <a:xfrm>
              <a:off x="827088" y="5051425"/>
              <a:ext cx="1800225" cy="57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0825" y="511175"/>
            <a:ext cx="8424863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Tx/>
              <a:buNone/>
              <a:defRPr/>
            </a:pPr>
            <a:endParaRPr lang="pt-BR" sz="1800" dirty="0" smtClean="0"/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pt-BR" sz="1600" dirty="0" smtClean="0"/>
              <a:t>	</a:t>
            </a:r>
            <a:r>
              <a:rPr lang="pt-BR" sz="1800" b="1" dirty="0" smtClean="0"/>
              <a:t>Limites</a:t>
            </a:r>
          </a:p>
          <a:p>
            <a:pPr>
              <a:lnSpc>
                <a:spcPct val="80000"/>
              </a:lnSpc>
              <a:defRPr/>
            </a:pPr>
            <a:endParaRPr lang="pt-BR" sz="1800" b="1" dirty="0" smtClean="0"/>
          </a:p>
          <a:p>
            <a:pPr algn="just">
              <a:lnSpc>
                <a:spcPct val="80000"/>
              </a:lnSpc>
              <a:buFontTx/>
              <a:buNone/>
              <a:defRPr/>
            </a:pPr>
            <a:r>
              <a:rPr lang="pt-BR" sz="1800" dirty="0" smtClean="0"/>
              <a:t>	As dimensões e o peso das encomendas devem atender às seguintes condições:</a:t>
            </a:r>
          </a:p>
          <a:p>
            <a:pPr marL="0" indent="0">
              <a:buFontTx/>
              <a:buNone/>
              <a:defRPr/>
            </a:pPr>
            <a:r>
              <a:rPr lang="pt-BR" sz="1800" dirty="0" smtClean="0"/>
              <a:t> 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800" dirty="0" smtClean="0"/>
              <a:t>Peso máximo pode ser de 20Kg ou 30Kg (este último somente para a modalidade expressa postal – EMS).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800" dirty="0" smtClean="0"/>
              <a:t>A maior dimensão não pode ser maior que 1,05m.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pt-BR" sz="1800" dirty="0" smtClean="0"/>
              <a:t>A soma do perímetro (</a:t>
            </a:r>
            <a:r>
              <a:rPr lang="pt-BR" sz="1800" dirty="0" err="1" smtClean="0"/>
              <a:t>largura+largura+altura+altura</a:t>
            </a:r>
            <a:r>
              <a:rPr lang="pt-BR" sz="1800" dirty="0" smtClean="0"/>
              <a:t>) + comprimento deve ser menor ou igual a 2,00m.</a:t>
            </a:r>
          </a:p>
          <a:p>
            <a:pPr algn="just">
              <a:lnSpc>
                <a:spcPct val="80000"/>
              </a:lnSpc>
              <a:buFontTx/>
              <a:buNone/>
              <a:defRPr/>
            </a:pPr>
            <a:r>
              <a:rPr lang="pt-BR" sz="1800" dirty="0" smtClean="0"/>
              <a:t>	</a:t>
            </a:r>
          </a:p>
          <a:p>
            <a:pPr algn="just">
              <a:lnSpc>
                <a:spcPct val="80000"/>
              </a:lnSpc>
              <a:buFontTx/>
              <a:buNone/>
              <a:defRPr/>
            </a:pPr>
            <a:r>
              <a:rPr lang="pt-BR" sz="1800" dirty="0" smtClean="0"/>
              <a:t>	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pt-BR" sz="1800" b="1" dirty="0" smtClean="0"/>
              <a:t>Atenção!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pt-BR" sz="1800" dirty="0" smtClean="0"/>
              <a:t>Caso a encomenda esteja fora dos critérios de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pt-BR" sz="1800" dirty="0" smtClean="0"/>
              <a:t>aceitação, a encomenda será devolvida à origem.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pt-BR" sz="1600" dirty="0"/>
          </a:p>
        </p:txBody>
      </p:sp>
      <p:pic>
        <p:nvPicPr>
          <p:cNvPr id="32772" name="Picture 6"/>
          <p:cNvPicPr>
            <a:picLocks noChangeAspect="1" noChangeArrowheads="1"/>
          </p:cNvPicPr>
          <p:nvPr/>
        </p:nvPicPr>
        <p:blipFill>
          <a:blip r:embed="rId2" cstate="print"/>
          <a:srcRect l="5804" r="3447"/>
          <a:stretch>
            <a:fillRect/>
          </a:stretch>
        </p:blipFill>
        <p:spPr bwMode="auto">
          <a:xfrm>
            <a:off x="6083300" y="3597275"/>
            <a:ext cx="2252663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088" y="5207000"/>
            <a:ext cx="13350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220663" y="26988"/>
            <a:ext cx="8712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SERVIÇOS INTERNACIONAIS</a:t>
            </a:r>
          </a:p>
          <a:p>
            <a:pPr algn="ctr">
              <a:spcBef>
                <a:spcPts val="0"/>
              </a:spcBef>
              <a:defRPr/>
            </a:pPr>
            <a:r>
              <a:rPr lang="pt-BR" sz="1200" b="1" dirty="0">
                <a:solidFill>
                  <a:schemeClr val="bg1"/>
                </a:solidFill>
                <a:latin typeface="+mj-lt"/>
              </a:rPr>
              <a:t>Para qualquer lugar do mundo, com a confiança dos Correios</a:t>
            </a:r>
            <a:r>
              <a:rPr lang="pt-BR" sz="1200" b="1" dirty="0">
                <a:solidFill>
                  <a:srgbClr val="003399"/>
                </a:solidFill>
                <a:latin typeface="+mj-lt"/>
              </a:rPr>
              <a:t>. </a:t>
            </a:r>
          </a:p>
        </p:txBody>
      </p:sp>
      <p:grpSp>
        <p:nvGrpSpPr>
          <p:cNvPr id="33795" name="Grupo 4"/>
          <p:cNvGrpSpPr>
            <a:grpSpLocks/>
          </p:cNvGrpSpPr>
          <p:nvPr/>
        </p:nvGrpSpPr>
        <p:grpSpPr bwMode="auto">
          <a:xfrm>
            <a:off x="4213225" y="5232400"/>
            <a:ext cx="2733675" cy="754063"/>
            <a:chOff x="3062288" y="1957388"/>
            <a:chExt cx="3094037" cy="939800"/>
          </a:xfrm>
        </p:grpSpPr>
        <p:pic>
          <p:nvPicPr>
            <p:cNvPr id="33798" name="Imagem 10"/>
            <p:cNvPicPr>
              <a:picLocks noChangeAspect="1" noChangeArrowheads="1"/>
            </p:cNvPicPr>
            <p:nvPr/>
          </p:nvPicPr>
          <p:blipFill>
            <a:blip r:embed="rId2" cstate="print"/>
            <a:srcRect l="882" t="45152" r="83244" b="31017"/>
            <a:stretch>
              <a:fillRect/>
            </a:stretch>
          </p:blipFill>
          <p:spPr bwMode="auto">
            <a:xfrm>
              <a:off x="5148263" y="2065338"/>
              <a:ext cx="1008062" cy="72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Imagem 11"/>
            <p:cNvPicPr>
              <a:picLocks noChangeAspect="1" noChangeArrowheads="1"/>
            </p:cNvPicPr>
            <p:nvPr/>
          </p:nvPicPr>
          <p:blipFill>
            <a:blip r:embed="rId3" cstate="print"/>
            <a:srcRect l="1234" t="66162" r="89848" b="20041"/>
            <a:stretch>
              <a:fillRect/>
            </a:stretch>
          </p:blipFill>
          <p:spPr bwMode="auto">
            <a:xfrm>
              <a:off x="3062288" y="1957388"/>
              <a:ext cx="1365250" cy="93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tângulo 4"/>
          <p:cNvSpPr/>
          <p:nvPr/>
        </p:nvSpPr>
        <p:spPr>
          <a:xfrm>
            <a:off x="647700" y="4221163"/>
            <a:ext cx="5853113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pt-BR" altLang="zh-CN" sz="2000" b="1" dirty="0">
                <a:solidFill>
                  <a:srgbClr val="000000"/>
                </a:solidFill>
                <a:latin typeface="Arial"/>
                <a:ea typeface="SimSun" pitchFamily="2" charset="-122"/>
                <a:cs typeface="Arial" pitchFamily="34" charset="0"/>
              </a:rPr>
              <a:t>Formas de pagamento</a:t>
            </a:r>
          </a:p>
          <a:p>
            <a:pPr>
              <a:lnSpc>
                <a:spcPct val="80000"/>
              </a:lnSpc>
              <a:defRPr/>
            </a:pPr>
            <a:endParaRPr lang="pt-BR" altLang="zh-CN" sz="1800" b="1" dirty="0">
              <a:solidFill>
                <a:srgbClr val="000000"/>
              </a:solidFill>
              <a:latin typeface="Arial"/>
              <a:ea typeface="SimSun" pitchFamily="2" charset="-122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pt-BR" altLang="zh-CN" sz="1800" dirty="0">
                <a:solidFill>
                  <a:srgbClr val="000000"/>
                </a:solidFill>
                <a:latin typeface="Arial"/>
                <a:ea typeface="SimSun" pitchFamily="2" charset="-122"/>
                <a:cs typeface="Arial" pitchFamily="34" charset="0"/>
              </a:rPr>
              <a:t>As modalidades de pagamento ao </a:t>
            </a:r>
            <a:r>
              <a:rPr lang="pt-BR" altLang="zh-CN" sz="1800" b="1" dirty="0">
                <a:solidFill>
                  <a:srgbClr val="000000"/>
                </a:solidFill>
                <a:latin typeface="Arial"/>
                <a:ea typeface="SimSun" pitchFamily="2" charset="-122"/>
                <a:cs typeface="Arial" pitchFamily="34" charset="0"/>
              </a:rPr>
              <a:t>exportador/fornecedor/vendedor</a:t>
            </a:r>
            <a:r>
              <a:rPr lang="pt-BR" altLang="zh-CN" sz="1800" dirty="0">
                <a:solidFill>
                  <a:srgbClr val="000000"/>
                </a:solidFill>
                <a:latin typeface="Arial"/>
                <a:ea typeface="SimSun" pitchFamily="2" charset="-122"/>
                <a:cs typeface="Arial" pitchFamily="34" charset="0"/>
              </a:rPr>
              <a:t> podem ser:</a:t>
            </a:r>
            <a:endParaRPr lang="pt-BR" altLang="zh-CN" sz="1800" dirty="0">
              <a:solidFill>
                <a:srgbClr val="FF0000"/>
              </a:solidFill>
              <a:latin typeface="Arial"/>
              <a:ea typeface="SimSun" pitchFamily="2" charset="-122"/>
              <a:cs typeface="Arial" pitchFamily="34" charset="0"/>
            </a:endParaRPr>
          </a:p>
          <a:p>
            <a:pPr indent="182563">
              <a:lnSpc>
                <a:spcPct val="80000"/>
              </a:lnSpc>
              <a:defRPr/>
            </a:pPr>
            <a:endParaRPr lang="pt-BR" altLang="zh-CN" sz="1600" dirty="0">
              <a:solidFill>
                <a:srgbClr val="000000"/>
              </a:solidFill>
              <a:latin typeface="Arial"/>
              <a:ea typeface="SimSun" pitchFamily="2" charset="-122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q"/>
              <a:tabLst>
                <a:tab pos="539750" algn="l"/>
              </a:tabLst>
              <a:defRPr/>
            </a:pPr>
            <a:r>
              <a:rPr lang="pt-BR" altLang="zh-CN" sz="1800" dirty="0">
                <a:solidFill>
                  <a:srgbClr val="000000"/>
                </a:solidFill>
                <a:latin typeface="Arial"/>
                <a:ea typeface="SimSun" pitchFamily="2" charset="-122"/>
                <a:cs typeface="Arial" pitchFamily="34" charset="0"/>
              </a:rPr>
              <a:t>Cartão de crédito</a:t>
            </a:r>
            <a:endParaRPr lang="pt-BR" altLang="zh-CN" sz="1800" dirty="0">
              <a:solidFill>
                <a:srgbClr val="000000"/>
              </a:solidFill>
              <a:latin typeface="Arial"/>
              <a:ea typeface="SimSun" pitchFamily="2" charset="-122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q"/>
              <a:tabLst>
                <a:tab pos="539750" algn="l"/>
              </a:tabLst>
              <a:defRPr/>
            </a:pPr>
            <a:r>
              <a:rPr lang="pt-BR" altLang="zh-CN" sz="1800" dirty="0">
                <a:solidFill>
                  <a:srgbClr val="000000"/>
                </a:solidFill>
                <a:latin typeface="Arial"/>
                <a:ea typeface="SimSun" pitchFamily="2" charset="-122"/>
                <a:cs typeface="Arial" pitchFamily="34" charset="0"/>
              </a:rPr>
              <a:t>Boleto bancário</a:t>
            </a:r>
            <a:endParaRPr lang="pt-BR" altLang="zh-CN" sz="1800" dirty="0">
              <a:solidFill>
                <a:srgbClr val="000000"/>
              </a:solidFill>
              <a:latin typeface="Arial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33797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825" y="620713"/>
            <a:ext cx="6027738" cy="360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 advClick="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Balloons</Template>
  <TotalTime>4286</TotalTime>
  <Words>1189</Words>
  <Application>Microsoft Macintosh PowerPoint</Application>
  <PresentationFormat>On-screen Show (4:3)</PresentationFormat>
  <Paragraphs>263</Paragraphs>
  <Slides>21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1_Design padrão</vt:lpstr>
      <vt:lpstr>2_Design padrão</vt:lpstr>
      <vt:lpstr>Importação via Correios:   Importa Fácil Ciência 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Logística Importa Fácil Ciência</vt:lpstr>
      <vt:lpstr>PowerPoint Presentation</vt:lpstr>
      <vt:lpstr>Proibições </vt:lpstr>
      <vt:lpstr>PowerPoint Presentation</vt:lpstr>
      <vt:lpstr>PowerPoint Presentation</vt:lpstr>
      <vt:lpstr>PowerPoint Presentation</vt:lpstr>
      <vt:lpstr>PowerPoint Presentation</vt:lpstr>
    </vt:vector>
  </TitlesOfParts>
  <Company>Cds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 Paula Macri</dc:creator>
  <cp:lastModifiedBy>Fabiola Fiaccadori</cp:lastModifiedBy>
  <cp:revision>389</cp:revision>
  <dcterms:created xsi:type="dcterms:W3CDTF">2014-01-13T13:09:42Z</dcterms:created>
  <dcterms:modified xsi:type="dcterms:W3CDTF">2014-11-26T00:00:52Z</dcterms:modified>
</cp:coreProperties>
</file>