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396049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2474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77187A0-131E-4208-BCED-2AB188F9E6C1}">
  <a:tblStyle styleId="{C77187A0-131E-4208-BCED-2AB188F9E6C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786" y="1387"/>
      </p:cViewPr>
      <p:guideLst>
        <p:guide orient="horz" pos="1247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25650" y="685800"/>
            <a:ext cx="280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141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5650" y="685800"/>
            <a:ext cx="280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430304" y="12303207"/>
            <a:ext cx="27543443" cy="84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lvl="0" algn="ctr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rgbClr val="888888"/>
              </a:buClr>
              <a:buSzPts val="14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rgbClr val="888888"/>
              </a:buClr>
              <a:buSzPts val="1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888888"/>
              </a:buClr>
              <a:buSzPts val="10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-1406216" y="93819646"/>
            <a:ext cx="195155228" cy="2583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53348329" y="68250827"/>
            <a:ext cx="195155228" cy="7697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559696" y="25449856"/>
            <a:ext cx="27543443" cy="786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alibri"/>
              <a:buNone/>
              <a:defRPr sz="18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559696" y="16786270"/>
            <a:ext cx="27543443" cy="8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 sz="9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rgbClr val="888888"/>
              </a:buClr>
              <a:buSzPts val="8100"/>
              <a:buNone/>
              <a:defRPr sz="8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743846" y="53365844"/>
            <a:ext cx="51402048" cy="15094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102870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Char char="•"/>
              <a:defRPr sz="12600"/>
            </a:lvl1pPr>
            <a:lvl2pPr marL="914400" lvl="1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–"/>
              <a:defRPr sz="10800"/>
            </a:lvl2pPr>
            <a:lvl3pPr marL="1371600" lvl="2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3pPr>
            <a:lvl4pPr marL="1828800" lvl="3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–"/>
              <a:defRPr sz="8100"/>
            </a:lvl4pPr>
            <a:lvl5pPr marL="2286000" lvl="4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»"/>
              <a:defRPr sz="8100"/>
            </a:lvl5pPr>
            <a:lvl6pPr marL="2743200" lvl="5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6pPr>
            <a:lvl7pPr marL="3200400" lvl="6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7pPr>
            <a:lvl8pPr marL="3657600" lvl="7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8pPr>
            <a:lvl9pPr marL="4114800" lvl="8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7685963" y="53365844"/>
            <a:ext cx="51402054" cy="15094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102870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Char char="•"/>
              <a:defRPr sz="12600"/>
            </a:lvl1pPr>
            <a:lvl2pPr marL="914400" lvl="1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–"/>
              <a:defRPr sz="10800"/>
            </a:lvl2pPr>
            <a:lvl3pPr marL="1371600" lvl="2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3pPr>
            <a:lvl4pPr marL="1828800" lvl="3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–"/>
              <a:defRPr sz="8100"/>
            </a:lvl4pPr>
            <a:lvl5pPr marL="2286000" lvl="4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»"/>
              <a:defRPr sz="8100"/>
            </a:lvl5pPr>
            <a:lvl6pPr marL="2743200" lvl="5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6pPr>
            <a:lvl7pPr marL="3200400" lvl="6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7pPr>
            <a:lvl8pPr marL="3657600" lvl="7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8pPr>
            <a:lvl9pPr marL="4114800" lvl="8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620203" y="8865277"/>
            <a:ext cx="14317416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L="457200" lvl="0" indent="-2286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 b="1"/>
            </a:lvl2pPr>
            <a:lvl3pPr marL="1371600" lvl="2" indent="-22860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 b="1"/>
            </a:lvl3pPr>
            <a:lvl4pPr marL="1828800" lvl="3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4pPr>
            <a:lvl5pPr marL="2286000" lvl="4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5pPr>
            <a:lvl6pPr marL="2743200" lvl="5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6pPr>
            <a:lvl7pPr marL="3200400" lvl="6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7pPr>
            <a:lvl8pPr marL="3657600" lvl="7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8pPr>
            <a:lvl9pPr marL="4114800" lvl="8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620203" y="12559903"/>
            <a:ext cx="14317416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•"/>
              <a:defRPr sz="10800"/>
            </a:lvl1pPr>
            <a:lvl2pPr marL="914400" lvl="1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2pPr>
            <a:lvl3pPr marL="1371600" lvl="2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3pPr>
            <a:lvl4pPr marL="1828800" lvl="3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6460809" y="8865277"/>
            <a:ext cx="14323040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marL="457200" lvl="0" indent="-2286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 b="1"/>
            </a:lvl2pPr>
            <a:lvl3pPr marL="1371600" lvl="2" indent="-22860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 b="1"/>
            </a:lvl3pPr>
            <a:lvl4pPr marL="1828800" lvl="3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4pPr>
            <a:lvl5pPr marL="2286000" lvl="4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5pPr>
            <a:lvl6pPr marL="2743200" lvl="5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6pPr>
            <a:lvl7pPr marL="3200400" lvl="6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7pPr>
            <a:lvl8pPr marL="3657600" lvl="7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8pPr>
            <a:lvl9pPr marL="4114800" lvl="8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6460809" y="12559903"/>
            <a:ext cx="14323040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•"/>
              <a:defRPr sz="10800"/>
            </a:lvl1pPr>
            <a:lvl2pPr marL="914400" lvl="1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2pPr>
            <a:lvl3pPr marL="1371600" lvl="2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3pPr>
            <a:lvl4pPr marL="1828800" lvl="3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620208" y="1576864"/>
            <a:ext cx="10660709" cy="671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2669083" y="1576866"/>
            <a:ext cx="18114764" cy="3380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1143000" algn="l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Char char="•"/>
              <a:defRPr sz="14400"/>
            </a:lvl1pPr>
            <a:lvl2pPr marL="914400" lvl="1" indent="-102870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Char char="–"/>
              <a:defRPr sz="12600"/>
            </a:lvl2pPr>
            <a:lvl3pPr marL="1371600" lvl="2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•"/>
              <a:defRPr sz="10800"/>
            </a:lvl3pPr>
            <a:lvl4pPr marL="1828800" lvl="3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4pPr>
            <a:lvl5pPr marL="2286000" lvl="4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»"/>
              <a:defRPr sz="9000"/>
            </a:lvl5pPr>
            <a:lvl6pPr marL="2743200" lvl="5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6pPr>
            <a:lvl7pPr marL="3200400" lvl="6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7pPr>
            <a:lvl8pPr marL="3657600" lvl="7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8pPr>
            <a:lvl9pPr marL="4114800" lvl="8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620208" y="8287711"/>
            <a:ext cx="10660709" cy="270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/>
            </a:lvl1pPr>
            <a:lvl2pPr marL="914400" lvl="1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51421" y="27723466"/>
            <a:ext cx="19442430" cy="327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6351421" y="3538776"/>
            <a:ext cx="19442430" cy="2376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R="0" lvl="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sz="1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None/>
              <a:defRPr sz="1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351421" y="30996378"/>
            <a:ext cx="19442430" cy="46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/>
            </a:lvl1pPr>
            <a:lvl2pPr marL="914400" lvl="1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133306" y="7728053"/>
            <a:ext cx="26137436" cy="291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0"/>
              <a:buFont typeface="Calibri"/>
              <a:buNone/>
              <a:defRPr sz="19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20203" y="9241158"/>
            <a:ext cx="29163646" cy="261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t" anchorCtr="0"/>
          <a:lstStyle>
            <a:lvl1pPr marL="457200" marR="0" lvl="0" indent="-114300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144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202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384" y="36707931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2903" y="36707931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25" tIns="205700" rIns="411425" bIns="20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rosaflorgeo@gmail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jpg"/><Relationship Id="rId4" Type="http://schemas.openxmlformats.org/officeDocument/2006/relationships/image" Target="../media/image1.png"/><Relationship Id="rId9" Type="http://schemas.openxmlformats.org/officeDocument/2006/relationships/hyperlink" Target="mailto:adrianaolivia.ufg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08975" y="364425"/>
            <a:ext cx="31586100" cy="38902500"/>
          </a:xfrm>
          <a:prstGeom prst="rect">
            <a:avLst/>
          </a:prstGeom>
          <a:noFill/>
          <a:ln w="508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endParaRPr sz="8100" b="0" i="0" u="none" strike="noStrike" cap="none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76301" y="4495687"/>
            <a:ext cx="30783626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6600"/>
            </a:pPr>
            <a:r>
              <a:rPr lang="pt-BR" sz="6400" b="1" dirty="0">
                <a:latin typeface="+mn-lt"/>
              </a:rPr>
              <a:t>A TEMÁTICA DE HISTÓRIA E CULTURA AFRICANA E AFROBRASILEIRA NO ENSINO DE GEOGRAFIA: O CASO DA ESCOLA PLURICULTURAL ODÉ KAYODÊ – CIDADE DE GOIÁS/GO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6600" b="0" i="0" u="none" strike="noStrike" cap="none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sz="6600" b="0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200125" y="11406484"/>
            <a:ext cx="14358900" cy="583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3500"/>
            </a:pPr>
            <a:r>
              <a:rPr lang="pt-BR" sz="3200" dirty="0"/>
              <a:t>As orientações curriculares para a Educação Básica no nível nacional, bem como as normativas legais dos cursos de formação inicial superior de professores recomendam que a diversidade étnico cultural e, mais especificamente, a temática de História e Cultura Africana e Afro-Brasileira sejam garantidas no processo formativo escolar e acadêmico. </a:t>
            </a:r>
            <a:endParaRPr sz="3200" b="0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6625900" y="10177398"/>
            <a:ext cx="14644800" cy="116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RESULTADOS E DISCUSSÕES</a:t>
            </a:r>
            <a:endParaRPr sz="5400" b="1" i="0" u="none" strike="noStrike" cap="none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6681826" y="33223200"/>
            <a:ext cx="14787600" cy="48471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2000"/>
            </a:pP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GOMES, </a:t>
            </a:r>
            <a:r>
              <a:rPr lang="pt-BR" sz="3200" dirty="0" err="1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Nilma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Lino. Diversidade étnico-racial, inclusão e equidade na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educação brasileira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: desafios, políticas e práticas. RBPAE-v.27, n.1, p. 109-121, jan./abr. 2011.</a:t>
            </a:r>
          </a:p>
          <a:p>
            <a:pPr lvl="0" algn="just">
              <a:buSzPts val="2000"/>
            </a:pP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SOUSA, Francisca Maria do Nascimento. Linguagens escolares e reprodução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do preconceito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. Pg. 105. Educação </a:t>
            </a:r>
            <a:r>
              <a:rPr lang="pt-BR" sz="3200" dirty="0" err="1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anti-racista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: caminhos abertos pela Lei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Federal n.10.639/03/Secretaria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de Educação continuada, Alfabetização e diversidade e diversidade.</a:t>
            </a:r>
          </a:p>
          <a:p>
            <a:pPr lvl="0" algn="just">
              <a:buSzPts val="2000"/>
            </a:pP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SOUZA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, Lorena Francisco de. As relações Etnicorraciais na Geografia escolar: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Desafios metodológicos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e Pedagógicos. Revista Produção Acadêmica – Núcleo de Estudos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Urbanos Regionais 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e Agrários/NURBA – Vol. 2 nº 2. p.04-19. Dez, 2016</a:t>
            </a:r>
            <a:r>
              <a:rPr lang="pt-BR" sz="32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endParaRPr lang="pt-BR" sz="3200" dirty="0" smtClean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6681826" y="23923692"/>
            <a:ext cx="14787600" cy="116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CONCLUSÕES</a:t>
            </a:r>
            <a:endParaRPr sz="5400" b="1" i="0" u="none" strike="noStrike" cap="none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681826" y="31581850"/>
            <a:ext cx="14787600" cy="116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REFERÊNCIAS</a:t>
            </a:r>
            <a:endParaRPr sz="5400" b="1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057175" y="10125000"/>
            <a:ext cx="14644800" cy="116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INTRODUÇÃO</a:t>
            </a:r>
            <a:endParaRPr sz="5400" b="1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956228" y="14209909"/>
            <a:ext cx="14644800" cy="113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OBJETIVOS</a:t>
            </a:r>
            <a:endParaRPr sz="5400" b="1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6896026" y="25487303"/>
            <a:ext cx="14573400" cy="3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indent="-571500" algn="just">
              <a:buClr>
                <a:schemeClr val="dk1"/>
              </a:buClr>
              <a:buSzPts val="3500"/>
              <a:buFont typeface="Arial" charset="0"/>
              <a:buChar char="•"/>
            </a:pPr>
            <a:r>
              <a:rPr lang="pt-BR" sz="3200" dirty="0" smtClean="0">
                <a:latin typeface="+mn-lt"/>
                <a:cs typeface="Times New Roman" panose="02020603050405020304" pitchFamily="18" charset="0"/>
              </a:rPr>
              <a:t>A </a:t>
            </a:r>
            <a:r>
              <a:rPr lang="pt-BR" sz="3200" dirty="0">
                <a:latin typeface="+mn-lt"/>
                <a:cs typeface="Times New Roman" panose="02020603050405020304" pitchFamily="18" charset="0"/>
              </a:rPr>
              <a:t>pesquisa revela que a valorização da temática de História e Cultura Africana e Afro-Brasileira na EPOK ultrapassa as expectativas didático pedagógicas recomendadas pelas orientações curriculares nacionais e a implementação da Lei nº 10.639/03. </a:t>
            </a:r>
          </a:p>
          <a:p>
            <a:pPr marL="577850" indent="-571500" algn="just">
              <a:buClr>
                <a:schemeClr val="dk1"/>
              </a:buClr>
              <a:buSzPts val="3500"/>
              <a:buFont typeface="Arial" charset="0"/>
              <a:buChar char="•"/>
            </a:pPr>
            <a:r>
              <a:rPr lang="pt-BR" sz="3200" dirty="0" smtClean="0">
                <a:latin typeface="+mn-lt"/>
                <a:cs typeface="Times New Roman" panose="02020603050405020304" pitchFamily="18" charset="0"/>
              </a:rPr>
              <a:t>Ao </a:t>
            </a:r>
            <a:r>
              <a:rPr lang="pt-BR" sz="3200" dirty="0">
                <a:latin typeface="+mn-lt"/>
                <a:cs typeface="Times New Roman" panose="02020603050405020304" pitchFamily="18" charset="0"/>
              </a:rPr>
              <a:t>evidenciar o espaço sócio cultural e geográfico, verifica-se o encontro da arquitetura da escola por meio dos espaços temáticos </a:t>
            </a:r>
            <a:r>
              <a:rPr lang="pt-BR" sz="3200" dirty="0" smtClean="0">
                <a:latin typeface="+mn-lt"/>
                <a:cs typeface="Times New Roman" panose="02020603050405020304" pitchFamily="18" charset="0"/>
              </a:rPr>
              <a:t>como Quilombo, Aldeia, Praça do Tempo;</a:t>
            </a:r>
          </a:p>
          <a:p>
            <a:pPr marL="577850" indent="-571500" algn="just">
              <a:buClr>
                <a:schemeClr val="dk1"/>
              </a:buClr>
              <a:buSzPts val="3500"/>
              <a:buFont typeface="Arial" charset="0"/>
              <a:buChar char="•"/>
            </a:pPr>
            <a:r>
              <a:rPr lang="pt-BR" sz="3200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pt-BR" sz="3200" dirty="0" smtClean="0">
                <a:latin typeface="+mn-lt"/>
                <a:cs typeface="Times New Roman" panose="02020603050405020304" pitchFamily="18" charset="0"/>
              </a:rPr>
              <a:t>ráticas </a:t>
            </a:r>
            <a:r>
              <a:rPr lang="pt-BR" sz="3200" dirty="0">
                <a:latin typeface="+mn-lt"/>
                <a:cs typeface="Times New Roman" panose="02020603050405020304" pitchFamily="18" charset="0"/>
              </a:rPr>
              <a:t>didáticas pedagógicas e mobilização de conhecimentos geográficos associados a temática de História e Cultura Africana e Afro-Brasileira, fomentadas à partir da Pedagogia de Projetos e das oficinas culturais ligadas ao povo africano na EPOK.</a:t>
            </a:r>
          </a:p>
          <a:p>
            <a:pPr marL="6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</a:pPr>
            <a:endParaRPr sz="3200" dirty="0">
              <a:solidFill>
                <a:schemeClr val="dk1"/>
              </a:solidFill>
              <a:latin typeface="+mn-lt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985725" y="22700689"/>
            <a:ext cx="14644800" cy="116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PROCEDIMENTOS METODOLÓGICOS</a:t>
            </a:r>
            <a:endParaRPr sz="5400" b="1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2021209" y="7885050"/>
            <a:ext cx="12297475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200" dirty="0" err="1"/>
              <a:t>Rosenilde</a:t>
            </a:r>
            <a:r>
              <a:rPr lang="pt-BR" sz="3200" dirty="0"/>
              <a:t> Silva dos </a:t>
            </a:r>
            <a:r>
              <a:rPr lang="pt-BR" sz="3200" dirty="0" smtClean="0"/>
              <a:t>Santos</a:t>
            </a:r>
          </a:p>
          <a:p>
            <a:pPr algn="ctr"/>
            <a:r>
              <a:rPr lang="pt-BR" sz="3200" dirty="0"/>
              <a:t>Graduanda do Curso de Licenciatura em Geografia na Universidade Federal de Goiás. </a:t>
            </a:r>
          </a:p>
          <a:p>
            <a:pPr algn="ctr"/>
            <a:r>
              <a:rPr lang="pt-BR" sz="3200" u="sng" dirty="0">
                <a:hlinkClick r:id="rId3"/>
              </a:rPr>
              <a:t>rosaflorgeo@gmail.com</a:t>
            </a:r>
            <a:endParaRPr sz="320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968685" y="15872618"/>
            <a:ext cx="14465800" cy="421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lvl="0" algn="ctr">
              <a:buSzPts val="3500"/>
            </a:pPr>
            <a:r>
              <a:rPr lang="pt-BR" sz="3200" b="1" dirty="0" smtClean="0">
                <a:latin typeface="+mn-lt"/>
                <a:cs typeface="Times New Roman" panose="02020603050405020304" pitchFamily="18" charset="0"/>
              </a:rPr>
              <a:t>Geral:</a:t>
            </a:r>
          </a:p>
          <a:p>
            <a:pPr marL="463550" lvl="0" indent="-457200" algn="just">
              <a:buSzPts val="3500"/>
              <a:buFont typeface="Arial" pitchFamily="34" charset="0"/>
              <a:buChar char="•"/>
            </a:pPr>
            <a:r>
              <a:rPr lang="pt-BR" sz="3200" dirty="0" smtClean="0"/>
              <a:t>Analisar os conhecimentos geográficos nos Anos Iniciais sob a ótica da temática História e Cultura Africana e Afro-Brasileira na Escola Pluricultural </a:t>
            </a:r>
            <a:r>
              <a:rPr lang="pt-BR" sz="3200" dirty="0" err="1" smtClean="0"/>
              <a:t>Odé</a:t>
            </a:r>
            <a:r>
              <a:rPr lang="pt-BR" sz="3200" dirty="0" smtClean="0"/>
              <a:t> </a:t>
            </a:r>
            <a:r>
              <a:rPr lang="pt-BR" sz="3200" dirty="0" err="1" smtClean="0"/>
              <a:t>Kayodê</a:t>
            </a:r>
            <a:r>
              <a:rPr lang="pt-BR" sz="3200" dirty="0" smtClean="0"/>
              <a:t> (EPOK). </a:t>
            </a:r>
            <a:endParaRPr lang="pt-BR" sz="3200" dirty="0" smtClean="0">
              <a:latin typeface="+mn-lt"/>
              <a:cs typeface="Times New Roman" panose="02020603050405020304" pitchFamily="18" charset="0"/>
            </a:endParaRPr>
          </a:p>
          <a:p>
            <a:pPr marL="6350" lvl="0" algn="just">
              <a:buSzPts val="3500"/>
            </a:pPr>
            <a:endParaRPr lang="pt-BR" sz="3500" dirty="0" smtClean="0">
              <a:latin typeface="+mn-lt"/>
              <a:cs typeface="Times New Roman" panose="02020603050405020304" pitchFamily="18" charset="0"/>
            </a:endParaRPr>
          </a:p>
          <a:p>
            <a:pPr marL="6350" lvl="0" algn="ctr">
              <a:buSzPts val="3500"/>
            </a:pPr>
            <a:r>
              <a:rPr lang="pt-BR" sz="3200" b="1" dirty="0" smtClean="0">
                <a:latin typeface="+mn-lt"/>
                <a:cs typeface="Times New Roman" panose="02020603050405020304" pitchFamily="18" charset="0"/>
              </a:rPr>
              <a:t>Específicos:</a:t>
            </a:r>
          </a:p>
          <a:p>
            <a:pPr marL="457200" lvl="0" indent="-450850" algn="just">
              <a:buSzPts val="3500"/>
              <a:buFont typeface="Times New Roman"/>
              <a:buChar char="●"/>
            </a:pPr>
            <a:r>
              <a:rPr lang="pt-BR" sz="3200" dirty="0" smtClean="0">
                <a:latin typeface="+mn-lt"/>
                <a:cs typeface="Times New Roman" panose="02020603050405020304" pitchFamily="18" charset="0"/>
              </a:rPr>
              <a:t>Identificar os conteúdos de História e Cultura Africana e Afro-Brasileira nos conteúdos geográficos no Projeto Político Pedagógico da escola; </a:t>
            </a:r>
          </a:p>
          <a:p>
            <a:pPr marL="457200" lvl="0" indent="-450850" algn="just">
              <a:buSzPts val="3500"/>
              <a:buFont typeface="Times New Roman"/>
              <a:buChar char="●"/>
            </a:pPr>
            <a:r>
              <a:rPr lang="pt-BR" sz="3200" dirty="0" smtClean="0">
                <a:latin typeface="+mn-lt"/>
                <a:cs typeface="Times New Roman" panose="02020603050405020304" pitchFamily="18" charset="0"/>
              </a:rPr>
              <a:t>Verificar como os conteúdos de História e Cultura Africana e Afro-Brasileira se apresentam nos materiais didáticos utilizados na escola; </a:t>
            </a:r>
          </a:p>
          <a:p>
            <a:pPr marL="457200" lvl="0" indent="-450850" algn="just">
              <a:buSzPts val="3500"/>
              <a:buFont typeface="Times New Roman"/>
              <a:buChar char="●"/>
            </a:pPr>
            <a:r>
              <a:rPr lang="pt-BR" sz="3200" dirty="0" smtClean="0">
                <a:latin typeface="+mn-lt"/>
                <a:cs typeface="Times New Roman" panose="02020603050405020304" pitchFamily="18" charset="0"/>
              </a:rPr>
              <a:t>Investigar a prática didático-pedagógica ao encaminhar a base teórico metodologicamente associados aos conhecimentos geográficos e a temática de História e Cultura Africana e Afro-Brasileira. </a:t>
            </a:r>
            <a:endParaRPr sz="3200" i="0" u="none" strike="noStrike" cap="none" dirty="0" smtClean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-16886606" y="30119050"/>
            <a:ext cx="156696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PPP - EPOK – Goiás-GO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5" y="24418750"/>
            <a:ext cx="7363853" cy="50108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75" y="24418764"/>
            <a:ext cx="6992326" cy="50394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4" y="30698095"/>
            <a:ext cx="6893905" cy="68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575" y="30667836"/>
            <a:ext cx="6939652" cy="69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751" y="12687300"/>
            <a:ext cx="14123441" cy="943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Google Shape;117;p13"/>
          <p:cNvSpPr txBox="1"/>
          <p:nvPr/>
        </p:nvSpPr>
        <p:spPr>
          <a:xfrm>
            <a:off x="954694" y="37554854"/>
            <a:ext cx="6893905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SzPts val="3500"/>
            </a:pPr>
            <a:r>
              <a:rPr lang="pt-BR" sz="2400" b="1" dirty="0">
                <a:ea typeface="Calibri"/>
                <a:cs typeface="Calibri"/>
                <a:sym typeface="Calibri"/>
              </a:rPr>
              <a:t>Figura 04: </a:t>
            </a:r>
            <a:r>
              <a:rPr lang="pt-BR" sz="2400" dirty="0">
                <a:ea typeface="Calibri"/>
                <a:cs typeface="Calibri"/>
                <a:sym typeface="Calibri"/>
              </a:rPr>
              <a:t>Quilombo, EPOK – </a:t>
            </a:r>
            <a:r>
              <a:rPr lang="pt-BR" sz="2400" dirty="0" smtClean="0">
                <a:ea typeface="Calibri"/>
                <a:cs typeface="Calibri"/>
                <a:sym typeface="Calibri"/>
              </a:rPr>
              <a:t>Goiás-GO. Fonte</a:t>
            </a:r>
            <a:r>
              <a:rPr lang="pt-BR" sz="2400" dirty="0">
                <a:ea typeface="Calibri"/>
                <a:cs typeface="Calibri"/>
                <a:sym typeface="Calibri"/>
              </a:rPr>
              <a:t>: Pesquisa de Campo. Autora: </a:t>
            </a:r>
            <a:r>
              <a:rPr lang="pt-BR" sz="2400" dirty="0" err="1">
                <a:ea typeface="Calibri"/>
                <a:cs typeface="Calibri"/>
                <a:sym typeface="Calibri"/>
              </a:rPr>
              <a:t>Rosenilde</a:t>
            </a:r>
            <a:r>
              <a:rPr lang="pt-BR" sz="2400" dirty="0">
                <a:ea typeface="Calibri"/>
                <a:cs typeface="Calibri"/>
                <a:sym typeface="Calibri"/>
              </a:rPr>
              <a:t> Silva dos Santos (2018</a:t>
            </a:r>
            <a:r>
              <a:rPr lang="pt-BR" sz="2400" dirty="0" smtClean="0">
                <a:ea typeface="Calibri"/>
                <a:cs typeface="Calibri"/>
                <a:sym typeface="Calibri"/>
              </a:rPr>
              <a:t>).</a:t>
            </a:r>
            <a:endParaRPr lang="pt-BR" sz="2400" dirty="0"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17;p13"/>
          <p:cNvSpPr txBox="1"/>
          <p:nvPr/>
        </p:nvSpPr>
        <p:spPr>
          <a:xfrm>
            <a:off x="8326072" y="37560144"/>
            <a:ext cx="6837728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400" b="1" dirty="0" smtClean="0">
                <a:latin typeface="+mn-lt"/>
                <a:ea typeface="Calibri"/>
                <a:cs typeface="Calibri"/>
                <a:sym typeface="Calibri"/>
              </a:rPr>
              <a:t>Figura 04: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Caminho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da Aldeia, EPOK –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Goiás-GO. Fonte: Pesquisa de Campo. Autora: </a:t>
            </a:r>
            <a:r>
              <a:rPr lang="pt-BR" sz="2400" dirty="0" err="1" smtClean="0">
                <a:latin typeface="+mn-lt"/>
                <a:ea typeface="Calibri"/>
                <a:cs typeface="Calibri"/>
                <a:sym typeface="Calibri"/>
              </a:rPr>
              <a:t>Rosenilde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Silva dos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Santos (2018).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117;p13"/>
          <p:cNvSpPr txBox="1"/>
          <p:nvPr/>
        </p:nvSpPr>
        <p:spPr>
          <a:xfrm>
            <a:off x="954695" y="29371228"/>
            <a:ext cx="7323933" cy="132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SzPts val="3500"/>
            </a:pPr>
            <a:r>
              <a:rPr lang="pt-BR" sz="2400" b="1" dirty="0" smtClean="0">
                <a:latin typeface="+mn-lt"/>
                <a:ea typeface="Calibri"/>
                <a:cs typeface="Calibri"/>
                <a:sym typeface="Calibri"/>
              </a:rPr>
              <a:t>Figura 01: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Material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Didático, EPOK –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Goiás-GO. </a:t>
            </a:r>
            <a:r>
              <a:rPr lang="pt-BR" sz="2400" dirty="0">
                <a:ea typeface="Calibri"/>
                <a:cs typeface="Calibri"/>
                <a:sym typeface="Calibri"/>
              </a:rPr>
              <a:t>Quilombo, EPOK – </a:t>
            </a:r>
            <a:r>
              <a:rPr lang="pt-BR" sz="2400" dirty="0" smtClean="0">
                <a:ea typeface="Calibri"/>
                <a:cs typeface="Calibri"/>
                <a:sym typeface="Calibri"/>
              </a:rPr>
              <a:t>Goiás-GO. Quilombo</a:t>
            </a:r>
            <a:r>
              <a:rPr lang="pt-BR" sz="2400" dirty="0">
                <a:ea typeface="Calibri"/>
                <a:cs typeface="Calibri"/>
                <a:sym typeface="Calibri"/>
              </a:rPr>
              <a:t>, EPOK – Goiás-GO</a:t>
            </a:r>
          </a:p>
          <a:p>
            <a:pPr algn="just">
              <a:buSzPts val="3500"/>
            </a:pPr>
            <a:endParaRPr lang="pt-BR" sz="2400" dirty="0"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pt-BR" sz="2400" dirty="0" smtClean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17;p13"/>
          <p:cNvSpPr txBox="1"/>
          <p:nvPr/>
        </p:nvSpPr>
        <p:spPr>
          <a:xfrm>
            <a:off x="8290075" y="29391764"/>
            <a:ext cx="714441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3500"/>
            </a:pPr>
            <a:r>
              <a:rPr lang="pt-BR" sz="2400" b="1" dirty="0">
                <a:ea typeface="Calibri"/>
                <a:cs typeface="Calibri"/>
                <a:sym typeface="Calibri"/>
              </a:rPr>
              <a:t>Figura </a:t>
            </a:r>
            <a:r>
              <a:rPr lang="pt-BR" sz="2400" b="1" dirty="0" smtClean="0">
                <a:ea typeface="Calibri"/>
                <a:cs typeface="Calibri"/>
                <a:sym typeface="Calibri"/>
              </a:rPr>
              <a:t>02: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Material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Didático, EPOK – </a:t>
            </a: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Goiás-GO. </a:t>
            </a:r>
            <a:r>
              <a:rPr lang="pt-BR" sz="2400" dirty="0">
                <a:ea typeface="Calibri"/>
                <a:cs typeface="Calibri"/>
                <a:sym typeface="Calibri"/>
              </a:rPr>
              <a:t>Fonte: Pesquisa de Campo. Autora: </a:t>
            </a:r>
            <a:r>
              <a:rPr lang="pt-BR" sz="2400" dirty="0" err="1">
                <a:ea typeface="Calibri"/>
                <a:cs typeface="Calibri"/>
                <a:sym typeface="Calibri"/>
              </a:rPr>
              <a:t>Rosenilde</a:t>
            </a:r>
            <a:r>
              <a:rPr lang="pt-BR" sz="2400" dirty="0">
                <a:ea typeface="Calibri"/>
                <a:cs typeface="Calibri"/>
                <a:sym typeface="Calibri"/>
              </a:rPr>
              <a:t> Silva dos Santos (2018).</a:t>
            </a:r>
          </a:p>
          <a:p>
            <a:pPr lvl="0">
              <a:buSzPts val="3500"/>
            </a:pPr>
            <a:endParaRPr lang="pt-BR" sz="2400" dirty="0" smtClean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400" dirty="0" smtClean="0">
                <a:latin typeface="+mn-lt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12;p13"/>
          <p:cNvSpPr txBox="1"/>
          <p:nvPr/>
        </p:nvSpPr>
        <p:spPr>
          <a:xfrm>
            <a:off x="17361608" y="7921500"/>
            <a:ext cx="12297475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200" dirty="0"/>
              <a:t>Adriana Olívia </a:t>
            </a:r>
            <a:r>
              <a:rPr lang="pt-BR" sz="3200" dirty="0" smtClean="0"/>
              <a:t>Alves</a:t>
            </a:r>
          </a:p>
          <a:p>
            <a:pPr algn="ctr"/>
            <a:r>
              <a:rPr lang="pt-BR" sz="3200" dirty="0"/>
              <a:t>Professora Adjunta do Curso de Graduação e Pós-Graduação em Geografia no Instituto de Estudos Socioambientais – IESA – UFG</a:t>
            </a:r>
          </a:p>
          <a:p>
            <a:pPr algn="ctr"/>
            <a:r>
              <a:rPr lang="pt-BR" sz="3200" u="sng" dirty="0" smtClean="0">
                <a:hlinkClick r:id="rId9"/>
              </a:rPr>
              <a:t>adrianaolivia.ufg@gmail.com</a:t>
            </a:r>
            <a:endParaRPr lang="pt-BR" sz="3200" u="sng" dirty="0" smtClean="0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78" y="760094"/>
            <a:ext cx="29826121" cy="3547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544</Words>
  <Application>Microsoft Office PowerPoint</Application>
  <PresentationFormat>Personalizar</PresentationFormat>
  <Paragraphs>39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 Flor</dc:creator>
  <cp:lastModifiedBy>Membros LEPEG</cp:lastModifiedBy>
  <cp:revision>17</cp:revision>
  <dcterms:modified xsi:type="dcterms:W3CDTF">2019-05-09T23:22:59Z</dcterms:modified>
</cp:coreProperties>
</file>