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311" r:id="rId3"/>
    <p:sldId id="312" r:id="rId4"/>
    <p:sldId id="310" r:id="rId5"/>
    <p:sldId id="313" r:id="rId6"/>
    <p:sldId id="314" r:id="rId7"/>
    <p:sldId id="318" r:id="rId8"/>
    <p:sldId id="315" r:id="rId9"/>
    <p:sldId id="317" r:id="rId10"/>
    <p:sldId id="319" r:id="rId11"/>
    <p:sldId id="320" r:id="rId12"/>
    <p:sldId id="321" r:id="rId13"/>
    <p:sldId id="322" r:id="rId14"/>
    <p:sldId id="316" r:id="rId15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5179" autoAdjust="0"/>
  </p:normalViewPr>
  <p:slideViewPr>
    <p:cSldViewPr>
      <p:cViewPr>
        <p:scale>
          <a:sx n="95" d="100"/>
          <a:sy n="95" d="100"/>
        </p:scale>
        <p:origin x="-1254" y="2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51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E25687-C689-4871-BF72-819A448A0B7D}" type="datetimeFigureOut">
              <a:rPr lang="pt-BR" smtClean="0"/>
              <a:pPr/>
              <a:t>09/03/2018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7A6062D-19C8-419A-9F12-82740296047F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166763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450FD62-3795-4070-8ED9-C7387B7AAEA6}" type="datetimeFigureOut">
              <a:rPr lang="pt-BR" smtClean="0"/>
              <a:pPr/>
              <a:t>09/03/2018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E6B304C-D28D-4707-9ECE-42E0E9DAB59A}" type="slidenum">
              <a:rPr lang="pt-BR" smtClean="0"/>
              <a:pPr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8709244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450FD62-3795-4070-8ED9-C7387B7AAEA6}" type="datetimeFigureOut">
              <a:rPr lang="pt-BR" smtClean="0"/>
              <a:pPr/>
              <a:t>09/03/2018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E6B304C-D28D-4707-9ECE-42E0E9DAB59A}" type="slidenum">
              <a:rPr lang="pt-BR" smtClean="0"/>
              <a:pPr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4433695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450FD62-3795-4070-8ED9-C7387B7AAEA6}" type="datetimeFigureOut">
              <a:rPr lang="pt-BR" smtClean="0"/>
              <a:pPr/>
              <a:t>09/03/2018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E6B304C-D28D-4707-9ECE-42E0E9DAB59A}" type="slidenum">
              <a:rPr lang="pt-BR" smtClean="0"/>
              <a:pPr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6935886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450FD62-3795-4070-8ED9-C7387B7AAEA6}" type="datetimeFigureOut">
              <a:rPr lang="pt-BR" smtClean="0"/>
              <a:pPr/>
              <a:t>09/03/2018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E6B304C-D28D-4707-9ECE-42E0E9DAB59A}" type="slidenum">
              <a:rPr lang="pt-BR" smtClean="0"/>
              <a:pPr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5603220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450FD62-3795-4070-8ED9-C7387B7AAEA6}" type="datetimeFigureOut">
              <a:rPr lang="pt-BR" smtClean="0"/>
              <a:pPr/>
              <a:t>09/03/2018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E6B304C-D28D-4707-9ECE-42E0E9DAB59A}" type="slidenum">
              <a:rPr lang="pt-BR" smtClean="0"/>
              <a:pPr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9722005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450FD62-3795-4070-8ED9-C7387B7AAEA6}" type="datetimeFigureOut">
              <a:rPr lang="pt-BR" smtClean="0"/>
              <a:pPr/>
              <a:t>09/03/2018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E6B304C-D28D-4707-9ECE-42E0E9DAB59A}" type="slidenum">
              <a:rPr lang="pt-BR" smtClean="0"/>
              <a:pPr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8232256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450FD62-3795-4070-8ED9-C7387B7AAEA6}" type="datetimeFigureOut">
              <a:rPr lang="pt-BR" smtClean="0"/>
              <a:pPr/>
              <a:t>09/03/2018</a:t>
            </a:fld>
            <a:endParaRPr lang="pt-BR" dirty="0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pt-BR" dirty="0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E6B304C-D28D-4707-9ECE-42E0E9DAB59A}" type="slidenum">
              <a:rPr lang="pt-BR" smtClean="0"/>
              <a:pPr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001183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450FD62-3795-4070-8ED9-C7387B7AAEA6}" type="datetimeFigureOut">
              <a:rPr lang="pt-BR" smtClean="0"/>
              <a:pPr/>
              <a:t>09/03/2018</a:t>
            </a:fld>
            <a:endParaRPr lang="pt-BR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E6B304C-D28D-4707-9ECE-42E0E9DAB59A}" type="slidenum">
              <a:rPr lang="pt-BR" smtClean="0"/>
              <a:pPr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0658354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450FD62-3795-4070-8ED9-C7387B7AAEA6}" type="datetimeFigureOut">
              <a:rPr lang="pt-BR" smtClean="0"/>
              <a:pPr/>
              <a:t>09/03/2018</a:t>
            </a:fld>
            <a:endParaRPr lang="pt-BR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E6B304C-D28D-4707-9ECE-42E0E9DAB59A}" type="slidenum">
              <a:rPr lang="pt-BR" smtClean="0"/>
              <a:pPr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8927696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450FD62-3795-4070-8ED9-C7387B7AAEA6}" type="datetimeFigureOut">
              <a:rPr lang="pt-BR" smtClean="0"/>
              <a:pPr/>
              <a:t>09/03/2018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E6B304C-D28D-4707-9ECE-42E0E9DAB59A}" type="slidenum">
              <a:rPr lang="pt-BR" smtClean="0"/>
              <a:pPr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3471604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450FD62-3795-4070-8ED9-C7387B7AAEA6}" type="datetimeFigureOut">
              <a:rPr lang="pt-BR" smtClean="0"/>
              <a:pPr/>
              <a:t>09/03/2018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E6B304C-D28D-4707-9ECE-42E0E9DAB59A}" type="slidenum">
              <a:rPr lang="pt-BR" smtClean="0"/>
              <a:pPr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2369724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m 6"/>
          <p:cNvPicPr>
            <a:picLocks noChangeAspect="1"/>
          </p:cNvPicPr>
          <p:nvPr userDrawn="1"/>
        </p:nvPicPr>
        <p:blipFill>
          <a:blip r:embed="rId13" cstate="print">
            <a:extLst>
              <a:ext uri="{BEBA8EAE-BF5A-486C-A8C5-ECC9F3942E4B}">
                <a14:imgProps xmlns:a14="http://schemas.microsoft.com/office/drawing/2010/main">
                  <a14:imgLayer r:embed="rId14">
                    <a14:imgEffect>
                      <a14:artisticLineDrawing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052228" cy="2052228"/>
          </a:xfrm>
          <a:prstGeom prst="rect">
            <a:avLst/>
          </a:prstGeom>
        </p:spPr>
      </p:pic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1835696" y="274638"/>
            <a:ext cx="6851104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dirty="0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dirty="0"/>
              <a:t>Clique para editar o texto mestre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</a:p>
        </p:txBody>
      </p:sp>
    </p:spTree>
    <p:extLst>
      <p:ext uri="{BB962C8B-B14F-4D97-AF65-F5344CB8AC3E}">
        <p14:creationId xmlns:p14="http://schemas.microsoft.com/office/powerpoint/2010/main" val="39656191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b="1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b="1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pt-BR" dirty="0"/>
              <a:t>O PPGLL no contexto das Políticas de Pós-graduação no Brasil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251520" y="3886200"/>
            <a:ext cx="8496944" cy="1752600"/>
          </a:xfrm>
        </p:spPr>
        <p:txBody>
          <a:bodyPr>
            <a:normAutofit fontScale="92500"/>
          </a:bodyPr>
          <a:lstStyle/>
          <a:p>
            <a:r>
              <a:rPr lang="pt-BR" dirty="0"/>
              <a:t>Programa de Pós-graduação em Letras e Linguística</a:t>
            </a:r>
          </a:p>
          <a:p>
            <a:r>
              <a:rPr lang="pt-BR" dirty="0"/>
              <a:t>9 de março de 2018</a:t>
            </a:r>
          </a:p>
          <a:p>
            <a:r>
              <a:rPr lang="pt-BR" dirty="0"/>
              <a:t>9h às 12h</a:t>
            </a:r>
          </a:p>
        </p:txBody>
      </p:sp>
    </p:spTree>
    <p:extLst>
      <p:ext uri="{BB962C8B-B14F-4D97-AF65-F5344CB8AC3E}">
        <p14:creationId xmlns:p14="http://schemas.microsoft.com/office/powerpoint/2010/main" val="20174399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835696" y="476672"/>
            <a:ext cx="6851104" cy="1143000"/>
          </a:xfrm>
        </p:spPr>
        <p:txBody>
          <a:bodyPr>
            <a:normAutofit fontScale="90000"/>
          </a:bodyPr>
          <a:lstStyle/>
          <a:p>
            <a:r>
              <a:rPr lang="pt-BR" dirty="0"/>
              <a:t>Atividades complementares</a:t>
            </a:r>
            <a:br>
              <a:rPr lang="pt-BR" dirty="0"/>
            </a:br>
            <a:r>
              <a:rPr lang="pt-BR" dirty="0"/>
              <a:t>Mestrado – 4 </a:t>
            </a:r>
            <a:r>
              <a:rPr lang="pt-BR" dirty="0" err="1"/>
              <a:t>cr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2204864"/>
            <a:ext cx="8229600" cy="3921299"/>
          </a:xfrm>
        </p:spPr>
        <p:txBody>
          <a:bodyPr>
            <a:normAutofit lnSpcReduction="10000"/>
          </a:bodyPr>
          <a:lstStyle/>
          <a:p>
            <a:r>
              <a:rPr lang="pt-BR" dirty="0"/>
              <a:t>I – Apresentação oral (1 </a:t>
            </a:r>
            <a:r>
              <a:rPr lang="pt-BR" dirty="0" err="1"/>
              <a:t>cr</a:t>
            </a:r>
            <a:r>
              <a:rPr lang="pt-BR" dirty="0"/>
              <a:t>) (máximo 2)</a:t>
            </a:r>
          </a:p>
          <a:p>
            <a:r>
              <a:rPr lang="pt-BR" dirty="0"/>
              <a:t>II – Trabalho completo em anais de evento (</a:t>
            </a:r>
            <a:r>
              <a:rPr lang="pt-BR" dirty="0" err="1"/>
              <a:t>inter</a:t>
            </a:r>
            <a:r>
              <a:rPr lang="pt-BR" dirty="0"/>
              <a:t>)nacional (2 </a:t>
            </a:r>
            <a:r>
              <a:rPr lang="pt-BR" dirty="0" err="1"/>
              <a:t>cr</a:t>
            </a:r>
            <a:r>
              <a:rPr lang="pt-BR" dirty="0"/>
              <a:t>)</a:t>
            </a:r>
          </a:p>
          <a:p>
            <a:r>
              <a:rPr lang="pt-BR" dirty="0"/>
              <a:t>III – Artigo em periódico (B3 a B5) (2 </a:t>
            </a:r>
            <a:r>
              <a:rPr lang="pt-BR" dirty="0" err="1"/>
              <a:t>cr</a:t>
            </a:r>
            <a:r>
              <a:rPr lang="pt-BR" dirty="0"/>
              <a:t>)</a:t>
            </a:r>
          </a:p>
          <a:p>
            <a:r>
              <a:rPr lang="pt-BR" dirty="0"/>
              <a:t>IV – Artigo em periódico (A1 a B2) (3 </a:t>
            </a:r>
            <a:r>
              <a:rPr lang="pt-BR" dirty="0" err="1"/>
              <a:t>cr</a:t>
            </a:r>
            <a:r>
              <a:rPr lang="pt-BR" dirty="0"/>
              <a:t>)</a:t>
            </a:r>
          </a:p>
          <a:p>
            <a:r>
              <a:rPr lang="pt-BR" dirty="0"/>
              <a:t>V – Capítulo em livro (3 </a:t>
            </a:r>
            <a:r>
              <a:rPr lang="pt-BR" dirty="0" err="1"/>
              <a:t>cr</a:t>
            </a:r>
            <a:r>
              <a:rPr lang="pt-BR" dirty="0"/>
              <a:t>)</a:t>
            </a:r>
          </a:p>
          <a:p>
            <a:r>
              <a:rPr lang="pt-BR" dirty="0"/>
              <a:t>VI – Livro completo (3 </a:t>
            </a:r>
            <a:r>
              <a:rPr lang="pt-BR" dirty="0" err="1"/>
              <a:t>cr</a:t>
            </a:r>
            <a:r>
              <a:rPr lang="pt-BR" dirty="0"/>
              <a:t>)</a:t>
            </a:r>
          </a:p>
          <a:p>
            <a:endParaRPr lang="pt-BR" dirty="0"/>
          </a:p>
          <a:p>
            <a:endParaRPr lang="pt-BR" dirty="0"/>
          </a:p>
          <a:p>
            <a:endParaRPr lang="pt-BR" dirty="0"/>
          </a:p>
          <a:p>
            <a:endParaRPr lang="pt-BR" dirty="0"/>
          </a:p>
          <a:p>
            <a:endParaRPr lang="pt-BR" dirty="0"/>
          </a:p>
        </p:txBody>
      </p:sp>
      <p:sp>
        <p:nvSpPr>
          <p:cNvPr id="4" name="Chave direita 3"/>
          <p:cNvSpPr/>
          <p:nvPr/>
        </p:nvSpPr>
        <p:spPr>
          <a:xfrm>
            <a:off x="8100392" y="2276872"/>
            <a:ext cx="216024" cy="1224136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" name="Seta para a esquerda 4"/>
          <p:cNvSpPr/>
          <p:nvPr/>
        </p:nvSpPr>
        <p:spPr>
          <a:xfrm>
            <a:off x="8424428" y="2780928"/>
            <a:ext cx="360040" cy="216024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511796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835696" y="620688"/>
            <a:ext cx="6851104" cy="1143000"/>
          </a:xfrm>
        </p:spPr>
        <p:txBody>
          <a:bodyPr>
            <a:normAutofit fontScale="90000"/>
          </a:bodyPr>
          <a:lstStyle/>
          <a:p>
            <a:r>
              <a:rPr lang="pt-BR" dirty="0"/>
              <a:t>Atividades complementares</a:t>
            </a:r>
            <a:br>
              <a:rPr lang="pt-BR" dirty="0"/>
            </a:br>
            <a:r>
              <a:rPr lang="pt-BR" dirty="0"/>
              <a:t>Doutorado – 6 </a:t>
            </a:r>
            <a:r>
              <a:rPr lang="pt-BR" dirty="0" err="1"/>
              <a:t>cr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23528" y="2204864"/>
            <a:ext cx="8712968" cy="3921299"/>
          </a:xfrm>
        </p:spPr>
        <p:txBody>
          <a:bodyPr>
            <a:normAutofit fontScale="92500"/>
          </a:bodyPr>
          <a:lstStyle/>
          <a:p>
            <a:r>
              <a:rPr lang="pt-BR" dirty="0"/>
              <a:t>I – Apresentação oral (1 </a:t>
            </a:r>
            <a:r>
              <a:rPr lang="pt-BR" dirty="0" err="1"/>
              <a:t>cr</a:t>
            </a:r>
            <a:r>
              <a:rPr lang="pt-BR" dirty="0"/>
              <a:t>)    (máximo 1)</a:t>
            </a:r>
          </a:p>
          <a:p>
            <a:r>
              <a:rPr lang="pt-BR" dirty="0"/>
              <a:t>II – Trabalho completo em anais de evento (</a:t>
            </a:r>
            <a:r>
              <a:rPr lang="pt-BR" dirty="0" err="1"/>
              <a:t>inter</a:t>
            </a:r>
            <a:r>
              <a:rPr lang="pt-BR" dirty="0"/>
              <a:t>)nacional (2 </a:t>
            </a:r>
            <a:r>
              <a:rPr lang="pt-BR" dirty="0" err="1"/>
              <a:t>cr</a:t>
            </a:r>
            <a:r>
              <a:rPr lang="pt-BR" dirty="0"/>
              <a:t>)    (máximo 1)</a:t>
            </a:r>
          </a:p>
          <a:p>
            <a:r>
              <a:rPr lang="pt-BR" dirty="0"/>
              <a:t>III – Artigo em periódico (B3 a B5) (2 </a:t>
            </a:r>
            <a:r>
              <a:rPr lang="pt-BR" dirty="0" err="1"/>
              <a:t>cr</a:t>
            </a:r>
            <a:r>
              <a:rPr lang="pt-BR" dirty="0"/>
              <a:t>)  (máximo 1)</a:t>
            </a:r>
          </a:p>
          <a:p>
            <a:r>
              <a:rPr lang="pt-BR" dirty="0"/>
              <a:t>IV – Artigo em periódico (A1 a B2) (3 </a:t>
            </a:r>
            <a:r>
              <a:rPr lang="pt-BR" dirty="0" err="1"/>
              <a:t>cr</a:t>
            </a:r>
            <a:r>
              <a:rPr lang="pt-BR" dirty="0"/>
              <a:t>)</a:t>
            </a:r>
          </a:p>
          <a:p>
            <a:r>
              <a:rPr lang="pt-BR" dirty="0"/>
              <a:t>V – Capítulo em livro (3 </a:t>
            </a:r>
            <a:r>
              <a:rPr lang="pt-BR" dirty="0" err="1"/>
              <a:t>cr</a:t>
            </a:r>
            <a:r>
              <a:rPr lang="pt-BR" dirty="0"/>
              <a:t>)</a:t>
            </a:r>
          </a:p>
          <a:p>
            <a:r>
              <a:rPr lang="pt-BR" dirty="0"/>
              <a:t>VI – Livro completo (3 </a:t>
            </a:r>
            <a:r>
              <a:rPr lang="pt-BR" dirty="0" err="1"/>
              <a:t>cr</a:t>
            </a:r>
            <a:r>
              <a:rPr lang="pt-BR" dirty="0"/>
              <a:t>)</a:t>
            </a:r>
          </a:p>
          <a:p>
            <a:endParaRPr lang="pt-BR" dirty="0"/>
          </a:p>
          <a:p>
            <a:endParaRPr lang="pt-BR" dirty="0"/>
          </a:p>
          <a:p>
            <a:endParaRPr lang="pt-BR" dirty="0"/>
          </a:p>
          <a:p>
            <a:endParaRPr lang="pt-BR" dirty="0"/>
          </a:p>
          <a:p>
            <a:endParaRPr lang="pt-BR" dirty="0"/>
          </a:p>
        </p:txBody>
      </p:sp>
      <p:sp>
        <p:nvSpPr>
          <p:cNvPr id="4" name="Chave direita 3"/>
          <p:cNvSpPr/>
          <p:nvPr/>
        </p:nvSpPr>
        <p:spPr>
          <a:xfrm>
            <a:off x="7092280" y="4509120"/>
            <a:ext cx="288032" cy="1512168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" name="Seta para a esquerda 4"/>
          <p:cNvSpPr/>
          <p:nvPr/>
        </p:nvSpPr>
        <p:spPr>
          <a:xfrm>
            <a:off x="7643834" y="5072074"/>
            <a:ext cx="547564" cy="25407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8317069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5228052"/>
              </p:ext>
            </p:extLst>
          </p:nvPr>
        </p:nvGraphicFramePr>
        <p:xfrm>
          <a:off x="179512" y="260648"/>
          <a:ext cx="8712968" cy="6412969"/>
        </p:xfrm>
        <a:graphic>
          <a:graphicData uri="http://schemas.openxmlformats.org/drawingml/2006/table">
            <a:tbl>
              <a:tblPr/>
              <a:tblGrid>
                <a:gridCol w="265412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05884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20573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1200"/>
                        </a:spcAft>
                        <a:tabLst>
                          <a:tab pos="695960" algn="ctr"/>
                          <a:tab pos="1391920" algn="r"/>
                        </a:tabLst>
                      </a:pPr>
                      <a:r>
                        <a:rPr lang="pt-BR" sz="1600" b="1" dirty="0">
                          <a:latin typeface="Cambria"/>
                          <a:ea typeface="Calibri"/>
                          <a:cs typeface="Times New Roman"/>
                        </a:rPr>
                        <a:t>	CURSO	</a:t>
                      </a:r>
                      <a:endParaRPr lang="pt-BR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29" marR="473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1200"/>
                        </a:spcAft>
                      </a:pPr>
                      <a:r>
                        <a:rPr lang="pt-BR" sz="1600" b="1">
                          <a:latin typeface="Cambria"/>
                          <a:ea typeface="Calibri"/>
                          <a:cs typeface="Times New Roman"/>
                        </a:rPr>
                        <a:t>MESTRADO</a:t>
                      </a:r>
                      <a:endParaRPr lang="pt-BR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29" marR="473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3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82294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b="1">
                          <a:latin typeface="Cambria"/>
                          <a:ea typeface="Calibri"/>
                          <a:cs typeface="Times New Roman"/>
                        </a:rPr>
                        <a:t>Estrutura Curricular</a:t>
                      </a:r>
                      <a:endParaRPr lang="pt-BR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29" marR="473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latin typeface="Cambria"/>
                          <a:ea typeface="Calibri"/>
                          <a:cs typeface="Times New Roman"/>
                        </a:rPr>
                        <a:t>20 créditos:</a:t>
                      </a:r>
                      <a:endParaRPr lang="pt-BR" sz="16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latin typeface="Cambria"/>
                          <a:ea typeface="Calibri"/>
                          <a:cs typeface="Times New Roman"/>
                        </a:rPr>
                        <a:t>- 16 créditos em disciplinas</a:t>
                      </a:r>
                      <a:endParaRPr lang="pt-BR" sz="16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285750" indent="-28575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pt-BR" sz="1600" dirty="0">
                          <a:latin typeface="Cambria"/>
                          <a:ea typeface="Calibri"/>
                          <a:cs typeface="Times New Roman"/>
                        </a:rPr>
                        <a:t>4 créditos em atividades complementares</a:t>
                      </a:r>
                    </a:p>
                    <a:p>
                      <a:pPr marL="285750" marR="0" indent="-28575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pt-BR" sz="1600">
                          <a:latin typeface="Cambria"/>
                          <a:ea typeface="Calibri"/>
                          <a:cs typeface="Times New Roman"/>
                        </a:rPr>
                        <a:t>Obs.: Aproveitamento</a:t>
                      </a:r>
                      <a:r>
                        <a:rPr lang="pt-BR" sz="1600" baseline="0">
                          <a:latin typeface="Cambria"/>
                          <a:ea typeface="Calibri"/>
                          <a:cs typeface="Times New Roman"/>
                        </a:rPr>
                        <a:t> de disciplinas: até 4 créditos</a:t>
                      </a:r>
                      <a:endParaRPr lang="pt-BR" sz="16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7329" marR="473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82294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b="1">
                          <a:latin typeface="Cambria"/>
                          <a:ea typeface="Calibri"/>
                          <a:cs typeface="Times New Roman"/>
                        </a:rPr>
                        <a:t>Duração</a:t>
                      </a:r>
                      <a:endParaRPr lang="pt-BR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29" marR="473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latin typeface="Cambria"/>
                          <a:ea typeface="Calibri"/>
                          <a:cs typeface="Times New Roman"/>
                        </a:rPr>
                        <a:t>Mínima: 18 meses</a:t>
                      </a:r>
                      <a:endParaRPr lang="pt-BR" sz="16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latin typeface="Cambria"/>
                          <a:ea typeface="Calibri"/>
                          <a:cs typeface="Times New Roman"/>
                        </a:rPr>
                        <a:t>Máxima: 24 meses</a:t>
                      </a:r>
                      <a:endParaRPr lang="pt-BR" sz="16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latin typeface="Cambria"/>
                          <a:ea typeface="Calibri"/>
                          <a:cs typeface="Times New Roman"/>
                        </a:rPr>
                        <a:t>Em casos de excepcionalidade a defesa pode se dar em menor tempo.</a:t>
                      </a:r>
                      <a:endParaRPr lang="pt-BR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29" marR="473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85163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b="1">
                          <a:latin typeface="Cambria"/>
                          <a:ea typeface="Calibri"/>
                          <a:cs typeface="Times New Roman"/>
                        </a:rPr>
                        <a:t>Atividades complementares</a:t>
                      </a:r>
                      <a:endParaRPr lang="pt-BR" sz="16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latin typeface="Cambria"/>
                          <a:ea typeface="Calibri"/>
                          <a:cs typeface="Times New Roman"/>
                        </a:rPr>
                        <a:t>*cr=crédito</a:t>
                      </a:r>
                      <a:endParaRPr lang="pt-BR" sz="16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b="1">
                          <a:solidFill>
                            <a:srgbClr val="C00000"/>
                          </a:solidFill>
                          <a:latin typeface="Cambria"/>
                          <a:ea typeface="Calibri"/>
                          <a:cs typeface="Times New Roman"/>
                        </a:rPr>
                        <a:t>Tudo deve ser imediatamente lançado no Lattes</a:t>
                      </a:r>
                      <a:endParaRPr lang="pt-BR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29" marR="473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latin typeface="Cambria"/>
                          <a:ea typeface="Calibri"/>
                          <a:cs typeface="Times New Roman"/>
                        </a:rPr>
                        <a:t>- 4 créditos</a:t>
                      </a:r>
                      <a:endParaRPr lang="pt-BR" sz="16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latin typeface="Cambria"/>
                          <a:ea typeface="Calibri"/>
                          <a:cs typeface="Times New Roman"/>
                        </a:rPr>
                        <a:t>I - Apresentação oral (1 cr) [aceito até o limite de 2]</a:t>
                      </a:r>
                      <a:endParaRPr lang="pt-BR" sz="16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latin typeface="Cambria"/>
                          <a:ea typeface="Calibri"/>
                          <a:cs typeface="Times New Roman"/>
                        </a:rPr>
                        <a:t>II - Trabalho completo em anais em evento (inter)nacional (2 cr)</a:t>
                      </a:r>
                      <a:endParaRPr lang="pt-BR" sz="16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latin typeface="Cambria"/>
                          <a:ea typeface="Calibri"/>
                          <a:cs typeface="Times New Roman"/>
                        </a:rPr>
                        <a:t>III - Artigo em periódico (B3 a B5) (2 cr)</a:t>
                      </a:r>
                      <a:endParaRPr lang="pt-BR" sz="16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latin typeface="Cambria"/>
                          <a:ea typeface="Calibri"/>
                          <a:cs typeface="Times New Roman"/>
                        </a:rPr>
                        <a:t>IV - Artigo em periódico (A1 a B2) (3 cr)</a:t>
                      </a:r>
                      <a:endParaRPr lang="pt-BR" sz="16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latin typeface="Cambria"/>
                          <a:ea typeface="Calibri"/>
                          <a:cs typeface="Times New Roman"/>
                        </a:rPr>
                        <a:t>V - Capítulo em livro (3 cr)</a:t>
                      </a:r>
                      <a:endParaRPr lang="pt-BR" sz="16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latin typeface="Cambria"/>
                          <a:ea typeface="Calibri"/>
                          <a:cs typeface="Times New Roman"/>
                        </a:rPr>
                        <a:t>VI - Livro completo (3 cr)</a:t>
                      </a:r>
                      <a:endParaRPr lang="pt-BR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29" marR="473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41147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b="1">
                          <a:latin typeface="Cambria"/>
                          <a:ea typeface="Calibri"/>
                          <a:cs typeface="Times New Roman"/>
                        </a:rPr>
                        <a:t>Estágio de Docência</a:t>
                      </a:r>
                      <a:endParaRPr lang="pt-BR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29" marR="473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latin typeface="Cambria"/>
                          <a:ea typeface="Calibri"/>
                          <a:cs typeface="Times New Roman"/>
                        </a:rPr>
                        <a:t>Obrigatório para bolsistas até a qualificação (regulamentação específica)</a:t>
                      </a:r>
                      <a:endParaRPr lang="pt-BR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29" marR="473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164589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b="1">
                          <a:latin typeface="Cambria"/>
                          <a:ea typeface="Calibri"/>
                          <a:cs typeface="Times New Roman"/>
                        </a:rPr>
                        <a:t>Prazos</a:t>
                      </a:r>
                      <a:endParaRPr lang="pt-BR" sz="16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latin typeface="Cambria"/>
                          <a:ea typeface="Calibri"/>
                          <a:cs typeface="Times New Roman"/>
                        </a:rPr>
                        <a:t>* SDTA=Seminário de Dissertações e Teses em Andamento</a:t>
                      </a:r>
                      <a:endParaRPr lang="pt-BR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29" marR="473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1600" dirty="0">
                        <a:latin typeface="Cambria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latin typeface="Cambria"/>
                          <a:ea typeface="Calibri"/>
                          <a:cs typeface="Times New Roman"/>
                        </a:rPr>
                        <a:t>Seminário de Pesquisa (arguição do projeto): Setembro/2018</a:t>
                      </a:r>
                      <a:endParaRPr lang="pt-BR" sz="1600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latin typeface="Cambria"/>
                          <a:ea typeface="Calibri"/>
                          <a:cs typeface="Times New Roman"/>
                        </a:rPr>
                        <a:t>Qualificação: até 18 meses de curso - (</a:t>
                      </a:r>
                      <a:r>
                        <a:rPr lang="pt-BR" sz="1600">
                          <a:latin typeface="Cambria"/>
                          <a:ea typeface="Calibri"/>
                          <a:cs typeface="Times New Roman"/>
                        </a:rPr>
                        <a:t>até </a:t>
                      </a:r>
                      <a:r>
                        <a:rPr lang="pt-BR" sz="1600" smtClean="0">
                          <a:latin typeface="Cambria"/>
                          <a:ea typeface="Calibri"/>
                          <a:cs typeface="Times New Roman"/>
                        </a:rPr>
                        <a:t>08/2019</a:t>
                      </a:r>
                      <a:r>
                        <a:rPr lang="pt-BR" sz="1600" dirty="0">
                          <a:latin typeface="Cambria"/>
                          <a:ea typeface="Calibri"/>
                          <a:cs typeface="Times New Roman"/>
                        </a:rPr>
                        <a:t>)</a:t>
                      </a:r>
                      <a:endParaRPr lang="pt-BR" sz="1600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latin typeface="Cambria"/>
                          <a:ea typeface="Calibri"/>
                          <a:cs typeface="Times New Roman"/>
                        </a:rPr>
                        <a:t>Defesa: até 24 meses de curso - (até 02/2020)</a:t>
                      </a:r>
                      <a:endParaRPr lang="pt-BR" sz="16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7329" marR="473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088566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60445514"/>
              </p:ext>
            </p:extLst>
          </p:nvPr>
        </p:nvGraphicFramePr>
        <p:xfrm>
          <a:off x="107504" y="260649"/>
          <a:ext cx="8928992" cy="6806933"/>
        </p:xfrm>
        <a:graphic>
          <a:graphicData uri="http://schemas.openxmlformats.org/drawingml/2006/table">
            <a:tbl>
              <a:tblPr/>
              <a:tblGrid>
                <a:gridCol w="285435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07464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25325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1200"/>
                        </a:spcAft>
                        <a:tabLst>
                          <a:tab pos="695960" algn="ctr"/>
                          <a:tab pos="1391920" algn="r"/>
                        </a:tabLst>
                      </a:pPr>
                      <a:r>
                        <a:rPr lang="pt-BR" sz="1600" b="1" dirty="0">
                          <a:latin typeface="Cambria"/>
                          <a:ea typeface="Calibri"/>
                          <a:cs typeface="Times New Roman"/>
                        </a:rPr>
                        <a:t>	CURSO	</a:t>
                      </a:r>
                      <a:endParaRPr lang="pt-BR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29" marR="473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1200"/>
                        </a:spcAft>
                      </a:pPr>
                      <a:r>
                        <a:rPr lang="pt-BR" sz="1600" b="1" dirty="0">
                          <a:latin typeface="Cambria"/>
                          <a:ea typeface="Calibri"/>
                          <a:cs typeface="Times New Roman"/>
                        </a:rPr>
                        <a:t>DOUTORADO</a:t>
                      </a:r>
                      <a:endParaRPr lang="pt-BR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29" marR="473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3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06542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b="1">
                          <a:latin typeface="Cambria"/>
                          <a:ea typeface="Calibri"/>
                          <a:cs typeface="Times New Roman"/>
                        </a:rPr>
                        <a:t>Estrutura Curricular</a:t>
                      </a:r>
                      <a:endParaRPr lang="pt-BR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29" marR="473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latin typeface="Cambria"/>
                          <a:ea typeface="Calibri"/>
                          <a:cs typeface="Times New Roman"/>
                        </a:rPr>
                        <a:t>30 créditos:</a:t>
                      </a:r>
                      <a:endParaRPr lang="pt-BR" sz="16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latin typeface="Cambria"/>
                          <a:ea typeface="Calibri"/>
                          <a:cs typeface="Times New Roman"/>
                        </a:rPr>
                        <a:t>- 24 créditos em disciplinas (destes 8 créditos devem ser em Seminário de Orientação)</a:t>
                      </a:r>
                      <a:endParaRPr lang="pt-BR" sz="16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285750" indent="-28575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pt-BR" sz="1600" dirty="0">
                          <a:latin typeface="Cambria"/>
                          <a:ea typeface="Calibri"/>
                          <a:cs typeface="Times New Roman"/>
                        </a:rPr>
                        <a:t>6 créditos em atividades complementares</a:t>
                      </a:r>
                    </a:p>
                    <a:p>
                      <a:pPr marL="285750" indent="-28575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pt-BR" sz="1600" dirty="0">
                          <a:latin typeface="Cambria"/>
                          <a:ea typeface="Calibri"/>
                          <a:cs typeface="Times New Roman"/>
                        </a:rPr>
                        <a:t>Obs.: Aproveitamento</a:t>
                      </a:r>
                      <a:r>
                        <a:rPr lang="pt-BR" sz="1600" baseline="0" dirty="0">
                          <a:latin typeface="Cambria"/>
                          <a:ea typeface="Calibri"/>
                          <a:cs typeface="Times New Roman"/>
                        </a:rPr>
                        <a:t> de disciplinas: até 8 créditos</a:t>
                      </a:r>
                      <a:endParaRPr lang="pt-BR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29" marR="473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79469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b="1">
                          <a:latin typeface="Cambria"/>
                          <a:ea typeface="Calibri"/>
                          <a:cs typeface="Times New Roman"/>
                        </a:rPr>
                        <a:t>Duração</a:t>
                      </a:r>
                      <a:endParaRPr lang="pt-BR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29" marR="473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latin typeface="Cambria"/>
                          <a:ea typeface="Calibri"/>
                          <a:cs typeface="Times New Roman"/>
                        </a:rPr>
                        <a:t>Mínima: 24 meses</a:t>
                      </a:r>
                      <a:endParaRPr lang="pt-BR" sz="16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latin typeface="Cambria"/>
                          <a:ea typeface="Calibri"/>
                          <a:cs typeface="Times New Roman"/>
                        </a:rPr>
                        <a:t>Máxima: 48 meses</a:t>
                      </a:r>
                      <a:endParaRPr lang="pt-BR" sz="16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latin typeface="Cambria"/>
                          <a:ea typeface="Calibri"/>
                          <a:cs typeface="Times New Roman"/>
                        </a:rPr>
                        <a:t>Em casos de excepcionalidade a defesa pode se dar em menor tempo.</a:t>
                      </a:r>
                      <a:endParaRPr lang="pt-BR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29" marR="473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14831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b="1">
                          <a:latin typeface="Cambria"/>
                          <a:ea typeface="Calibri"/>
                          <a:cs typeface="Times New Roman"/>
                        </a:rPr>
                        <a:t>Atividades complementares</a:t>
                      </a:r>
                      <a:endParaRPr lang="pt-BR" sz="16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latin typeface="Cambria"/>
                          <a:ea typeface="Calibri"/>
                          <a:cs typeface="Times New Roman"/>
                        </a:rPr>
                        <a:t>*cr=crédito</a:t>
                      </a:r>
                      <a:endParaRPr lang="pt-BR" sz="16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b="1">
                          <a:solidFill>
                            <a:srgbClr val="C00000"/>
                          </a:solidFill>
                          <a:latin typeface="Cambria"/>
                          <a:ea typeface="Calibri"/>
                          <a:cs typeface="Times New Roman"/>
                        </a:rPr>
                        <a:t>Tudo deve ser imediatamente lançado no Lattes</a:t>
                      </a:r>
                      <a:endParaRPr lang="pt-BR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29" marR="473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latin typeface="Cambria"/>
                          <a:ea typeface="Calibri"/>
                          <a:cs typeface="Times New Roman"/>
                        </a:rPr>
                        <a:t>- 6 créditos </a:t>
                      </a:r>
                      <a:endParaRPr lang="pt-BR" sz="16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latin typeface="Cambria"/>
                          <a:ea typeface="Calibri"/>
                          <a:cs typeface="Times New Roman"/>
                        </a:rPr>
                        <a:t>I - Apresentação oral (1 cr) [aceito até o limite de 1]</a:t>
                      </a:r>
                      <a:endParaRPr lang="pt-BR" sz="16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latin typeface="Cambria"/>
                          <a:ea typeface="Calibri"/>
                          <a:cs typeface="Times New Roman"/>
                        </a:rPr>
                        <a:t>II - Trabalho completo em anais em evento (inter)nacional (2 cr) [aceito até o limite de 1]</a:t>
                      </a:r>
                      <a:endParaRPr lang="pt-BR" sz="16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latin typeface="Cambria"/>
                          <a:ea typeface="Calibri"/>
                          <a:cs typeface="Times New Roman"/>
                        </a:rPr>
                        <a:t>III - Artigo em periódico (B3a B5) (2 cr) [aceito até o limite de 1]</a:t>
                      </a:r>
                      <a:endParaRPr lang="pt-BR" sz="16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latin typeface="Cambria"/>
                          <a:ea typeface="Calibri"/>
                          <a:cs typeface="Times New Roman"/>
                        </a:rPr>
                        <a:t>IV - Artigo em periódico (A1 a B2) (3 cr)</a:t>
                      </a:r>
                      <a:endParaRPr lang="pt-BR" sz="16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latin typeface="Cambria"/>
                          <a:ea typeface="Calibri"/>
                          <a:cs typeface="Times New Roman"/>
                        </a:rPr>
                        <a:t>V - Capítulo em livro (3 cr)</a:t>
                      </a:r>
                      <a:endParaRPr lang="pt-BR" sz="16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latin typeface="Cambria"/>
                          <a:ea typeface="Calibri"/>
                          <a:cs typeface="Times New Roman"/>
                        </a:rPr>
                        <a:t>VI - Livro completo (3 cr)</a:t>
                      </a:r>
                      <a:endParaRPr lang="pt-BR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29" marR="473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2397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b="1">
                          <a:latin typeface="Cambria"/>
                          <a:ea typeface="Calibri"/>
                          <a:cs typeface="Times New Roman"/>
                        </a:rPr>
                        <a:t>Estágio de Docência</a:t>
                      </a:r>
                      <a:endParaRPr lang="pt-BR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29" marR="473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latin typeface="Cambria"/>
                          <a:ea typeface="Calibri"/>
                          <a:cs typeface="Times New Roman"/>
                        </a:rPr>
                        <a:t>Obrigatório para bolsistas até a qualificação (regulamentação específica)</a:t>
                      </a:r>
                      <a:endParaRPr lang="pt-BR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29" marR="473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147902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b="1" dirty="0">
                          <a:latin typeface="Cambria"/>
                          <a:ea typeface="Calibri"/>
                          <a:cs typeface="Times New Roman"/>
                        </a:rPr>
                        <a:t>Prazos</a:t>
                      </a:r>
                      <a:endParaRPr lang="pt-BR" sz="16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latin typeface="Cambria"/>
                          <a:ea typeface="Calibri"/>
                          <a:cs typeface="Times New Roman"/>
                        </a:rPr>
                        <a:t>* SDTA=Seminário de Dissertações e Teses em Andamento</a:t>
                      </a:r>
                      <a:endParaRPr lang="pt-BR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29" marR="473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1600" dirty="0">
                        <a:latin typeface="Cambria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latin typeface="Cambria"/>
                          <a:ea typeface="Calibri"/>
                          <a:cs typeface="Times New Roman"/>
                        </a:rPr>
                        <a:t>Seminário de Pesquisa (arguição do projeto): Setembro/2018</a:t>
                      </a:r>
                      <a:endParaRPr lang="pt-BR" sz="1600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latin typeface="Cambria"/>
                          <a:ea typeface="Calibri"/>
                          <a:cs typeface="Times New Roman"/>
                        </a:rPr>
                        <a:t>Qualificação: até 36 meses de curso - (até 02/2021)</a:t>
                      </a:r>
                      <a:endParaRPr lang="pt-BR" sz="1600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latin typeface="Cambria"/>
                          <a:ea typeface="Calibri"/>
                          <a:cs typeface="Times New Roman"/>
                        </a:rPr>
                        <a:t>Defesa: até 48 meses de curso - (até 02/2022)</a:t>
                      </a:r>
                      <a:endParaRPr lang="pt-BR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29" marR="473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088566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/>
              <a:t>Documentos para matrículas de veteranos(as)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2132856"/>
            <a:ext cx="8229600" cy="3993307"/>
          </a:xfrm>
        </p:spPr>
        <p:txBody>
          <a:bodyPr/>
          <a:lstStyle/>
          <a:p>
            <a:r>
              <a:rPr lang="pt-BR" dirty="0"/>
              <a:t>Ficha de matrícula</a:t>
            </a:r>
          </a:p>
          <a:p>
            <a:r>
              <a:rPr lang="pt-BR" dirty="0"/>
              <a:t>Relatório semestral de atividades discentes</a:t>
            </a:r>
          </a:p>
          <a:p>
            <a:r>
              <a:rPr lang="pt-BR" dirty="0"/>
              <a:t>Currículo Lattes atualizado</a:t>
            </a:r>
          </a:p>
          <a:p>
            <a:r>
              <a:rPr lang="pt-BR" dirty="0"/>
              <a:t>Aprovação do projeto de pesquisa no Comitê de Ética em Pesquisa, se for o caso.</a:t>
            </a:r>
          </a:p>
        </p:txBody>
      </p:sp>
    </p:spTree>
    <p:extLst>
      <p:ext uri="{BB962C8B-B14F-4D97-AF65-F5344CB8AC3E}">
        <p14:creationId xmlns:p14="http://schemas.microsoft.com/office/powerpoint/2010/main" val="18600552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/>
              <a:t>Programa de Pós-graduação em Letras e Linguística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158" y="1928802"/>
            <a:ext cx="8229600" cy="4065315"/>
          </a:xfrm>
        </p:spPr>
        <p:txBody>
          <a:bodyPr>
            <a:normAutofit fontScale="77500" lnSpcReduction="20000"/>
          </a:bodyPr>
          <a:lstStyle/>
          <a:p>
            <a:r>
              <a:rPr lang="pt-BR" sz="4400" dirty="0"/>
              <a:t>Mestrado criado em 1972</a:t>
            </a:r>
          </a:p>
          <a:p>
            <a:r>
              <a:rPr lang="pt-BR" sz="4400" dirty="0"/>
              <a:t>Doutorado criado em 2004</a:t>
            </a:r>
          </a:p>
          <a:p>
            <a:endParaRPr lang="pt-BR" sz="4400" dirty="0"/>
          </a:p>
          <a:p>
            <a:pPr marL="0" indent="0">
              <a:buNone/>
            </a:pPr>
            <a:r>
              <a:rPr lang="pt-BR" sz="4400" dirty="0"/>
              <a:t>ÁREA DE ESTUDOS LITERÁRIOS: 3 </a:t>
            </a:r>
            <a:r>
              <a:rPr lang="pt-BR" sz="4400" dirty="0" err="1"/>
              <a:t>LPs</a:t>
            </a:r>
            <a:r>
              <a:rPr lang="pt-BR" sz="4400" dirty="0"/>
              <a:t/>
            </a:r>
            <a:br>
              <a:rPr lang="pt-BR" sz="4400" dirty="0"/>
            </a:br>
            <a:r>
              <a:rPr lang="pt-BR" sz="4400" dirty="0"/>
              <a:t>Corpo Docente: 15 professores</a:t>
            </a:r>
          </a:p>
          <a:p>
            <a:pPr marL="0" indent="0">
              <a:buNone/>
            </a:pPr>
            <a:endParaRPr lang="pt-BR" sz="4400" dirty="0"/>
          </a:p>
          <a:p>
            <a:pPr marL="0" indent="0">
              <a:buNone/>
            </a:pPr>
            <a:r>
              <a:rPr lang="pt-BR" sz="4400" dirty="0"/>
              <a:t>ÁREA DE ESTUDOS LINGUÍSTICOS: 5 </a:t>
            </a:r>
            <a:r>
              <a:rPr lang="pt-BR" sz="4400" dirty="0" err="1"/>
              <a:t>LPs</a:t>
            </a:r>
            <a:r>
              <a:rPr lang="pt-BR" sz="4400" dirty="0"/>
              <a:t/>
            </a:r>
            <a:br>
              <a:rPr lang="pt-BR" sz="4400" dirty="0"/>
            </a:br>
            <a:r>
              <a:rPr lang="pt-BR" sz="4400" dirty="0"/>
              <a:t>Corpo Docente: 24 professores</a:t>
            </a:r>
            <a:endParaRPr lang="pt-BR" sz="4400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pt-BR" sz="4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92410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Equipe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85720" y="2276872"/>
            <a:ext cx="8501122" cy="3849291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pt-BR" dirty="0"/>
              <a:t>Prof. Wilson José Flores Júnior – coordenador</a:t>
            </a:r>
          </a:p>
          <a:p>
            <a:pPr marL="0" indent="0">
              <a:buNone/>
            </a:pPr>
            <a:r>
              <a:rPr lang="pt-BR" dirty="0"/>
              <a:t>Profa. Mônica Veloso Borges – vice-coordenadora</a:t>
            </a:r>
          </a:p>
          <a:p>
            <a:pPr marL="0" indent="0">
              <a:buNone/>
            </a:pPr>
            <a:endParaRPr lang="pt-BR" dirty="0"/>
          </a:p>
          <a:p>
            <a:pPr marL="0" indent="0">
              <a:buNone/>
            </a:pPr>
            <a:r>
              <a:rPr lang="pt-BR" dirty="0"/>
              <a:t>Consuelo Costa – Assistente administrativa</a:t>
            </a:r>
          </a:p>
          <a:p>
            <a:pPr marL="0" indent="0">
              <a:buNone/>
            </a:pPr>
            <a:r>
              <a:rPr lang="pt-BR" dirty="0"/>
              <a:t>Bruno Calassa – Assistente administrativo</a:t>
            </a:r>
          </a:p>
          <a:p>
            <a:pPr marL="0" indent="0">
              <a:buNone/>
            </a:pPr>
            <a:r>
              <a:rPr lang="pt-BR" dirty="0"/>
              <a:t>Ana Paula R. S. Velasco Vinhal – Secretária executiva</a:t>
            </a:r>
          </a:p>
          <a:p>
            <a:pPr marL="0" indent="0">
              <a:buNone/>
            </a:pPr>
            <a:r>
              <a:rPr lang="pt-BR" dirty="0"/>
              <a:t>Ana Carolina de Carvalho M. Silva - Assistente</a:t>
            </a:r>
          </a:p>
        </p:txBody>
      </p:sp>
    </p:spTree>
    <p:extLst>
      <p:ext uri="{BB962C8B-B14F-4D97-AF65-F5344CB8AC3E}">
        <p14:creationId xmlns:p14="http://schemas.microsoft.com/office/powerpoint/2010/main" val="5427932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Sistema Nacional de Pós-Graduação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t-BR" dirty="0"/>
              <a:t>Objetivos do Sistema Nacional de Pós-Graduação (SNPG):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pt-BR" dirty="0"/>
              <a:t>Formação pós-graduada de docentes para todos os níveis de ensino;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pt-BR" dirty="0"/>
              <a:t>Formação de recursos humanos qualificados para o mercado </a:t>
            </a:r>
            <a:r>
              <a:rPr lang="pt-BR" dirty="0" err="1"/>
              <a:t>não-acadêmico</a:t>
            </a:r>
            <a:r>
              <a:rPr lang="pt-BR" dirty="0"/>
              <a:t>;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pt-BR" dirty="0"/>
              <a:t>Fortalecimento das bases científica, tecnológica e de inovação.</a:t>
            </a:r>
          </a:p>
        </p:txBody>
      </p:sp>
    </p:spTree>
    <p:extLst>
      <p:ext uri="{BB962C8B-B14F-4D97-AF65-F5344CB8AC3E}">
        <p14:creationId xmlns:p14="http://schemas.microsoft.com/office/powerpoint/2010/main" val="13171744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/>
              <a:t>Documentos básicos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67544" y="1988840"/>
            <a:ext cx="8229600" cy="4381947"/>
          </a:xfrm>
        </p:spPr>
        <p:txBody>
          <a:bodyPr>
            <a:normAutofit fontScale="85000" lnSpcReduction="10000"/>
          </a:bodyPr>
          <a:lstStyle/>
          <a:p>
            <a:r>
              <a:rPr lang="pt-BR" dirty="0"/>
              <a:t>Plano Nacional de Pós-Graduação - PNPG 2011/2020 (CAPES)</a:t>
            </a:r>
          </a:p>
          <a:p>
            <a:r>
              <a:rPr lang="pt-BR" dirty="0"/>
              <a:t>Documento da Área Letras e Linguística da CAPES </a:t>
            </a:r>
          </a:p>
          <a:p>
            <a:r>
              <a:rPr lang="pt-BR" dirty="0"/>
              <a:t>Ficha de Avaliação do Programa de Pós-graduação em Letras e Linguística Quadriênio 2013-2016 (CAPES)</a:t>
            </a:r>
          </a:p>
          <a:p>
            <a:r>
              <a:rPr lang="pt-BR" dirty="0"/>
              <a:t>Resolução CEPEC 1403/2016: Programas  de  Pós-Graduação  da UFG </a:t>
            </a:r>
            <a:r>
              <a:rPr lang="pt-BR" sz="2400" dirty="0"/>
              <a:t>(disponível na página do PPGLL)</a:t>
            </a:r>
            <a:endParaRPr lang="pt-BR" dirty="0"/>
          </a:p>
          <a:p>
            <a:r>
              <a:rPr lang="pt-BR" dirty="0"/>
              <a:t>Resolução CEPEC 1474/2017: Regulamento do Programa de Pós-graduação em Letras e Linguística da UFG </a:t>
            </a:r>
            <a:r>
              <a:rPr lang="pt-BR" sz="2400" dirty="0"/>
              <a:t>(disponível na página do PPGLL)</a:t>
            </a:r>
            <a:endParaRPr lang="pt-BR" dirty="0"/>
          </a:p>
          <a:p>
            <a:pPr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5803411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/>
              <a:t>Documentos complementares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35428" y="2132856"/>
            <a:ext cx="8229600" cy="3993307"/>
          </a:xfrm>
        </p:spPr>
        <p:txBody>
          <a:bodyPr>
            <a:normAutofit fontScale="85000" lnSpcReduction="10000"/>
          </a:bodyPr>
          <a:lstStyle/>
          <a:p>
            <a:r>
              <a:rPr lang="pt-BR" dirty="0"/>
              <a:t>Resolução </a:t>
            </a:r>
            <a:r>
              <a:rPr lang="pt-BR" dirty="0" smtClean="0"/>
              <a:t>CEPEC/CONSUNI </a:t>
            </a:r>
            <a:r>
              <a:rPr lang="pt-BR" dirty="0"/>
              <a:t>nº </a:t>
            </a:r>
            <a:r>
              <a:rPr lang="pt-BR" dirty="0" smtClean="0"/>
              <a:t>01/2017: Integração de níveis e Estágio Docência</a:t>
            </a:r>
            <a:endParaRPr lang="pt-BR" dirty="0"/>
          </a:p>
          <a:p>
            <a:r>
              <a:rPr lang="pt-BR" dirty="0"/>
              <a:t>Resolução CONSUNI nº 07/2015: estabelece a política de ações afirmativas para pretos, pardos e indígenas na Pós-graduação </a:t>
            </a:r>
            <a:r>
              <a:rPr lang="pt-BR" i="1" dirty="0"/>
              <a:t>stricto sensu </a:t>
            </a:r>
            <a:r>
              <a:rPr lang="pt-BR" dirty="0"/>
              <a:t>da UFG</a:t>
            </a:r>
          </a:p>
          <a:p>
            <a:r>
              <a:rPr lang="pt-BR" dirty="0"/>
              <a:t>Programa de Doutorado Sanduíche no Exterior da CAPES</a:t>
            </a:r>
          </a:p>
          <a:p>
            <a:r>
              <a:rPr lang="pt-BR" dirty="0"/>
              <a:t>Programa de Estudante-Convênio de Pós-graduação (PEC-PG) da CAPES</a:t>
            </a:r>
          </a:p>
          <a:p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0604597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/>
              <a:t>Normativas internas 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35428" y="2132856"/>
            <a:ext cx="8229600" cy="3993307"/>
          </a:xfrm>
        </p:spPr>
        <p:txBody>
          <a:bodyPr>
            <a:normAutofit/>
          </a:bodyPr>
          <a:lstStyle/>
          <a:p>
            <a:r>
              <a:rPr lang="pt-BR" dirty="0"/>
              <a:t>Bolsas e acompanhamento discente</a:t>
            </a:r>
          </a:p>
          <a:p>
            <a:r>
              <a:rPr lang="pt-BR" dirty="0"/>
              <a:t>Prorrogação de prazos</a:t>
            </a:r>
          </a:p>
          <a:p>
            <a:r>
              <a:rPr lang="pt-BR" dirty="0"/>
              <a:t>Mudança de nível</a:t>
            </a:r>
          </a:p>
          <a:p>
            <a:r>
              <a:rPr lang="pt-BR" dirty="0"/>
              <a:t>Integração com a graduação</a:t>
            </a:r>
          </a:p>
          <a:p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3221581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Obrigações básicas discentes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67544" y="1556792"/>
            <a:ext cx="8424936" cy="4896544"/>
          </a:xfrm>
        </p:spPr>
        <p:txBody>
          <a:bodyPr>
            <a:noAutofit/>
          </a:bodyPr>
          <a:lstStyle/>
          <a:p>
            <a:r>
              <a:rPr lang="pt-BR" sz="2200" dirty="0"/>
              <a:t>Desenvolver a pesquisa</a:t>
            </a:r>
          </a:p>
          <a:p>
            <a:r>
              <a:rPr lang="pt-BR" sz="2200" dirty="0"/>
              <a:t>Cumprir os créditos em disciplinas com conceito mínimo C e não havendo mais do que dois conceitos C</a:t>
            </a:r>
          </a:p>
          <a:p>
            <a:r>
              <a:rPr lang="pt-BR" sz="2200" dirty="0"/>
              <a:t>Cumprir os créditos em atividades complementares</a:t>
            </a:r>
          </a:p>
          <a:p>
            <a:r>
              <a:rPr lang="pt-BR" sz="2200" dirty="0"/>
              <a:t>Cumprir os prazos de avaliação do projeto, qualificação (M: 18m; D:36m) e defesa (M:24m; D:48m)</a:t>
            </a:r>
          </a:p>
          <a:p>
            <a:r>
              <a:rPr lang="pt-BR" sz="2200" dirty="0"/>
              <a:t>Apresentar trabalho em eventos acadêmicos</a:t>
            </a:r>
          </a:p>
          <a:p>
            <a:r>
              <a:rPr lang="pt-BR" sz="2200" dirty="0"/>
              <a:t>Publicar textos completos em periódicos, livros e anais de eventos</a:t>
            </a:r>
          </a:p>
          <a:p>
            <a:r>
              <a:rPr lang="pt-BR" sz="2200" dirty="0"/>
              <a:t>Apresentar a pesquisa no Seminário de Pesquisa</a:t>
            </a:r>
          </a:p>
          <a:p>
            <a:r>
              <a:rPr lang="pt-BR" sz="2200" dirty="0"/>
              <a:t>Manter o Lattes permanentemente atualizado e enviado ao CNPQ</a:t>
            </a:r>
          </a:p>
          <a:p>
            <a:r>
              <a:rPr lang="pt-BR" sz="2200" dirty="0"/>
              <a:t>Propor melhorias para a avaliação do Programa</a:t>
            </a:r>
          </a:p>
        </p:txBody>
      </p:sp>
    </p:spTree>
    <p:extLst>
      <p:ext uri="{BB962C8B-B14F-4D97-AF65-F5344CB8AC3E}">
        <p14:creationId xmlns:p14="http://schemas.microsoft.com/office/powerpoint/2010/main" val="17906818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/>
              <a:t>Obrigações básicas de bolsistas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2204864"/>
            <a:ext cx="8229600" cy="39212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dirty="0"/>
              <a:t>Todas as obrigações discentes +</a:t>
            </a:r>
          </a:p>
          <a:p>
            <a:r>
              <a:rPr lang="pt-BR" dirty="0"/>
              <a:t>Realizar estágio docência ANTES da qualificação (obrigatório para bolsistas)</a:t>
            </a:r>
          </a:p>
          <a:p>
            <a:r>
              <a:rPr lang="pt-BR" dirty="0"/>
              <a:t>Apoiar atividades ordinárias e eventos extraordinárias do Programa (matrícula de novatos, inscrição e realização do Processo Seletivo, seminários, palestras, etc.)</a:t>
            </a:r>
          </a:p>
          <a:p>
            <a:endParaRPr lang="pt-BR" dirty="0"/>
          </a:p>
          <a:p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81000780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1118</TotalTime>
  <Words>1015</Words>
  <Application>Microsoft Office PowerPoint</Application>
  <PresentationFormat>Apresentação na tela (4:3)</PresentationFormat>
  <Paragraphs>138</Paragraphs>
  <Slides>14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14</vt:i4>
      </vt:variant>
    </vt:vector>
  </HeadingPairs>
  <TitlesOfParts>
    <vt:vector size="15" baseType="lpstr">
      <vt:lpstr>Tema do Office</vt:lpstr>
      <vt:lpstr>O PPGLL no contexto das Políticas de Pós-graduação no Brasil</vt:lpstr>
      <vt:lpstr>Programa de Pós-graduação em Letras e Linguística</vt:lpstr>
      <vt:lpstr>Equipe</vt:lpstr>
      <vt:lpstr>Sistema Nacional de Pós-Graduação</vt:lpstr>
      <vt:lpstr>Documentos básicos</vt:lpstr>
      <vt:lpstr>Documentos complementares</vt:lpstr>
      <vt:lpstr>Normativas internas </vt:lpstr>
      <vt:lpstr>Obrigações básicas discentes</vt:lpstr>
      <vt:lpstr>Obrigações básicas de bolsistas</vt:lpstr>
      <vt:lpstr>Atividades complementares Mestrado – 4 cr</vt:lpstr>
      <vt:lpstr>Atividades complementares Doutorado – 6 cr</vt:lpstr>
      <vt:lpstr>Apresentação do PowerPoint</vt:lpstr>
      <vt:lpstr>Apresentação do PowerPoint</vt:lpstr>
      <vt:lpstr>Documentos para matrículas de veteranos(as)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Joana</dc:creator>
  <cp:lastModifiedBy>Wilson Flores</cp:lastModifiedBy>
  <cp:revision>215</cp:revision>
  <dcterms:created xsi:type="dcterms:W3CDTF">2015-09-01T14:40:12Z</dcterms:created>
  <dcterms:modified xsi:type="dcterms:W3CDTF">2018-03-09T14:28:27Z</dcterms:modified>
</cp:coreProperties>
</file>