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3"/>
  </p:notesMasterIdLst>
  <p:sldIdLst>
    <p:sldId id="377" r:id="rId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4"/>
      <p:bold r:id="rId5"/>
      <p:italic r:id="rId6"/>
      <p:boldItalic r:id="rId7"/>
    </p:embeddedFont>
    <p:embeddedFont>
      <p:font typeface="Oswald Regular" panose="020B060402020202020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8092FAE-8F9C-4F9D-B38F-80205C93D362}">
  <a:tblStyle styleId="{F8092FAE-8F9C-4F9D-B38F-80205C93D36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749" autoAdjust="0"/>
    <p:restoredTop sz="94724" autoAdjust="0"/>
  </p:normalViewPr>
  <p:slideViewPr>
    <p:cSldViewPr snapToGrid="0" snapToObjects="1">
      <p:cViewPr varScale="1">
        <p:scale>
          <a:sx n="113" d="100"/>
          <a:sy n="113" d="100"/>
        </p:scale>
        <p:origin x="1099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730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720000" y="1233175"/>
            <a:ext cx="35907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subTitle" idx="1"/>
          </p:nvPr>
        </p:nvSpPr>
        <p:spPr>
          <a:xfrm>
            <a:off x="720000" y="2803075"/>
            <a:ext cx="35907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4939500" y="1114425"/>
            <a:ext cx="3499800" cy="29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CUSTOM_2_1_1">
    <p:bg>
      <p:bgPr>
        <a:solidFill>
          <a:srgbClr val="FFFFFF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8"/>
          <p:cNvSpPr/>
          <p:nvPr/>
        </p:nvSpPr>
        <p:spPr>
          <a:xfrm>
            <a:off x="358775" y="1409699"/>
            <a:ext cx="8440689" cy="3478730"/>
          </a:xfrm>
          <a:custGeom>
            <a:avLst/>
            <a:gdLst/>
            <a:ahLst/>
            <a:cxnLst/>
            <a:rect l="l" t="t" r="r" b="b"/>
            <a:pathLst>
              <a:path w="52737" h="52738" extrusionOk="0">
                <a:moveTo>
                  <a:pt x="0" y="1"/>
                </a:moveTo>
                <a:lnTo>
                  <a:pt x="0" y="52737"/>
                </a:lnTo>
                <a:lnTo>
                  <a:pt x="52737" y="52737"/>
                </a:lnTo>
                <a:lnTo>
                  <a:pt x="52737" y="1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8"/>
          <p:cNvSpPr/>
          <p:nvPr/>
        </p:nvSpPr>
        <p:spPr>
          <a:xfrm>
            <a:off x="8068286" y="-112212"/>
            <a:ext cx="1128750" cy="5589568"/>
          </a:xfrm>
          <a:custGeom>
            <a:avLst/>
            <a:gdLst/>
            <a:ahLst/>
            <a:cxnLst/>
            <a:rect l="l" t="t" r="r" b="b"/>
            <a:pathLst>
              <a:path w="13375" h="66233" extrusionOk="0">
                <a:moveTo>
                  <a:pt x="1" y="1"/>
                </a:moveTo>
                <a:lnTo>
                  <a:pt x="1" y="66233"/>
                </a:lnTo>
                <a:lnTo>
                  <a:pt x="13375" y="66233"/>
                </a:lnTo>
                <a:lnTo>
                  <a:pt x="13375" y="1"/>
                </a:lnTo>
                <a:close/>
              </a:path>
            </a:pathLst>
          </a:custGeom>
          <a:solidFill>
            <a:srgbClr val="0D172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5"/>
              </a:solidFill>
            </a:endParaRPr>
          </a:p>
        </p:txBody>
      </p:sp>
      <p:sp>
        <p:nvSpPr>
          <p:cNvPr id="178" name="Google Shape;178;p18"/>
          <p:cNvSpPr txBox="1">
            <a:spLocks noGrp="1"/>
          </p:cNvSpPr>
          <p:nvPr>
            <p:ph type="title"/>
          </p:nvPr>
        </p:nvSpPr>
        <p:spPr>
          <a:xfrm>
            <a:off x="720000" y="555600"/>
            <a:ext cx="7704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9" name="Google Shape;179;p18"/>
          <p:cNvSpPr txBox="1">
            <a:spLocks noGrp="1"/>
          </p:cNvSpPr>
          <p:nvPr>
            <p:ph type="subTitle" idx="1"/>
          </p:nvPr>
        </p:nvSpPr>
        <p:spPr>
          <a:xfrm>
            <a:off x="686675" y="2800350"/>
            <a:ext cx="2120100" cy="2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subTitle" idx="2"/>
          </p:nvPr>
        </p:nvSpPr>
        <p:spPr>
          <a:xfrm>
            <a:off x="686675" y="3109925"/>
            <a:ext cx="2120100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subTitle" idx="3"/>
          </p:nvPr>
        </p:nvSpPr>
        <p:spPr>
          <a:xfrm>
            <a:off x="3157574" y="2800350"/>
            <a:ext cx="2136600" cy="2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subTitle" idx="4"/>
          </p:nvPr>
        </p:nvSpPr>
        <p:spPr>
          <a:xfrm>
            <a:off x="3157575" y="3109925"/>
            <a:ext cx="2136600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ubTitle" idx="5"/>
          </p:nvPr>
        </p:nvSpPr>
        <p:spPr>
          <a:xfrm>
            <a:off x="5629425" y="2800350"/>
            <a:ext cx="2136600" cy="2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60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84" name="Google Shape;184;p18"/>
          <p:cNvSpPr txBox="1">
            <a:spLocks noGrp="1"/>
          </p:cNvSpPr>
          <p:nvPr>
            <p:ph type="subTitle" idx="6"/>
          </p:nvPr>
        </p:nvSpPr>
        <p:spPr>
          <a:xfrm>
            <a:off x="5629425" y="3109925"/>
            <a:ext cx="2136600" cy="10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18"/>
          <p:cNvSpPr/>
          <p:nvPr/>
        </p:nvSpPr>
        <p:spPr>
          <a:xfrm>
            <a:off x="7461253" y="4117250"/>
            <a:ext cx="1735769" cy="459278"/>
          </a:xfrm>
          <a:custGeom>
            <a:avLst/>
            <a:gdLst/>
            <a:ahLst/>
            <a:cxnLst/>
            <a:rect l="l" t="t" r="r" b="b"/>
            <a:pathLst>
              <a:path w="26658" h="5442" extrusionOk="0">
                <a:moveTo>
                  <a:pt x="1" y="1"/>
                </a:moveTo>
                <a:lnTo>
                  <a:pt x="1" y="5442"/>
                </a:lnTo>
                <a:lnTo>
                  <a:pt x="26658" y="5442"/>
                </a:lnTo>
                <a:lnTo>
                  <a:pt x="2665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Oswald Regular"/>
              <a:buNone/>
              <a:defRPr sz="4000">
                <a:solidFill>
                  <a:schemeClr val="dk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●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○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■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●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○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■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●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rriweather"/>
              <a:buChar char="○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erriweather"/>
              <a:buChar char="■"/>
              <a:defRPr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64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1611" y="282931"/>
            <a:ext cx="7704000" cy="755700"/>
          </a:xfrm>
        </p:spPr>
        <p:txBody>
          <a:bodyPr/>
          <a:lstStyle/>
          <a:p>
            <a:r>
              <a:rPr lang="pt-BR" sz="3200" dirty="0"/>
              <a:t>Calendário – 2025/2 - PPGGMP</a:t>
            </a:r>
            <a:endParaRPr lang="pt-BR" sz="3600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7A68DE9-FA1F-CE04-7E88-8272C5D92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927507"/>
              </p:ext>
            </p:extLst>
          </p:nvPr>
        </p:nvGraphicFramePr>
        <p:xfrm>
          <a:off x="256144" y="1038631"/>
          <a:ext cx="7572859" cy="3974103"/>
        </p:xfrm>
        <a:graphic>
          <a:graphicData uri="http://schemas.openxmlformats.org/drawingml/2006/table">
            <a:tbl>
              <a:tblPr firstRow="1" firstCol="1" bandRow="1">
                <a:tableStyleId>{F8092FAE-8F9C-4F9D-B38F-80205C93D362}</a:tableStyleId>
              </a:tblPr>
              <a:tblGrid>
                <a:gridCol w="155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3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047">
                <a:tc>
                  <a:txBody>
                    <a:bodyPr/>
                    <a:lstStyle/>
                    <a:p>
                      <a:pPr algn="ctr"/>
                      <a:r>
                        <a:rPr lang="pt-BR" sz="1000" spc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Merriweather" pitchFamily="2" charset="77"/>
                        </a:rPr>
                        <a:t>DATA</a:t>
                      </a:r>
                      <a:endParaRPr lang="pt-BR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spc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Merriweather" pitchFamily="2" charset="77"/>
                        </a:rPr>
                        <a:t>PROGRAMAÇÃO</a:t>
                      </a:r>
                      <a:endParaRPr lang="pt-BR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13/07/2025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>
                          <a:effectLst/>
                          <a:latin typeface="Merriweather" pitchFamily="2" charset="77"/>
                        </a:rPr>
                        <a:t>Término do prazo para encaminhamento dos conceitos das disciplinas ministradas em 2025/1</a:t>
                      </a:r>
                      <a:endParaRPr lang="pt-BR" sz="1000" b="1" dirty="0"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047"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12/07 a 23/07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1" dirty="0"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Preenchimento do relatório discente disponível na página do programa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3846933"/>
                  </a:ext>
                </a:extLst>
              </a:tr>
              <a:tr h="317047"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23/07 a 03/08/2025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>
                          <a:effectLst/>
                          <a:latin typeface="Merriweather" pitchFamily="2" charset="77"/>
                        </a:rPr>
                        <a:t>Renovação de matrícula e inscrição em disciplinas para o semestre 2025/2 (discentes regulares e especiais)</a:t>
                      </a:r>
                      <a:endParaRPr lang="pt-BR" sz="1000" b="1" dirty="0"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23/07 a 03/08/2025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>
                          <a:effectLst/>
                          <a:latin typeface="Merriweather" pitchFamily="2" charset="77"/>
                        </a:rPr>
                        <a:t>Matrícula dos ingressantes no Processo Seletivo 2025/2</a:t>
                      </a:r>
                      <a:endParaRPr lang="pt-BR" sz="1000" b="1" dirty="0"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047">
                <a:tc>
                  <a:txBody>
                    <a:bodyPr/>
                    <a:lstStyle/>
                    <a:p>
                      <a:pPr algn="ctr"/>
                      <a:endParaRPr lang="pt-BR" sz="1000" b="0" dirty="0">
                        <a:solidFill>
                          <a:schemeClr val="tx1"/>
                        </a:solidFill>
                        <a:effectLst/>
                        <a:latin typeface="Merriweather" pitchFamily="2" charset="77"/>
                      </a:endParaRPr>
                    </a:p>
                    <a:p>
                      <a:pPr algn="ctr"/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11/08/2025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1" dirty="0">
                          <a:effectLst/>
                          <a:latin typeface="Merriweather" pitchFamily="2" charset="77"/>
                        </a:rPr>
                        <a:t>Início das aulas do semestre de 2025/2 (17 semanas)</a:t>
                      </a:r>
                      <a:endParaRPr lang="pt-BR" sz="1000" b="1" dirty="0"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047"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31/08/2025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>
                          <a:effectLst/>
                          <a:latin typeface="Merriweather" pitchFamily="2" charset="77"/>
                        </a:rPr>
                        <a:t>Período de inclusão e exclusão de inscrição em disciplinas para o semestre de 2025/2</a:t>
                      </a:r>
                      <a:endParaRPr lang="pt-BR" sz="1000" b="1" dirty="0"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298"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</a:rPr>
                        <a:t>Até 30% das aulas ministradas da disciplina</a:t>
                      </a:r>
                      <a:endParaRPr lang="pt-BR" sz="1000" b="0" dirty="0">
                        <a:solidFill>
                          <a:schemeClr val="tx1"/>
                        </a:solidFill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dirty="0">
                          <a:effectLst/>
                          <a:latin typeface="Merriweather" pitchFamily="2" charset="77"/>
                        </a:rPr>
                        <a:t>Término do prazo para solicitação de cancelamento de matrícula em disciplinas</a:t>
                      </a:r>
                      <a:endParaRPr lang="pt-BR" sz="1000" b="1" dirty="0"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047"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13/12/2025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1" dirty="0">
                          <a:effectLst/>
                          <a:latin typeface="Merriweather" pitchFamily="2" charset="77"/>
                        </a:rPr>
                        <a:t>Término das aulas do semestre de 2025/2</a:t>
                      </a:r>
                      <a:endParaRPr lang="pt-BR" sz="1000" b="1" dirty="0"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235">
                <a:tc>
                  <a:txBody>
                    <a:bodyPr/>
                    <a:lstStyle/>
                    <a:p>
                      <a:pPr algn="ctr"/>
                      <a:r>
                        <a:rPr lang="pt-BR" sz="1000" b="0" dirty="0">
                          <a:solidFill>
                            <a:schemeClr val="tx1"/>
                          </a:solidFill>
                          <a:effectLst/>
                          <a:latin typeface="Merriweather" pitchFamily="2" charset="77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18/01/2026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dirty="0">
                        <a:effectLst/>
                        <a:latin typeface="Merriweather" pitchFamily="2" charset="77"/>
                      </a:endParaRPr>
                    </a:p>
                    <a:p>
                      <a:r>
                        <a:rPr lang="pt-BR" sz="1000" dirty="0">
                          <a:effectLst/>
                          <a:latin typeface="Merriweather" pitchFamily="2" charset="77"/>
                        </a:rPr>
                        <a:t>Término do prazo para encaminhamento dos conceitos das disciplinas ministradas em 2025/2</a:t>
                      </a: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047">
                <a:tc>
                  <a:txBody>
                    <a:bodyPr/>
                    <a:lstStyle/>
                    <a:p>
                      <a:pPr algn="ctr"/>
                      <a:endParaRPr lang="pt-BR" sz="1000" b="0" dirty="0">
                        <a:solidFill>
                          <a:srgbClr val="FF0000"/>
                        </a:solidFill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t-BR" sz="1000" b="1" dirty="0">
                        <a:effectLst/>
                        <a:latin typeface="Merriweather" pitchFamily="2" charset="77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marL="65875" marR="65875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700266"/>
      </p:ext>
    </p:extLst>
  </p:cSld>
  <p:clrMapOvr>
    <a:masterClrMapping/>
  </p:clrMapOvr>
</p:sld>
</file>

<file path=ppt/theme/theme1.xml><?xml version="1.0" encoding="utf-8"?>
<a:theme xmlns:a="http://schemas.openxmlformats.org/drawingml/2006/main" name="Political Geography Thesis by Slidesgo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46804</TotalTime>
  <Words>129</Words>
  <Application>Microsoft Office PowerPoint</Application>
  <PresentationFormat>Apresentação na tela (16:9)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Merriweather</vt:lpstr>
      <vt:lpstr>Arial</vt:lpstr>
      <vt:lpstr>Oswald Regular</vt:lpstr>
      <vt:lpstr>Political Geography Thesis by Slidesgo</vt:lpstr>
      <vt:lpstr>Calendário – 2025/2 - PPGGMP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GEOGRAPHY THESIS</dc:title>
  <dc:creator>Patricia Melo</dc:creator>
  <cp:lastModifiedBy>Patricia</cp:lastModifiedBy>
  <cp:revision>208</cp:revision>
  <dcterms:modified xsi:type="dcterms:W3CDTF">2025-07-07T11:45:30Z</dcterms:modified>
</cp:coreProperties>
</file>