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69200" cy="10706100"/>
  <p:notesSz cx="7569200" cy="107061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163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8891"/>
            <a:ext cx="6433820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5416"/>
            <a:ext cx="529844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460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8138" y="2462403"/>
            <a:ext cx="3292602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04824" y="2724149"/>
            <a:ext cx="6562725" cy="19050"/>
          </a:xfrm>
          <a:custGeom>
            <a:avLst/>
            <a:gdLst/>
            <a:ahLst/>
            <a:cxnLst/>
            <a:rect l="l" t="t" r="r" b="b"/>
            <a:pathLst>
              <a:path w="6562725" h="19050">
                <a:moveTo>
                  <a:pt x="6562724" y="19049"/>
                </a:moveTo>
                <a:lnTo>
                  <a:pt x="0" y="19049"/>
                </a:lnTo>
                <a:lnTo>
                  <a:pt x="0" y="0"/>
                </a:lnTo>
                <a:lnTo>
                  <a:pt x="6562724" y="0"/>
                </a:lnTo>
                <a:lnTo>
                  <a:pt x="6562724" y="19049"/>
                </a:lnTo>
                <a:close/>
              </a:path>
            </a:pathLst>
          </a:custGeom>
          <a:solidFill>
            <a:srgbClr val="A704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09587" y="433387"/>
            <a:ext cx="6553200" cy="1066800"/>
          </a:xfrm>
          <a:custGeom>
            <a:avLst/>
            <a:gdLst/>
            <a:ahLst/>
            <a:cxnLst/>
            <a:rect l="l" t="t" r="r" b="b"/>
            <a:pathLst>
              <a:path w="6553200" h="1066800">
                <a:moveTo>
                  <a:pt x="6524282" y="1066799"/>
                </a:moveTo>
                <a:lnTo>
                  <a:pt x="28916" y="1066799"/>
                </a:lnTo>
                <a:lnTo>
                  <a:pt x="24664" y="1065954"/>
                </a:lnTo>
                <a:lnTo>
                  <a:pt x="0" y="1037883"/>
                </a:lnTo>
                <a:lnTo>
                  <a:pt x="0" y="1033462"/>
                </a:lnTo>
                <a:lnTo>
                  <a:pt x="0" y="28916"/>
                </a:lnTo>
                <a:lnTo>
                  <a:pt x="28916" y="0"/>
                </a:lnTo>
                <a:lnTo>
                  <a:pt x="6524282" y="0"/>
                </a:lnTo>
                <a:lnTo>
                  <a:pt x="6553198" y="28916"/>
                </a:lnTo>
                <a:lnTo>
                  <a:pt x="6553198" y="1037883"/>
                </a:lnTo>
                <a:lnTo>
                  <a:pt x="6528534" y="1065954"/>
                </a:lnTo>
                <a:lnTo>
                  <a:pt x="6524282" y="1066799"/>
                </a:lnTo>
                <a:close/>
              </a:path>
            </a:pathLst>
          </a:custGeom>
          <a:solidFill>
            <a:srgbClr val="FA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09587" y="433387"/>
            <a:ext cx="6553200" cy="1066800"/>
          </a:xfrm>
          <a:custGeom>
            <a:avLst/>
            <a:gdLst/>
            <a:ahLst/>
            <a:cxnLst/>
            <a:rect l="l" t="t" r="r" b="b"/>
            <a:pathLst>
              <a:path w="6553200" h="1066800">
                <a:moveTo>
                  <a:pt x="0" y="1033462"/>
                </a:moveTo>
                <a:lnTo>
                  <a:pt x="0" y="33337"/>
                </a:lnTo>
                <a:lnTo>
                  <a:pt x="0" y="28916"/>
                </a:lnTo>
                <a:lnTo>
                  <a:pt x="845" y="24664"/>
                </a:lnTo>
                <a:lnTo>
                  <a:pt x="2537" y="20579"/>
                </a:lnTo>
                <a:lnTo>
                  <a:pt x="4229" y="16495"/>
                </a:lnTo>
                <a:lnTo>
                  <a:pt x="6638" y="12890"/>
                </a:lnTo>
                <a:lnTo>
                  <a:pt x="9764" y="9764"/>
                </a:lnTo>
                <a:lnTo>
                  <a:pt x="12890" y="6638"/>
                </a:lnTo>
                <a:lnTo>
                  <a:pt x="16495" y="4229"/>
                </a:lnTo>
                <a:lnTo>
                  <a:pt x="20579" y="2537"/>
                </a:lnTo>
                <a:lnTo>
                  <a:pt x="24664" y="845"/>
                </a:lnTo>
                <a:lnTo>
                  <a:pt x="28916" y="0"/>
                </a:lnTo>
                <a:lnTo>
                  <a:pt x="33337" y="0"/>
                </a:lnTo>
                <a:lnTo>
                  <a:pt x="6519862" y="0"/>
                </a:lnTo>
                <a:lnTo>
                  <a:pt x="6524282" y="0"/>
                </a:lnTo>
                <a:lnTo>
                  <a:pt x="6528534" y="845"/>
                </a:lnTo>
                <a:lnTo>
                  <a:pt x="6550660" y="20579"/>
                </a:lnTo>
                <a:lnTo>
                  <a:pt x="6552352" y="24664"/>
                </a:lnTo>
                <a:lnTo>
                  <a:pt x="6553198" y="28916"/>
                </a:lnTo>
                <a:lnTo>
                  <a:pt x="6553199" y="33337"/>
                </a:lnTo>
                <a:lnTo>
                  <a:pt x="6553199" y="1033462"/>
                </a:lnTo>
                <a:lnTo>
                  <a:pt x="6532618" y="1064262"/>
                </a:lnTo>
                <a:lnTo>
                  <a:pt x="6528534" y="1065954"/>
                </a:lnTo>
                <a:lnTo>
                  <a:pt x="6524282" y="1066799"/>
                </a:lnTo>
                <a:lnTo>
                  <a:pt x="6519862" y="1066799"/>
                </a:lnTo>
                <a:lnTo>
                  <a:pt x="33337" y="1066799"/>
                </a:lnTo>
                <a:lnTo>
                  <a:pt x="28916" y="1066799"/>
                </a:lnTo>
                <a:lnTo>
                  <a:pt x="24664" y="1065954"/>
                </a:lnTo>
                <a:lnTo>
                  <a:pt x="20579" y="1064262"/>
                </a:lnTo>
                <a:lnTo>
                  <a:pt x="16495" y="1062570"/>
                </a:lnTo>
                <a:lnTo>
                  <a:pt x="0" y="1037883"/>
                </a:lnTo>
                <a:lnTo>
                  <a:pt x="0" y="1033462"/>
                </a:lnTo>
                <a:close/>
              </a:path>
            </a:pathLst>
          </a:custGeom>
          <a:ln w="9524">
            <a:solidFill>
              <a:srgbClr val="E2B5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66323" y="622160"/>
            <a:ext cx="281305" cy="313690"/>
          </a:xfrm>
          <a:custGeom>
            <a:avLst/>
            <a:gdLst/>
            <a:ahLst/>
            <a:cxnLst/>
            <a:rect l="l" t="t" r="r" b="b"/>
            <a:pathLst>
              <a:path w="281305" h="313690">
                <a:moveTo>
                  <a:pt x="140443" y="313297"/>
                </a:moveTo>
                <a:lnTo>
                  <a:pt x="0" y="237673"/>
                </a:lnTo>
                <a:lnTo>
                  <a:pt x="0" y="75623"/>
                </a:lnTo>
                <a:lnTo>
                  <a:pt x="140443" y="0"/>
                </a:lnTo>
                <a:lnTo>
                  <a:pt x="280887" y="75623"/>
                </a:lnTo>
                <a:lnTo>
                  <a:pt x="280887" y="237673"/>
                </a:lnTo>
                <a:lnTo>
                  <a:pt x="140443" y="313297"/>
                </a:lnTo>
                <a:close/>
              </a:path>
            </a:pathLst>
          </a:custGeom>
          <a:solidFill>
            <a:srgbClr val="A7040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03997" y="740997"/>
            <a:ext cx="194460" cy="216067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715076" y="870637"/>
            <a:ext cx="259715" cy="302895"/>
          </a:xfrm>
          <a:custGeom>
            <a:avLst/>
            <a:gdLst/>
            <a:ahLst/>
            <a:cxnLst/>
            <a:rect l="l" t="t" r="r" b="b"/>
            <a:pathLst>
              <a:path w="259715" h="302894">
                <a:moveTo>
                  <a:pt x="129640" y="302493"/>
                </a:moveTo>
                <a:lnTo>
                  <a:pt x="0" y="226870"/>
                </a:lnTo>
                <a:lnTo>
                  <a:pt x="0" y="75623"/>
                </a:lnTo>
                <a:lnTo>
                  <a:pt x="129640" y="0"/>
                </a:lnTo>
                <a:lnTo>
                  <a:pt x="259280" y="75623"/>
                </a:lnTo>
                <a:lnTo>
                  <a:pt x="259280" y="226870"/>
                </a:lnTo>
                <a:lnTo>
                  <a:pt x="129640" y="302493"/>
                </a:lnTo>
                <a:close/>
              </a:path>
            </a:pathLst>
          </a:custGeom>
          <a:solidFill>
            <a:srgbClr val="A704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8244"/>
            <a:ext cx="681228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2403"/>
            <a:ext cx="681228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3528" y="9956673"/>
            <a:ext cx="2422144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460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9824" y="9956673"/>
            <a:ext cx="1740916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6035" y="935131"/>
            <a:ext cx="121920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Σ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71587" y="978670"/>
            <a:ext cx="259715" cy="302895"/>
          </a:xfrm>
          <a:custGeom>
            <a:avLst/>
            <a:gdLst/>
            <a:ahLst/>
            <a:cxnLst/>
            <a:rect l="l" t="t" r="r" b="b"/>
            <a:pathLst>
              <a:path w="259715" h="302894">
                <a:moveTo>
                  <a:pt x="129640" y="302493"/>
                </a:moveTo>
                <a:lnTo>
                  <a:pt x="0" y="226870"/>
                </a:lnTo>
                <a:lnTo>
                  <a:pt x="0" y="75623"/>
                </a:lnTo>
                <a:lnTo>
                  <a:pt x="129640" y="0"/>
                </a:lnTo>
                <a:lnTo>
                  <a:pt x="259280" y="75623"/>
                </a:lnTo>
                <a:lnTo>
                  <a:pt x="259280" y="226870"/>
                </a:lnTo>
                <a:lnTo>
                  <a:pt x="129640" y="302493"/>
                </a:lnTo>
                <a:close/>
              </a:path>
            </a:pathLst>
          </a:custGeom>
          <a:solidFill>
            <a:srgbClr val="A704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50016" y="1053879"/>
            <a:ext cx="106680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b="1" spc="35" dirty="0">
                <a:solidFill>
                  <a:srgbClr val="FFFFFF"/>
                </a:solidFill>
                <a:latin typeface="Times New Roman"/>
                <a:cs typeface="Times New Roman"/>
              </a:rPr>
              <a:t>π</a:t>
            </a:r>
            <a:endParaRPr sz="1000" dirty="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4717" y="1151524"/>
            <a:ext cx="194460" cy="21606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458492" y="648044"/>
            <a:ext cx="2016125" cy="2000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0" b="1" spc="-10" dirty="0">
                <a:solidFill>
                  <a:srgbClr val="A70409"/>
                </a:solidFill>
                <a:latin typeface="Times New Roman"/>
                <a:cs typeface="Times New Roman"/>
              </a:rPr>
              <a:t>XIII</a:t>
            </a:r>
            <a:r>
              <a:rPr sz="1150" b="1" spc="-35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1150" b="1" spc="-55" dirty="0">
                <a:solidFill>
                  <a:srgbClr val="A70409"/>
                </a:solidFill>
                <a:latin typeface="Times New Roman"/>
                <a:cs typeface="Times New Roman"/>
              </a:rPr>
              <a:t>ENCONTRO</a:t>
            </a:r>
            <a:r>
              <a:rPr sz="1150" b="1" spc="-20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1150" b="1" spc="-30" dirty="0">
                <a:solidFill>
                  <a:srgbClr val="A70409"/>
                </a:solidFill>
                <a:latin typeface="Times New Roman"/>
                <a:cs typeface="Times New Roman"/>
              </a:rPr>
              <a:t>DE</a:t>
            </a:r>
            <a:r>
              <a:rPr sz="1150" b="1" spc="-20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1150" b="1" spc="-30" dirty="0">
                <a:solidFill>
                  <a:srgbClr val="A70409"/>
                </a:solidFill>
                <a:latin typeface="Times New Roman"/>
                <a:cs typeface="Times New Roman"/>
              </a:rPr>
              <a:t>ESTÁGIO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8492" y="863117"/>
            <a:ext cx="2457870" cy="3187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spc="-40" dirty="0">
                <a:solidFill>
                  <a:srgbClr val="A70409"/>
                </a:solidFill>
                <a:latin typeface="Times New Roman"/>
                <a:cs typeface="Times New Roman"/>
              </a:rPr>
              <a:t>DA</a:t>
            </a:r>
            <a:r>
              <a:rPr lang="pt-BR" sz="800" b="1" spc="-40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800" b="1" spc="-70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800" b="1" spc="-60" dirty="0">
                <a:solidFill>
                  <a:srgbClr val="A70409"/>
                </a:solidFill>
                <a:latin typeface="Times New Roman"/>
                <a:cs typeface="Times New Roman"/>
              </a:rPr>
              <a:t>LICENCIATURA</a:t>
            </a:r>
            <a:r>
              <a:rPr lang="pt-BR" sz="800" b="1" spc="-60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800" b="1" spc="-65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800" b="1" spc="-45" dirty="0">
                <a:solidFill>
                  <a:srgbClr val="A70409"/>
                </a:solidFill>
                <a:latin typeface="Times New Roman"/>
                <a:cs typeface="Times New Roman"/>
              </a:rPr>
              <a:t>EM</a:t>
            </a:r>
            <a:r>
              <a:rPr sz="800" b="1" spc="-25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800" b="1" spc="-65" dirty="0">
                <a:solidFill>
                  <a:srgbClr val="A70409"/>
                </a:solidFill>
                <a:latin typeface="Times New Roman"/>
                <a:cs typeface="Times New Roman"/>
              </a:rPr>
              <a:t>MATEMÁTICA</a:t>
            </a:r>
            <a:r>
              <a:rPr lang="pt-BR" sz="800" b="1" spc="-65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800" b="1" spc="-65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800" b="1" spc="-40" dirty="0">
                <a:solidFill>
                  <a:srgbClr val="A70409"/>
                </a:solidFill>
                <a:latin typeface="Times New Roman"/>
                <a:cs typeface="Times New Roman"/>
              </a:rPr>
              <a:t>DA</a:t>
            </a:r>
            <a:r>
              <a:rPr lang="pt-BR" sz="800" b="1" spc="-40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800" b="1" spc="-70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800" b="1" spc="-25" dirty="0">
                <a:solidFill>
                  <a:srgbClr val="A70409"/>
                </a:solidFill>
                <a:latin typeface="Times New Roman"/>
                <a:cs typeface="Times New Roman"/>
              </a:rPr>
              <a:t>UFG</a:t>
            </a:r>
            <a:endParaRPr sz="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650" b="1" dirty="0">
                <a:solidFill>
                  <a:srgbClr val="545454"/>
                </a:solidFill>
                <a:latin typeface="Times New Roman"/>
                <a:cs typeface="Times New Roman"/>
              </a:rPr>
              <a:t>04</a:t>
            </a:r>
            <a:r>
              <a:rPr sz="650" b="1" spc="45" dirty="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sz="650" b="1" dirty="0">
                <a:solidFill>
                  <a:srgbClr val="545454"/>
                </a:solidFill>
                <a:latin typeface="Times New Roman"/>
                <a:cs typeface="Times New Roman"/>
              </a:rPr>
              <a:t>a</a:t>
            </a:r>
            <a:r>
              <a:rPr sz="650" b="1" spc="25" dirty="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sz="650" b="1" dirty="0">
                <a:solidFill>
                  <a:srgbClr val="545454"/>
                </a:solidFill>
                <a:latin typeface="Times New Roman"/>
                <a:cs typeface="Times New Roman"/>
              </a:rPr>
              <a:t>05</a:t>
            </a:r>
            <a:r>
              <a:rPr sz="650" b="1" spc="40" dirty="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sz="650" b="1" dirty="0">
                <a:solidFill>
                  <a:srgbClr val="545454"/>
                </a:solidFill>
                <a:latin typeface="Times New Roman"/>
                <a:cs typeface="Times New Roman"/>
              </a:rPr>
              <a:t>de</a:t>
            </a:r>
            <a:r>
              <a:rPr sz="650" b="1" spc="40" dirty="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sz="650" b="1" dirty="0">
                <a:solidFill>
                  <a:srgbClr val="545454"/>
                </a:solidFill>
                <a:latin typeface="Times New Roman"/>
                <a:cs typeface="Times New Roman"/>
              </a:rPr>
              <a:t>dezembro</a:t>
            </a:r>
            <a:r>
              <a:rPr sz="650" b="1" spc="40" dirty="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sz="650" b="1" dirty="0">
                <a:solidFill>
                  <a:srgbClr val="545454"/>
                </a:solidFill>
                <a:latin typeface="Times New Roman"/>
                <a:cs typeface="Times New Roman"/>
              </a:rPr>
              <a:t>de</a:t>
            </a:r>
            <a:r>
              <a:rPr sz="650" b="1" spc="35" dirty="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sz="650" b="1" spc="-20" dirty="0">
                <a:solidFill>
                  <a:srgbClr val="545454"/>
                </a:solidFill>
                <a:latin typeface="Times New Roman"/>
                <a:cs typeface="Times New Roman"/>
              </a:rPr>
              <a:t>2026</a:t>
            </a:r>
            <a:endParaRPr sz="650" dirty="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04824" y="2838449"/>
            <a:ext cx="3228975" cy="1514475"/>
            <a:chOff x="504824" y="2838449"/>
            <a:chExt cx="3228975" cy="1514475"/>
          </a:xfrm>
        </p:grpSpPr>
        <p:sp>
          <p:nvSpPr>
            <p:cNvPr id="13" name="object 13"/>
            <p:cNvSpPr/>
            <p:nvPr/>
          </p:nvSpPr>
          <p:spPr>
            <a:xfrm>
              <a:off x="509587" y="2843212"/>
              <a:ext cx="3219450" cy="1504950"/>
            </a:xfrm>
            <a:custGeom>
              <a:avLst/>
              <a:gdLst/>
              <a:ahLst/>
              <a:cxnLst/>
              <a:rect l="l" t="t" r="r" b="b"/>
              <a:pathLst>
                <a:path w="3219450" h="1504950">
                  <a:moveTo>
                    <a:pt x="0" y="1471612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8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186112" y="0"/>
                  </a:lnTo>
                  <a:lnTo>
                    <a:pt x="3190532" y="0"/>
                  </a:lnTo>
                  <a:lnTo>
                    <a:pt x="3194785" y="845"/>
                  </a:lnTo>
                  <a:lnTo>
                    <a:pt x="3198869" y="2537"/>
                  </a:lnTo>
                  <a:lnTo>
                    <a:pt x="3202953" y="4228"/>
                  </a:lnTo>
                  <a:lnTo>
                    <a:pt x="3206558" y="6637"/>
                  </a:lnTo>
                  <a:lnTo>
                    <a:pt x="3209684" y="9763"/>
                  </a:lnTo>
                  <a:lnTo>
                    <a:pt x="3212810" y="12889"/>
                  </a:lnTo>
                  <a:lnTo>
                    <a:pt x="3215219" y="16494"/>
                  </a:lnTo>
                  <a:lnTo>
                    <a:pt x="3216911" y="20579"/>
                  </a:lnTo>
                  <a:lnTo>
                    <a:pt x="3218603" y="24663"/>
                  </a:lnTo>
                  <a:lnTo>
                    <a:pt x="3219449" y="28916"/>
                  </a:lnTo>
                  <a:lnTo>
                    <a:pt x="3219449" y="33337"/>
                  </a:lnTo>
                  <a:lnTo>
                    <a:pt x="3219449" y="1471612"/>
                  </a:lnTo>
                  <a:lnTo>
                    <a:pt x="3194785" y="1504103"/>
                  </a:lnTo>
                  <a:lnTo>
                    <a:pt x="3186112" y="1504949"/>
                  </a:lnTo>
                  <a:lnTo>
                    <a:pt x="33337" y="1504949"/>
                  </a:lnTo>
                  <a:lnTo>
                    <a:pt x="845" y="1480285"/>
                  </a:lnTo>
                  <a:lnTo>
                    <a:pt x="0" y="1476032"/>
                  </a:lnTo>
                  <a:lnTo>
                    <a:pt x="0" y="1471612"/>
                  </a:lnTo>
                  <a:close/>
                </a:path>
              </a:pathLst>
            </a:custGeom>
            <a:ln w="9524">
              <a:solidFill>
                <a:srgbClr val="E2B5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14349" y="2847974"/>
              <a:ext cx="3209925" cy="219075"/>
            </a:xfrm>
            <a:custGeom>
              <a:avLst/>
              <a:gdLst/>
              <a:ahLst/>
              <a:cxnLst/>
              <a:rect l="l" t="t" r="r" b="b"/>
              <a:pathLst>
                <a:path w="3209925" h="219075">
                  <a:moveTo>
                    <a:pt x="3209924" y="219074"/>
                  </a:moveTo>
                  <a:lnTo>
                    <a:pt x="0" y="219074"/>
                  </a:lnTo>
                  <a:lnTo>
                    <a:pt x="0" y="24785"/>
                  </a:lnTo>
                  <a:lnTo>
                    <a:pt x="24785" y="0"/>
                  </a:lnTo>
                  <a:lnTo>
                    <a:pt x="3185138" y="0"/>
                  </a:lnTo>
                  <a:lnTo>
                    <a:pt x="3209924" y="219074"/>
                  </a:lnTo>
                  <a:close/>
                </a:path>
              </a:pathLst>
            </a:custGeom>
            <a:solidFill>
              <a:srgbClr val="A7040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96006" y="3087049"/>
            <a:ext cx="3042285" cy="65405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algn="just">
              <a:lnSpc>
                <a:spcPct val="113399"/>
              </a:lnSpc>
              <a:spcBef>
                <a:spcPts val="145"/>
              </a:spcBef>
            </a:pP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Este</a:t>
            </a:r>
            <a:r>
              <a:rPr sz="900" spc="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é</a:t>
            </a:r>
            <a:r>
              <a:rPr sz="900" spc="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o</a:t>
            </a:r>
            <a:r>
              <a:rPr sz="900" spc="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modelo</a:t>
            </a:r>
            <a:r>
              <a:rPr sz="900" spc="1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do</a:t>
            </a:r>
            <a:r>
              <a:rPr sz="900" spc="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pôster</a:t>
            </a:r>
            <a:r>
              <a:rPr sz="900" spc="-1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digital.</a:t>
            </a:r>
            <a:r>
              <a:rPr sz="900" spc="6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Pode</a:t>
            </a:r>
            <a:r>
              <a:rPr sz="900" spc="1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ser</a:t>
            </a:r>
            <a:r>
              <a:rPr sz="900" spc="-2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modificado</a:t>
            </a:r>
            <a:r>
              <a:rPr sz="900" spc="1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de</a:t>
            </a:r>
            <a:r>
              <a:rPr sz="900" spc="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spc="-10" dirty="0">
                <a:solidFill>
                  <a:srgbClr val="212121"/>
                </a:solidFill>
                <a:latin typeface="Times New Roman"/>
                <a:cs typeface="Times New Roman"/>
              </a:rPr>
              <a:t>acordo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com</a:t>
            </a:r>
            <a:r>
              <a:rPr sz="900" spc="39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a</a:t>
            </a:r>
            <a:r>
              <a:rPr sz="900" spc="42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preferência</a:t>
            </a:r>
            <a:r>
              <a:rPr sz="900" spc="42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dos</a:t>
            </a:r>
            <a:r>
              <a:rPr sz="900" spc="46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autores,</a:t>
            </a:r>
            <a:r>
              <a:rPr sz="900" spc="484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spc="-10" dirty="0">
                <a:solidFill>
                  <a:srgbClr val="212121"/>
                </a:solidFill>
                <a:latin typeface="Times New Roman"/>
                <a:cs typeface="Times New Roman"/>
              </a:rPr>
              <a:t>mantendo-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se</a:t>
            </a:r>
            <a:r>
              <a:rPr sz="900" spc="4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os</a:t>
            </a:r>
            <a:r>
              <a:rPr sz="900" spc="459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spc="-10" dirty="0">
                <a:solidFill>
                  <a:srgbClr val="212121"/>
                </a:solidFill>
                <a:latin typeface="Times New Roman"/>
                <a:cs typeface="Times New Roman"/>
              </a:rPr>
              <a:t>requisitos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mínimos</a:t>
            </a:r>
            <a:r>
              <a:rPr sz="900" spc="9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de</a:t>
            </a:r>
            <a:r>
              <a:rPr sz="900" spc="8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tamanho</a:t>
            </a:r>
            <a:r>
              <a:rPr sz="900" spc="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da</a:t>
            </a:r>
            <a:r>
              <a:rPr sz="900" spc="6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fonte,</a:t>
            </a:r>
            <a:r>
              <a:rPr sz="900" spc="12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para</a:t>
            </a:r>
            <a:r>
              <a:rPr sz="900" spc="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que</a:t>
            </a:r>
            <a:r>
              <a:rPr sz="900" spc="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o</a:t>
            </a:r>
            <a:r>
              <a:rPr sz="900" spc="8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texto</a:t>
            </a:r>
            <a:r>
              <a:rPr sz="900" spc="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seja</a:t>
            </a:r>
            <a:r>
              <a:rPr sz="900" spc="6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visível</a:t>
            </a:r>
            <a:r>
              <a:rPr sz="900" spc="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spc="-25" dirty="0">
                <a:solidFill>
                  <a:srgbClr val="212121"/>
                </a:solidFill>
                <a:latin typeface="Times New Roman"/>
                <a:cs typeface="Times New Roman"/>
              </a:rPr>
              <a:t>nos</a:t>
            </a:r>
            <a:r>
              <a:rPr sz="900" spc="-10" dirty="0">
                <a:solidFill>
                  <a:srgbClr val="212121"/>
                </a:solidFill>
                <a:latin typeface="Times New Roman"/>
                <a:cs typeface="Times New Roman"/>
              </a:rPr>
              <a:t> televisores.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6006" y="3772849"/>
            <a:ext cx="3042285" cy="4621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1100"/>
              </a:lnSpc>
              <a:spcBef>
                <a:spcPts val="95"/>
              </a:spcBef>
            </a:pP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Os</a:t>
            </a:r>
            <a:r>
              <a:rPr sz="900" spc="1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quadros</a:t>
            </a:r>
            <a:r>
              <a:rPr sz="900" spc="2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e a</a:t>
            </a:r>
            <a:r>
              <a:rPr sz="900" spc="-2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disposição</a:t>
            </a:r>
            <a:r>
              <a:rPr sz="900" spc="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das</a:t>
            </a:r>
            <a:r>
              <a:rPr sz="900" spc="2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informações</a:t>
            </a:r>
            <a:r>
              <a:rPr sz="900" spc="1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podem</a:t>
            </a:r>
            <a:r>
              <a:rPr sz="900" spc="-4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ser</a:t>
            </a:r>
            <a:r>
              <a:rPr sz="900" spc="-2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editados,</a:t>
            </a:r>
            <a:r>
              <a:rPr sz="900" spc="4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spc="-50" dirty="0">
                <a:solidFill>
                  <a:srgbClr val="212121"/>
                </a:solidFill>
                <a:latin typeface="Times New Roman"/>
                <a:cs typeface="Times New Roman"/>
              </a:rPr>
              <a:t>e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 podem</a:t>
            </a:r>
            <a:r>
              <a:rPr sz="900" spc="-6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ser</a:t>
            </a:r>
            <a:r>
              <a:rPr sz="900" spc="-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inseridas</a:t>
            </a:r>
            <a:r>
              <a:rPr sz="900" spc="-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imagens,</a:t>
            </a:r>
            <a:r>
              <a:rPr sz="900" spc="2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gráficos,</a:t>
            </a:r>
            <a:r>
              <a:rPr sz="900" spc="3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tabelas,</a:t>
            </a:r>
            <a:r>
              <a:rPr sz="900" spc="3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etc.</a:t>
            </a:r>
            <a:r>
              <a:rPr sz="900" spc="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spc="25" dirty="0">
                <a:solidFill>
                  <a:srgbClr val="212121"/>
                </a:solidFill>
                <a:latin typeface="Times New Roman"/>
                <a:cs typeface="Times New Roman"/>
              </a:rPr>
              <a:t>A</a:t>
            </a:r>
            <a:r>
              <a:rPr sz="900" spc="-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inserção</a:t>
            </a:r>
            <a:r>
              <a:rPr sz="900" spc="-1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spc="-25" dirty="0">
                <a:solidFill>
                  <a:srgbClr val="212121"/>
                </a:solidFill>
                <a:latin typeface="Times New Roman"/>
                <a:cs typeface="Times New Roman"/>
              </a:rPr>
              <a:t>de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 Referências</a:t>
            </a:r>
            <a:r>
              <a:rPr sz="900" spc="1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spc="-10" dirty="0">
                <a:solidFill>
                  <a:srgbClr val="212121"/>
                </a:solidFill>
                <a:latin typeface="Times New Roman"/>
                <a:cs typeface="Times New Roman"/>
              </a:rPr>
              <a:t>bibliográficas</a:t>
            </a:r>
            <a:r>
              <a:rPr sz="900" spc="1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é </a:t>
            </a:r>
            <a:r>
              <a:rPr lang="pt-BR" sz="900" spc="-10" dirty="0">
                <a:solidFill>
                  <a:srgbClr val="212121"/>
                </a:solidFill>
                <a:latin typeface="Times New Roman"/>
                <a:cs typeface="Times New Roman"/>
              </a:rPr>
              <a:t>OBRIGATÓRIA</a:t>
            </a:r>
            <a:r>
              <a:rPr sz="900" spc="-10" dirty="0">
                <a:solidFill>
                  <a:srgbClr val="212121"/>
                </a:solidFill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30560" y="4446946"/>
            <a:ext cx="3219450" cy="1343025"/>
            <a:chOff x="509587" y="4452937"/>
            <a:chExt cx="3219450" cy="1343025"/>
          </a:xfrm>
        </p:grpSpPr>
        <p:sp>
          <p:nvSpPr>
            <p:cNvPr id="18" name="object 18"/>
            <p:cNvSpPr/>
            <p:nvPr/>
          </p:nvSpPr>
          <p:spPr>
            <a:xfrm>
              <a:off x="509587" y="4452937"/>
              <a:ext cx="3219450" cy="1343025"/>
            </a:xfrm>
            <a:custGeom>
              <a:avLst/>
              <a:gdLst/>
              <a:ahLst/>
              <a:cxnLst/>
              <a:rect l="l" t="t" r="r" b="b"/>
              <a:pathLst>
                <a:path w="3219450" h="1343025">
                  <a:moveTo>
                    <a:pt x="0" y="130968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8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186112" y="0"/>
                  </a:lnTo>
                  <a:lnTo>
                    <a:pt x="3190532" y="0"/>
                  </a:lnTo>
                  <a:lnTo>
                    <a:pt x="3194785" y="845"/>
                  </a:lnTo>
                  <a:lnTo>
                    <a:pt x="3198869" y="2537"/>
                  </a:lnTo>
                  <a:lnTo>
                    <a:pt x="3202953" y="4228"/>
                  </a:lnTo>
                  <a:lnTo>
                    <a:pt x="3206558" y="6637"/>
                  </a:lnTo>
                  <a:lnTo>
                    <a:pt x="3209684" y="9763"/>
                  </a:lnTo>
                  <a:lnTo>
                    <a:pt x="3212810" y="12889"/>
                  </a:lnTo>
                  <a:lnTo>
                    <a:pt x="3215219" y="16494"/>
                  </a:lnTo>
                  <a:lnTo>
                    <a:pt x="3216911" y="20578"/>
                  </a:lnTo>
                  <a:lnTo>
                    <a:pt x="3218603" y="24663"/>
                  </a:lnTo>
                  <a:lnTo>
                    <a:pt x="3219449" y="28916"/>
                  </a:lnTo>
                  <a:lnTo>
                    <a:pt x="3219449" y="33337"/>
                  </a:lnTo>
                  <a:lnTo>
                    <a:pt x="3219449" y="1309687"/>
                  </a:lnTo>
                  <a:lnTo>
                    <a:pt x="3194785" y="1342178"/>
                  </a:lnTo>
                  <a:lnTo>
                    <a:pt x="3186112" y="1343024"/>
                  </a:lnTo>
                  <a:lnTo>
                    <a:pt x="33337" y="1343024"/>
                  </a:lnTo>
                  <a:lnTo>
                    <a:pt x="9764" y="1333259"/>
                  </a:lnTo>
                  <a:lnTo>
                    <a:pt x="6638" y="1330133"/>
                  </a:lnTo>
                  <a:lnTo>
                    <a:pt x="4229" y="1326528"/>
                  </a:lnTo>
                  <a:lnTo>
                    <a:pt x="2537" y="1322444"/>
                  </a:lnTo>
                  <a:lnTo>
                    <a:pt x="845" y="1318359"/>
                  </a:lnTo>
                  <a:lnTo>
                    <a:pt x="0" y="1314107"/>
                  </a:lnTo>
                  <a:lnTo>
                    <a:pt x="0" y="1309687"/>
                  </a:lnTo>
                  <a:close/>
                </a:path>
              </a:pathLst>
            </a:custGeom>
            <a:ln w="9524">
              <a:solidFill>
                <a:srgbClr val="E2B5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14349" y="4457699"/>
              <a:ext cx="3209925" cy="382229"/>
            </a:xfrm>
            <a:custGeom>
              <a:avLst/>
              <a:gdLst/>
              <a:ahLst/>
              <a:cxnLst/>
              <a:rect l="l" t="t" r="r" b="b"/>
              <a:pathLst>
                <a:path w="3209925" h="219075">
                  <a:moveTo>
                    <a:pt x="3209924" y="219074"/>
                  </a:moveTo>
                  <a:lnTo>
                    <a:pt x="0" y="219074"/>
                  </a:lnTo>
                  <a:lnTo>
                    <a:pt x="0" y="24785"/>
                  </a:lnTo>
                  <a:lnTo>
                    <a:pt x="24785" y="0"/>
                  </a:lnTo>
                  <a:lnTo>
                    <a:pt x="3185138" y="0"/>
                  </a:lnTo>
                  <a:lnTo>
                    <a:pt x="3209924" y="219074"/>
                  </a:lnTo>
                  <a:close/>
                </a:path>
              </a:pathLst>
            </a:custGeom>
            <a:solidFill>
              <a:srgbClr val="A704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009412" y="2837415"/>
            <a:ext cx="3061336" cy="1808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pt-BR" sz="11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CONTEXTUALIZAÇÃO  DO ESTÁGIO</a:t>
            </a:r>
            <a:endParaRPr sz="1100" dirty="0">
              <a:latin typeface="Times New Roman"/>
              <a:cs typeface="Times New Roman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850957" y="2843212"/>
            <a:ext cx="3211829" cy="1885950"/>
            <a:chOff x="3850957" y="2843212"/>
            <a:chExt cx="3211829" cy="1885950"/>
          </a:xfrm>
        </p:grpSpPr>
        <p:sp>
          <p:nvSpPr>
            <p:cNvPr id="30" name="object 30"/>
            <p:cNvSpPr/>
            <p:nvPr/>
          </p:nvSpPr>
          <p:spPr>
            <a:xfrm>
              <a:off x="3852861" y="2843212"/>
              <a:ext cx="3209925" cy="1885950"/>
            </a:xfrm>
            <a:custGeom>
              <a:avLst/>
              <a:gdLst/>
              <a:ahLst/>
              <a:cxnLst/>
              <a:rect l="l" t="t" r="r" b="b"/>
              <a:pathLst>
                <a:path w="3209925" h="1885950">
                  <a:moveTo>
                    <a:pt x="0" y="1852612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8"/>
                  </a:lnTo>
                  <a:lnTo>
                    <a:pt x="20579" y="2537"/>
                  </a:lnTo>
                  <a:lnTo>
                    <a:pt x="24663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176587" y="0"/>
                  </a:lnTo>
                  <a:lnTo>
                    <a:pt x="3181007" y="0"/>
                  </a:lnTo>
                  <a:lnTo>
                    <a:pt x="3185259" y="845"/>
                  </a:lnTo>
                  <a:lnTo>
                    <a:pt x="3189343" y="2537"/>
                  </a:lnTo>
                  <a:lnTo>
                    <a:pt x="3193427" y="4228"/>
                  </a:lnTo>
                  <a:lnTo>
                    <a:pt x="3207385" y="20579"/>
                  </a:lnTo>
                  <a:lnTo>
                    <a:pt x="3209077" y="24663"/>
                  </a:lnTo>
                  <a:lnTo>
                    <a:pt x="3209924" y="28916"/>
                  </a:lnTo>
                  <a:lnTo>
                    <a:pt x="3209925" y="33337"/>
                  </a:lnTo>
                  <a:lnTo>
                    <a:pt x="3209925" y="1852612"/>
                  </a:lnTo>
                  <a:lnTo>
                    <a:pt x="3189343" y="1883411"/>
                  </a:lnTo>
                  <a:lnTo>
                    <a:pt x="3185259" y="1885103"/>
                  </a:lnTo>
                  <a:lnTo>
                    <a:pt x="3181007" y="1885949"/>
                  </a:lnTo>
                  <a:lnTo>
                    <a:pt x="3176587" y="1885949"/>
                  </a:lnTo>
                  <a:lnTo>
                    <a:pt x="33337" y="1885949"/>
                  </a:lnTo>
                  <a:lnTo>
                    <a:pt x="845" y="1861285"/>
                  </a:lnTo>
                  <a:lnTo>
                    <a:pt x="0" y="1857033"/>
                  </a:lnTo>
                  <a:lnTo>
                    <a:pt x="0" y="1852612"/>
                  </a:lnTo>
                  <a:close/>
                </a:path>
              </a:pathLst>
            </a:custGeom>
            <a:ln w="9524">
              <a:solidFill>
                <a:srgbClr val="E2B5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850957" y="2869445"/>
              <a:ext cx="3200400" cy="396374"/>
            </a:xfrm>
            <a:custGeom>
              <a:avLst/>
              <a:gdLst/>
              <a:ahLst/>
              <a:cxnLst/>
              <a:rect l="l" t="t" r="r" b="b"/>
              <a:pathLst>
                <a:path w="3200400" h="219075">
                  <a:moveTo>
                    <a:pt x="3200400" y="219074"/>
                  </a:moveTo>
                  <a:lnTo>
                    <a:pt x="0" y="219074"/>
                  </a:lnTo>
                  <a:lnTo>
                    <a:pt x="0" y="24785"/>
                  </a:lnTo>
                  <a:lnTo>
                    <a:pt x="24785" y="0"/>
                  </a:lnTo>
                  <a:lnTo>
                    <a:pt x="3175613" y="0"/>
                  </a:lnTo>
                  <a:lnTo>
                    <a:pt x="3200400" y="219074"/>
                  </a:lnTo>
                  <a:close/>
                </a:path>
              </a:pathLst>
            </a:custGeom>
            <a:solidFill>
              <a:srgbClr val="A7040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04824" y="1569701"/>
            <a:ext cx="6508760" cy="88909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5080" algn="ctr">
              <a:lnSpc>
                <a:spcPts val="2030"/>
              </a:lnSpc>
              <a:spcBef>
                <a:spcPts val="265"/>
              </a:spcBef>
            </a:pPr>
            <a:r>
              <a:rPr sz="1800" b="1" spc="-135" dirty="0">
                <a:solidFill>
                  <a:srgbClr val="A70409"/>
                </a:solidFill>
                <a:latin typeface="Times New Roman"/>
                <a:cs typeface="Times New Roman"/>
              </a:rPr>
              <a:t>TÍTULO</a:t>
            </a:r>
            <a:r>
              <a:rPr sz="1800" b="1" spc="-80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1800" b="1" spc="-135" dirty="0">
                <a:solidFill>
                  <a:srgbClr val="A70409"/>
                </a:solidFill>
                <a:latin typeface="Times New Roman"/>
                <a:cs typeface="Times New Roman"/>
              </a:rPr>
              <a:t>DO</a:t>
            </a:r>
            <a:r>
              <a:rPr sz="1800" b="1" spc="-105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1800" b="1" spc="-150" dirty="0">
                <a:solidFill>
                  <a:srgbClr val="A70409"/>
                </a:solidFill>
                <a:latin typeface="Times New Roman"/>
                <a:cs typeface="Times New Roman"/>
              </a:rPr>
              <a:t>TRABALHO</a:t>
            </a:r>
            <a:r>
              <a:rPr sz="1800" b="1" spc="-80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1800" b="1" spc="-135" dirty="0">
                <a:solidFill>
                  <a:srgbClr val="A70409"/>
                </a:solidFill>
                <a:latin typeface="Times New Roman"/>
                <a:cs typeface="Times New Roman"/>
              </a:rPr>
              <a:t>(FONTE</a:t>
            </a:r>
            <a:r>
              <a:rPr sz="1800" b="1" spc="-70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1800" b="1" spc="-140" dirty="0">
                <a:solidFill>
                  <a:srgbClr val="A70409"/>
                </a:solidFill>
                <a:latin typeface="Times New Roman"/>
                <a:cs typeface="Times New Roman"/>
              </a:rPr>
              <a:t>TIMES</a:t>
            </a:r>
            <a:r>
              <a:rPr sz="1800" b="1" spc="-30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1800" b="1" spc="-125" dirty="0">
                <a:solidFill>
                  <a:srgbClr val="A70409"/>
                </a:solidFill>
                <a:latin typeface="Times New Roman"/>
                <a:cs typeface="Times New Roman"/>
              </a:rPr>
              <a:t>NEW</a:t>
            </a:r>
            <a:r>
              <a:rPr sz="1800" b="1" spc="-204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1800" b="1" spc="-150" dirty="0">
                <a:solidFill>
                  <a:srgbClr val="A70409"/>
                </a:solidFill>
                <a:latin typeface="Times New Roman"/>
                <a:cs typeface="Times New Roman"/>
              </a:rPr>
              <a:t>ROMAN,</a:t>
            </a:r>
            <a:r>
              <a:rPr sz="1800" b="1" spc="-25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1800" b="1" spc="-140" dirty="0">
                <a:solidFill>
                  <a:srgbClr val="A70409"/>
                </a:solidFill>
                <a:latin typeface="Times New Roman"/>
                <a:cs typeface="Times New Roman"/>
              </a:rPr>
              <a:t>TAMANHO </a:t>
            </a:r>
            <a:r>
              <a:rPr sz="1800" b="1" spc="-100" dirty="0">
                <a:solidFill>
                  <a:srgbClr val="A70409"/>
                </a:solidFill>
                <a:latin typeface="Times New Roman"/>
                <a:cs typeface="Times New Roman"/>
              </a:rPr>
              <a:t>60,</a:t>
            </a:r>
            <a:r>
              <a:rPr sz="1800" b="1" spc="10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1800" b="1" spc="-145" dirty="0">
                <a:solidFill>
                  <a:srgbClr val="A70409"/>
                </a:solidFill>
                <a:latin typeface="Times New Roman"/>
                <a:cs typeface="Times New Roman"/>
              </a:rPr>
              <a:t>NEGRITO,</a:t>
            </a:r>
            <a:r>
              <a:rPr sz="1800" b="1" spc="15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1800" b="1" spc="-120" dirty="0">
                <a:solidFill>
                  <a:srgbClr val="A70409"/>
                </a:solidFill>
                <a:latin typeface="Times New Roman"/>
                <a:cs typeface="Times New Roman"/>
              </a:rPr>
              <a:t>CAIXA</a:t>
            </a:r>
            <a:r>
              <a:rPr sz="1800" b="1" spc="-310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>
                <a:solidFill>
                  <a:srgbClr val="A70409"/>
                </a:solidFill>
                <a:latin typeface="Times New Roman"/>
                <a:cs typeface="Times New Roman"/>
              </a:rPr>
              <a:t>ALTA)</a:t>
            </a:r>
            <a:endParaRPr sz="18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15"/>
              </a:spcBef>
            </a:pPr>
            <a:r>
              <a:rPr lang="pt-BR" sz="1050" b="1" spc="-10" dirty="0">
                <a:solidFill>
                  <a:srgbClr val="111111"/>
                </a:solidFill>
                <a:latin typeface="Times New Roman"/>
                <a:cs typeface="Times New Roman"/>
              </a:rPr>
              <a:t>Nome completo do </a:t>
            </a:r>
            <a:r>
              <a:rPr sz="1050" b="1" spc="-10" dirty="0">
                <a:solidFill>
                  <a:srgbClr val="111111"/>
                </a:solidFill>
                <a:latin typeface="Times New Roman"/>
                <a:cs typeface="Times New Roman"/>
              </a:rPr>
              <a:t>Autor</a:t>
            </a:r>
            <a:r>
              <a:rPr lang="pt-BR" sz="1050" b="1" spc="-10" dirty="0">
                <a:solidFill>
                  <a:srgbClr val="111111"/>
                </a:solidFill>
                <a:latin typeface="Times New Roman"/>
                <a:cs typeface="Times New Roman"/>
              </a:rPr>
              <a:t>;</a:t>
            </a:r>
            <a:r>
              <a:rPr lang="pt-BR" sz="1050" b="1" spc="-25" dirty="0">
                <a:solidFill>
                  <a:srgbClr val="111111"/>
                </a:solidFill>
                <a:latin typeface="Times New Roman"/>
                <a:cs typeface="Times New Roman"/>
              </a:rPr>
              <a:t> Nome completo do coa</a:t>
            </a:r>
            <a:r>
              <a:rPr sz="1050" b="1" spc="-10" dirty="0" err="1">
                <a:solidFill>
                  <a:srgbClr val="111111"/>
                </a:solidFill>
                <a:latin typeface="Times New Roman"/>
                <a:cs typeface="Times New Roman"/>
              </a:rPr>
              <a:t>utor</a:t>
            </a:r>
            <a:r>
              <a:rPr lang="pt-BR" sz="1050" b="1" spc="-10" dirty="0">
                <a:solidFill>
                  <a:srgbClr val="111111"/>
                </a:solidFill>
                <a:latin typeface="Times New Roman"/>
                <a:cs typeface="Times New Roman"/>
              </a:rPr>
              <a:t>;</a:t>
            </a:r>
            <a:r>
              <a:rPr lang="pt-BR" sz="1050" b="1" spc="-25" dirty="0">
                <a:solidFill>
                  <a:srgbClr val="111111"/>
                </a:solidFill>
                <a:latin typeface="Times New Roman"/>
                <a:cs typeface="Times New Roman"/>
              </a:rPr>
              <a:t> Nome completo </a:t>
            </a:r>
            <a:r>
              <a:rPr lang="pt-BR" sz="1050" b="1" spc="-25">
                <a:solidFill>
                  <a:srgbClr val="111111"/>
                </a:solidFill>
                <a:latin typeface="Times New Roman"/>
                <a:cs typeface="Times New Roman"/>
              </a:rPr>
              <a:t>do coa</a:t>
            </a:r>
            <a:r>
              <a:rPr lang="pt-BR" sz="1050" b="1" spc="-10">
                <a:solidFill>
                  <a:srgbClr val="111111"/>
                </a:solidFill>
                <a:latin typeface="Times New Roman"/>
                <a:cs typeface="Times New Roman"/>
              </a:rPr>
              <a:t>utor</a:t>
            </a:r>
            <a:r>
              <a:rPr sz="1050" b="1" spc="-10">
                <a:solidFill>
                  <a:srgbClr val="111111"/>
                </a:solidFill>
                <a:latin typeface="Times New Roman"/>
                <a:cs typeface="Times New Roman"/>
              </a:rPr>
              <a:t>;</a:t>
            </a:r>
            <a:r>
              <a:rPr sz="1050" b="1" spc="-2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lang="pt-BR" sz="1050" b="1" spc="-25" dirty="0">
                <a:solidFill>
                  <a:srgbClr val="111111"/>
                </a:solidFill>
                <a:latin typeface="Times New Roman"/>
                <a:cs typeface="Times New Roman"/>
              </a:rPr>
              <a:t>Nome completo do coa</a:t>
            </a:r>
            <a:r>
              <a:rPr lang="pt-BR" sz="1050" b="1" spc="-10" dirty="0">
                <a:solidFill>
                  <a:srgbClr val="111111"/>
                </a:solidFill>
                <a:latin typeface="Times New Roman"/>
                <a:cs typeface="Times New Roman"/>
              </a:rPr>
              <a:t>utor </a:t>
            </a:r>
            <a:endParaRPr sz="1150" dirty="0">
              <a:latin typeface="Noto Sans"/>
              <a:cs typeface="Noto Sans"/>
            </a:endParaRPr>
          </a:p>
          <a:p>
            <a:pPr algn="ctr">
              <a:lnSpc>
                <a:spcPts val="985"/>
              </a:lnSpc>
              <a:spcBef>
                <a:spcPts val="120"/>
              </a:spcBef>
            </a:pP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lang="pt-BR" sz="11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REFLEXÕES SOBRE A FORMAÇÃO COMO PROFESSOR DE matemática no estágio 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943607" y="3518998"/>
            <a:ext cx="3042285" cy="161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8100"/>
              </a:lnSpc>
              <a:spcBef>
                <a:spcPts val="95"/>
              </a:spcBef>
            </a:pPr>
            <a:r>
              <a:rPr lang="pt-BR" sz="900" dirty="0">
                <a:solidFill>
                  <a:srgbClr val="212121"/>
                </a:solidFill>
                <a:latin typeface="Times New Roman"/>
                <a:cs typeface="Times New Roman"/>
              </a:rPr>
              <a:t>Apresentar as reflexões sobre o estágio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43607" y="3855662"/>
            <a:ext cx="3042285" cy="49212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algn="just">
              <a:lnSpc>
                <a:spcPct val="114599"/>
              </a:lnSpc>
              <a:spcBef>
                <a:spcPts val="60"/>
              </a:spcBef>
            </a:pP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Proporcionar</a:t>
            </a:r>
            <a:r>
              <a:rPr sz="900" spc="2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reflexões</a:t>
            </a:r>
            <a:r>
              <a:rPr sz="900" spc="29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sobre</a:t>
            </a:r>
            <a:r>
              <a:rPr sz="900" spc="28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a</a:t>
            </a:r>
            <a:r>
              <a:rPr sz="900" spc="2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prática</a:t>
            </a:r>
            <a:r>
              <a:rPr sz="900" spc="27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docente</a:t>
            </a:r>
            <a:r>
              <a:rPr sz="900" spc="28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e</a:t>
            </a:r>
            <a:r>
              <a:rPr sz="900" spc="28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900" spc="-50" dirty="0">
                <a:solidFill>
                  <a:srgbClr val="212121"/>
                </a:solidFill>
                <a:latin typeface="Times New Roman"/>
                <a:cs typeface="Times New Roman"/>
              </a:rPr>
              <a:t>o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 desenvolvimento</a:t>
            </a:r>
            <a:r>
              <a:rPr sz="900" spc="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de</a:t>
            </a:r>
            <a:r>
              <a:rPr sz="900" spc="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sequências</a:t>
            </a:r>
            <a:r>
              <a:rPr sz="900" spc="6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didáticas</a:t>
            </a:r>
            <a:r>
              <a:rPr sz="900" spc="6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no</a:t>
            </a:r>
            <a:r>
              <a:rPr sz="900" spc="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ensino</a:t>
            </a:r>
            <a:r>
              <a:rPr sz="900" spc="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spc="-10" dirty="0">
                <a:solidFill>
                  <a:srgbClr val="212121"/>
                </a:solidFill>
                <a:latin typeface="Times New Roman"/>
                <a:cs typeface="Times New Roman"/>
              </a:rPr>
              <a:t>fundamental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e</a:t>
            </a:r>
            <a:r>
              <a:rPr sz="900" spc="-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spc="-10" dirty="0">
                <a:solidFill>
                  <a:srgbClr val="212121"/>
                </a:solidFill>
                <a:latin typeface="Times New Roman"/>
                <a:cs typeface="Times New Roman"/>
              </a:rPr>
              <a:t>médio.</a:t>
            </a:r>
            <a:endParaRPr sz="900" dirty="0">
              <a:latin typeface="Times New Roman"/>
              <a:cs typeface="Times New Roman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3848099" y="4829174"/>
            <a:ext cx="3219450" cy="990600"/>
            <a:chOff x="3848099" y="4829174"/>
            <a:chExt cx="3219450" cy="990600"/>
          </a:xfrm>
        </p:grpSpPr>
        <p:sp>
          <p:nvSpPr>
            <p:cNvPr id="72" name="object 72"/>
            <p:cNvSpPr/>
            <p:nvPr/>
          </p:nvSpPr>
          <p:spPr>
            <a:xfrm>
              <a:off x="3852861" y="4833937"/>
              <a:ext cx="3209925" cy="981075"/>
            </a:xfrm>
            <a:custGeom>
              <a:avLst/>
              <a:gdLst/>
              <a:ahLst/>
              <a:cxnLst/>
              <a:rect l="l" t="t" r="r" b="b"/>
              <a:pathLst>
                <a:path w="3209925" h="981075">
                  <a:moveTo>
                    <a:pt x="0" y="947737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9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8"/>
                  </a:lnTo>
                  <a:lnTo>
                    <a:pt x="20579" y="2537"/>
                  </a:lnTo>
                  <a:lnTo>
                    <a:pt x="24663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176587" y="0"/>
                  </a:lnTo>
                  <a:lnTo>
                    <a:pt x="3181007" y="0"/>
                  </a:lnTo>
                  <a:lnTo>
                    <a:pt x="3185259" y="845"/>
                  </a:lnTo>
                  <a:lnTo>
                    <a:pt x="3189343" y="2537"/>
                  </a:lnTo>
                  <a:lnTo>
                    <a:pt x="3193427" y="4228"/>
                  </a:lnTo>
                  <a:lnTo>
                    <a:pt x="3207385" y="20579"/>
                  </a:lnTo>
                  <a:lnTo>
                    <a:pt x="3209077" y="24663"/>
                  </a:lnTo>
                  <a:lnTo>
                    <a:pt x="3209924" y="28916"/>
                  </a:lnTo>
                  <a:lnTo>
                    <a:pt x="3209925" y="33337"/>
                  </a:lnTo>
                  <a:lnTo>
                    <a:pt x="3209925" y="947737"/>
                  </a:lnTo>
                  <a:lnTo>
                    <a:pt x="3189343" y="978536"/>
                  </a:lnTo>
                  <a:lnTo>
                    <a:pt x="3185259" y="980229"/>
                  </a:lnTo>
                  <a:lnTo>
                    <a:pt x="3181007" y="981074"/>
                  </a:lnTo>
                  <a:lnTo>
                    <a:pt x="3176587" y="981074"/>
                  </a:lnTo>
                  <a:lnTo>
                    <a:pt x="33337" y="981074"/>
                  </a:lnTo>
                  <a:lnTo>
                    <a:pt x="28916" y="981074"/>
                  </a:lnTo>
                  <a:lnTo>
                    <a:pt x="24663" y="980229"/>
                  </a:lnTo>
                  <a:lnTo>
                    <a:pt x="20579" y="978536"/>
                  </a:lnTo>
                  <a:lnTo>
                    <a:pt x="16495" y="976845"/>
                  </a:lnTo>
                  <a:lnTo>
                    <a:pt x="12890" y="974436"/>
                  </a:lnTo>
                  <a:lnTo>
                    <a:pt x="9764" y="971310"/>
                  </a:lnTo>
                  <a:lnTo>
                    <a:pt x="6638" y="968184"/>
                  </a:lnTo>
                  <a:lnTo>
                    <a:pt x="4229" y="964578"/>
                  </a:lnTo>
                  <a:lnTo>
                    <a:pt x="2537" y="960494"/>
                  </a:lnTo>
                  <a:lnTo>
                    <a:pt x="845" y="956410"/>
                  </a:lnTo>
                  <a:lnTo>
                    <a:pt x="0" y="952158"/>
                  </a:lnTo>
                  <a:lnTo>
                    <a:pt x="0" y="947737"/>
                  </a:lnTo>
                  <a:close/>
                </a:path>
              </a:pathLst>
            </a:custGeom>
            <a:ln w="9524">
              <a:solidFill>
                <a:srgbClr val="E2B5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857624" y="4838699"/>
              <a:ext cx="3200400" cy="219075"/>
            </a:xfrm>
            <a:custGeom>
              <a:avLst/>
              <a:gdLst/>
              <a:ahLst/>
              <a:cxnLst/>
              <a:rect l="l" t="t" r="r" b="b"/>
              <a:pathLst>
                <a:path w="3200400" h="219075">
                  <a:moveTo>
                    <a:pt x="3200400" y="219074"/>
                  </a:moveTo>
                  <a:lnTo>
                    <a:pt x="0" y="219074"/>
                  </a:lnTo>
                  <a:lnTo>
                    <a:pt x="0" y="24785"/>
                  </a:lnTo>
                  <a:lnTo>
                    <a:pt x="24785" y="0"/>
                  </a:lnTo>
                  <a:lnTo>
                    <a:pt x="3175613" y="0"/>
                  </a:lnTo>
                  <a:lnTo>
                    <a:pt x="3200400" y="219074"/>
                  </a:lnTo>
                  <a:close/>
                </a:path>
              </a:pathLst>
            </a:custGeom>
            <a:solidFill>
              <a:srgbClr val="A704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3916362" y="4839465"/>
            <a:ext cx="2154238" cy="1808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CON</a:t>
            </a:r>
            <a:r>
              <a:rPr lang="pt-BR" sz="11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SIDERAÇÕES FINAIS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935412" y="5087299"/>
            <a:ext cx="1045210" cy="33020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Considerações</a:t>
            </a:r>
            <a:r>
              <a:rPr sz="900" spc="49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spc="-10" dirty="0">
                <a:solidFill>
                  <a:srgbClr val="212121"/>
                </a:solidFill>
                <a:latin typeface="Times New Roman"/>
                <a:cs typeface="Times New Roman"/>
              </a:rPr>
              <a:t>finais</a:t>
            </a:r>
            <a:endParaRPr sz="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supervisionado</a:t>
            </a:r>
            <a:r>
              <a:rPr sz="900" spc="13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900" spc="-20" dirty="0">
                <a:solidFill>
                  <a:srgbClr val="212121"/>
                </a:solidFill>
                <a:latin typeface="Times New Roman"/>
                <a:cs typeface="Times New Roman"/>
              </a:rPr>
              <a:t>para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027395" y="5087299"/>
            <a:ext cx="1950085" cy="33020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215"/>
              </a:spcBef>
            </a:pP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acerca</a:t>
            </a:r>
            <a:r>
              <a:rPr sz="900" spc="13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das</a:t>
            </a:r>
            <a:r>
              <a:rPr sz="900" spc="16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contribuições</a:t>
            </a:r>
            <a:r>
              <a:rPr sz="900" spc="16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do</a:t>
            </a:r>
            <a:r>
              <a:rPr sz="900" spc="15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900" spc="-10" dirty="0">
                <a:solidFill>
                  <a:srgbClr val="212121"/>
                </a:solidFill>
                <a:latin typeface="Times New Roman"/>
                <a:cs typeface="Times New Roman"/>
              </a:rPr>
              <a:t>estágio</a:t>
            </a:r>
            <a:endParaRPr sz="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a</a:t>
            </a:r>
            <a:r>
              <a:rPr sz="900" spc="15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formação</a:t>
            </a:r>
            <a:r>
              <a:rPr sz="900" spc="1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inicial</a:t>
            </a:r>
            <a:r>
              <a:rPr sz="900" spc="17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do</a:t>
            </a:r>
            <a:r>
              <a:rPr sz="900" spc="16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professor</a:t>
            </a:r>
            <a:r>
              <a:rPr sz="900" spc="155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900" spc="-25" dirty="0">
                <a:solidFill>
                  <a:srgbClr val="212121"/>
                </a:solidFill>
                <a:latin typeface="Times New Roman"/>
                <a:cs typeface="Times New Roman"/>
              </a:rPr>
              <a:t>de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935412" y="5401624"/>
            <a:ext cx="3040380" cy="33020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Matemática</a:t>
            </a:r>
            <a:r>
              <a:rPr sz="900" spc="409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e</a:t>
            </a:r>
            <a:r>
              <a:rPr sz="900" spc="4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o</a:t>
            </a:r>
            <a:r>
              <a:rPr sz="900" spc="4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impacto</a:t>
            </a:r>
            <a:r>
              <a:rPr sz="900" spc="4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das</a:t>
            </a:r>
            <a:r>
              <a:rPr sz="900" spc="4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ações</a:t>
            </a:r>
            <a:r>
              <a:rPr sz="900" spc="4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na</a:t>
            </a:r>
            <a:r>
              <a:rPr sz="900" spc="41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212121"/>
                </a:solidFill>
                <a:latin typeface="Times New Roman"/>
                <a:cs typeface="Times New Roman"/>
              </a:rPr>
              <a:t>aprendizagem</a:t>
            </a:r>
            <a:r>
              <a:rPr sz="900" spc="38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900" spc="-25" dirty="0">
                <a:solidFill>
                  <a:srgbClr val="212121"/>
                </a:solidFill>
                <a:latin typeface="Times New Roman"/>
                <a:cs typeface="Times New Roman"/>
              </a:rPr>
              <a:t>dos</a:t>
            </a:r>
            <a:endParaRPr sz="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00" spc="-10" dirty="0">
                <a:solidFill>
                  <a:srgbClr val="212121"/>
                </a:solidFill>
                <a:latin typeface="Times New Roman"/>
                <a:cs typeface="Times New Roman"/>
              </a:rPr>
              <a:t>estudantes.</a:t>
            </a:r>
            <a:endParaRPr sz="900" dirty="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09587" y="5900737"/>
            <a:ext cx="3219450" cy="3924300"/>
            <a:chOff x="509587" y="5900737"/>
            <a:chExt cx="3219450" cy="3924300"/>
          </a:xfrm>
        </p:grpSpPr>
        <p:sp>
          <p:nvSpPr>
            <p:cNvPr id="24" name="object 24"/>
            <p:cNvSpPr/>
            <p:nvPr/>
          </p:nvSpPr>
          <p:spPr>
            <a:xfrm>
              <a:off x="509587" y="5900737"/>
              <a:ext cx="3219450" cy="3924300"/>
            </a:xfrm>
            <a:custGeom>
              <a:avLst/>
              <a:gdLst/>
              <a:ahLst/>
              <a:cxnLst/>
              <a:rect l="l" t="t" r="r" b="b"/>
              <a:pathLst>
                <a:path w="3219450" h="3924300">
                  <a:moveTo>
                    <a:pt x="0" y="3890962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3"/>
                  </a:lnTo>
                  <a:lnTo>
                    <a:pt x="2537" y="20578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8"/>
                  </a:lnTo>
                  <a:lnTo>
                    <a:pt x="20579" y="2537"/>
                  </a:lnTo>
                  <a:lnTo>
                    <a:pt x="24664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186112" y="0"/>
                  </a:lnTo>
                  <a:lnTo>
                    <a:pt x="3190532" y="0"/>
                  </a:lnTo>
                  <a:lnTo>
                    <a:pt x="3194785" y="845"/>
                  </a:lnTo>
                  <a:lnTo>
                    <a:pt x="3198869" y="2537"/>
                  </a:lnTo>
                  <a:lnTo>
                    <a:pt x="3202953" y="4228"/>
                  </a:lnTo>
                  <a:lnTo>
                    <a:pt x="3206558" y="6637"/>
                  </a:lnTo>
                  <a:lnTo>
                    <a:pt x="3209684" y="9763"/>
                  </a:lnTo>
                  <a:lnTo>
                    <a:pt x="3212810" y="12889"/>
                  </a:lnTo>
                  <a:lnTo>
                    <a:pt x="3215219" y="16494"/>
                  </a:lnTo>
                  <a:lnTo>
                    <a:pt x="3216911" y="20578"/>
                  </a:lnTo>
                  <a:lnTo>
                    <a:pt x="3218603" y="24663"/>
                  </a:lnTo>
                  <a:lnTo>
                    <a:pt x="3219449" y="28916"/>
                  </a:lnTo>
                  <a:lnTo>
                    <a:pt x="3219449" y="33337"/>
                  </a:lnTo>
                  <a:lnTo>
                    <a:pt x="3219449" y="3890962"/>
                  </a:lnTo>
                  <a:lnTo>
                    <a:pt x="3194785" y="3923452"/>
                  </a:lnTo>
                  <a:lnTo>
                    <a:pt x="3186112" y="3924299"/>
                  </a:lnTo>
                  <a:lnTo>
                    <a:pt x="33337" y="3924299"/>
                  </a:lnTo>
                  <a:lnTo>
                    <a:pt x="2537" y="3903718"/>
                  </a:lnTo>
                  <a:lnTo>
                    <a:pt x="845" y="3899633"/>
                  </a:lnTo>
                  <a:lnTo>
                    <a:pt x="0" y="3895381"/>
                  </a:lnTo>
                  <a:lnTo>
                    <a:pt x="0" y="3890962"/>
                  </a:lnTo>
                  <a:close/>
                </a:path>
              </a:pathLst>
            </a:custGeom>
            <a:ln w="9524">
              <a:solidFill>
                <a:srgbClr val="E2B5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14349" y="5905499"/>
              <a:ext cx="3209925" cy="381539"/>
            </a:xfrm>
            <a:custGeom>
              <a:avLst/>
              <a:gdLst/>
              <a:ahLst/>
              <a:cxnLst/>
              <a:rect l="l" t="t" r="r" b="b"/>
              <a:pathLst>
                <a:path w="3209925" h="219075">
                  <a:moveTo>
                    <a:pt x="3209924" y="219074"/>
                  </a:moveTo>
                  <a:lnTo>
                    <a:pt x="0" y="219074"/>
                  </a:lnTo>
                  <a:lnTo>
                    <a:pt x="0" y="24785"/>
                  </a:lnTo>
                  <a:lnTo>
                    <a:pt x="24785" y="0"/>
                  </a:lnTo>
                  <a:lnTo>
                    <a:pt x="3185138" y="0"/>
                  </a:lnTo>
                  <a:lnTo>
                    <a:pt x="3209924" y="219074"/>
                  </a:lnTo>
                  <a:close/>
                </a:path>
              </a:pathLst>
            </a:custGeom>
            <a:solidFill>
              <a:srgbClr val="A704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76955" y="5906265"/>
            <a:ext cx="3070861" cy="35009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pt-BR" sz="11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DESCRIÇÃO DAS AÇÕES REALIZADAS NO ESTÁGIO</a:t>
            </a:r>
            <a:endParaRPr lang="pt-BR" sz="1100" dirty="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90884" y="6574631"/>
            <a:ext cx="3042285" cy="16382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 algn="just">
              <a:lnSpc>
                <a:spcPct val="114599"/>
              </a:lnSpc>
              <a:spcBef>
                <a:spcPts val="135"/>
              </a:spcBef>
            </a:pPr>
            <a:r>
              <a:rPr lang="pt-BR" sz="900" dirty="0">
                <a:solidFill>
                  <a:srgbClr val="212121"/>
                </a:solidFill>
                <a:latin typeface="Times New Roman"/>
                <a:cs typeface="Times New Roman"/>
              </a:rPr>
              <a:t>Descrever com detalhes as ações realizadas no estágio.</a:t>
            </a:r>
            <a:endParaRPr sz="900" dirty="0">
              <a:latin typeface="Times New Roman"/>
              <a:cs typeface="Times New Roman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3848099" y="5915024"/>
            <a:ext cx="3219450" cy="3914775"/>
            <a:chOff x="3848099" y="5915024"/>
            <a:chExt cx="3219450" cy="3914775"/>
          </a:xfrm>
        </p:grpSpPr>
        <p:sp>
          <p:nvSpPr>
            <p:cNvPr id="79" name="object 79"/>
            <p:cNvSpPr/>
            <p:nvPr/>
          </p:nvSpPr>
          <p:spPr>
            <a:xfrm>
              <a:off x="3852861" y="5919787"/>
              <a:ext cx="3209925" cy="3905250"/>
            </a:xfrm>
            <a:custGeom>
              <a:avLst/>
              <a:gdLst/>
              <a:ahLst/>
              <a:cxnLst/>
              <a:rect l="l" t="t" r="r" b="b"/>
              <a:pathLst>
                <a:path w="3209925" h="3905250">
                  <a:moveTo>
                    <a:pt x="0" y="3871912"/>
                  </a:moveTo>
                  <a:lnTo>
                    <a:pt x="0" y="33337"/>
                  </a:lnTo>
                  <a:lnTo>
                    <a:pt x="0" y="28916"/>
                  </a:lnTo>
                  <a:lnTo>
                    <a:pt x="845" y="24662"/>
                  </a:lnTo>
                  <a:lnTo>
                    <a:pt x="2537" y="20578"/>
                  </a:lnTo>
                  <a:lnTo>
                    <a:pt x="4229" y="16494"/>
                  </a:lnTo>
                  <a:lnTo>
                    <a:pt x="6638" y="12889"/>
                  </a:lnTo>
                  <a:lnTo>
                    <a:pt x="9764" y="9763"/>
                  </a:lnTo>
                  <a:lnTo>
                    <a:pt x="12890" y="6637"/>
                  </a:lnTo>
                  <a:lnTo>
                    <a:pt x="16495" y="4228"/>
                  </a:lnTo>
                  <a:lnTo>
                    <a:pt x="20579" y="2536"/>
                  </a:lnTo>
                  <a:lnTo>
                    <a:pt x="24663" y="845"/>
                  </a:lnTo>
                  <a:lnTo>
                    <a:pt x="28916" y="0"/>
                  </a:lnTo>
                  <a:lnTo>
                    <a:pt x="33337" y="0"/>
                  </a:lnTo>
                  <a:lnTo>
                    <a:pt x="3176587" y="0"/>
                  </a:lnTo>
                  <a:lnTo>
                    <a:pt x="3181007" y="0"/>
                  </a:lnTo>
                  <a:lnTo>
                    <a:pt x="3185259" y="845"/>
                  </a:lnTo>
                  <a:lnTo>
                    <a:pt x="3207385" y="20578"/>
                  </a:lnTo>
                  <a:lnTo>
                    <a:pt x="3209077" y="24662"/>
                  </a:lnTo>
                  <a:lnTo>
                    <a:pt x="3209924" y="28916"/>
                  </a:lnTo>
                  <a:lnTo>
                    <a:pt x="3209925" y="33337"/>
                  </a:lnTo>
                  <a:lnTo>
                    <a:pt x="3209925" y="3871912"/>
                  </a:lnTo>
                  <a:lnTo>
                    <a:pt x="3189343" y="3902710"/>
                  </a:lnTo>
                  <a:lnTo>
                    <a:pt x="3185259" y="3904402"/>
                  </a:lnTo>
                  <a:lnTo>
                    <a:pt x="3181007" y="3905248"/>
                  </a:lnTo>
                  <a:lnTo>
                    <a:pt x="3176587" y="3905249"/>
                  </a:lnTo>
                  <a:lnTo>
                    <a:pt x="33337" y="3905249"/>
                  </a:lnTo>
                  <a:lnTo>
                    <a:pt x="845" y="3880583"/>
                  </a:lnTo>
                  <a:lnTo>
                    <a:pt x="0" y="3876331"/>
                  </a:lnTo>
                  <a:lnTo>
                    <a:pt x="0" y="3871912"/>
                  </a:lnTo>
                  <a:close/>
                </a:path>
              </a:pathLst>
            </a:custGeom>
            <a:ln w="9524">
              <a:solidFill>
                <a:srgbClr val="E2B5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857624" y="5924549"/>
              <a:ext cx="3200400" cy="219075"/>
            </a:xfrm>
            <a:custGeom>
              <a:avLst/>
              <a:gdLst/>
              <a:ahLst/>
              <a:cxnLst/>
              <a:rect l="l" t="t" r="r" b="b"/>
              <a:pathLst>
                <a:path w="3200400" h="219075">
                  <a:moveTo>
                    <a:pt x="3200400" y="219074"/>
                  </a:moveTo>
                  <a:lnTo>
                    <a:pt x="0" y="219074"/>
                  </a:lnTo>
                  <a:lnTo>
                    <a:pt x="0" y="24785"/>
                  </a:lnTo>
                  <a:lnTo>
                    <a:pt x="24785" y="0"/>
                  </a:lnTo>
                  <a:lnTo>
                    <a:pt x="3175613" y="0"/>
                  </a:lnTo>
                  <a:lnTo>
                    <a:pt x="3200400" y="219074"/>
                  </a:lnTo>
                  <a:close/>
                </a:path>
              </a:pathLst>
            </a:custGeom>
            <a:solidFill>
              <a:srgbClr val="A704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81"/>
          <p:cNvSpPr txBox="1"/>
          <p:nvPr/>
        </p:nvSpPr>
        <p:spPr>
          <a:xfrm>
            <a:off x="3916362" y="5925315"/>
            <a:ext cx="1075055" cy="192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REFERÊNCIAS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935412" y="6264536"/>
            <a:ext cx="2771140" cy="27305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750" spc="-75" dirty="0">
                <a:solidFill>
                  <a:srgbClr val="444444"/>
                </a:solidFill>
                <a:latin typeface="Times New Roman"/>
                <a:cs typeface="Times New Roman"/>
              </a:rPr>
              <a:t>1</a:t>
            </a:r>
            <a:r>
              <a:rPr sz="750" spc="-12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444444"/>
                </a:solidFill>
                <a:latin typeface="Times New Roman"/>
                <a:cs typeface="Times New Roman"/>
              </a:rPr>
              <a:t>.</a:t>
            </a:r>
            <a:r>
              <a:rPr sz="750" spc="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444444"/>
                </a:solidFill>
                <a:latin typeface="Times New Roman"/>
                <a:cs typeface="Times New Roman"/>
              </a:rPr>
              <a:t>BRASIL.</a:t>
            </a:r>
            <a:r>
              <a:rPr sz="750" spc="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spc="-10" dirty="0">
                <a:solidFill>
                  <a:srgbClr val="444444"/>
                </a:solidFill>
                <a:latin typeface="Times New Roman"/>
                <a:cs typeface="Times New Roman"/>
              </a:rPr>
              <a:t>Ministério </a:t>
            </a:r>
            <a:r>
              <a:rPr sz="750" dirty="0">
                <a:solidFill>
                  <a:srgbClr val="444444"/>
                </a:solidFill>
                <a:latin typeface="Times New Roman"/>
                <a:cs typeface="Times New Roman"/>
              </a:rPr>
              <a:t>da</a:t>
            </a:r>
            <a:r>
              <a:rPr sz="750" spc="-3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spc="-10" dirty="0">
                <a:solidFill>
                  <a:srgbClr val="444444"/>
                </a:solidFill>
                <a:latin typeface="Times New Roman"/>
                <a:cs typeface="Times New Roman"/>
              </a:rPr>
              <a:t>Educação.</a:t>
            </a:r>
            <a:r>
              <a:rPr sz="750" spc="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444444"/>
                </a:solidFill>
                <a:latin typeface="Times New Roman"/>
                <a:cs typeface="Times New Roman"/>
              </a:rPr>
              <a:t>Base</a:t>
            </a:r>
            <a:r>
              <a:rPr sz="750" spc="-1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spc="-10" dirty="0">
                <a:solidFill>
                  <a:srgbClr val="444444"/>
                </a:solidFill>
                <a:latin typeface="Times New Roman"/>
                <a:cs typeface="Times New Roman"/>
              </a:rPr>
              <a:t>Nacional</a:t>
            </a:r>
            <a:r>
              <a:rPr sz="750" spc="-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444444"/>
                </a:solidFill>
                <a:latin typeface="Times New Roman"/>
                <a:cs typeface="Times New Roman"/>
              </a:rPr>
              <a:t>Comum</a:t>
            </a:r>
            <a:r>
              <a:rPr sz="750" spc="-5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spc="-10" dirty="0">
                <a:solidFill>
                  <a:srgbClr val="444444"/>
                </a:solidFill>
                <a:latin typeface="Times New Roman"/>
                <a:cs typeface="Times New Roman"/>
              </a:rPr>
              <a:t>Curricular.</a:t>
            </a: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750" spc="-10" dirty="0">
                <a:solidFill>
                  <a:srgbClr val="444444"/>
                </a:solidFill>
                <a:latin typeface="Times New Roman"/>
                <a:cs typeface="Times New Roman"/>
              </a:rPr>
              <a:t>Brasília:</a:t>
            </a:r>
            <a:r>
              <a:rPr sz="750" spc="1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444444"/>
                </a:solidFill>
                <a:latin typeface="Times New Roman"/>
                <a:cs typeface="Times New Roman"/>
              </a:rPr>
              <a:t>MEC, </a:t>
            </a:r>
            <a:r>
              <a:rPr sz="750" spc="-10" dirty="0">
                <a:solidFill>
                  <a:srgbClr val="444444"/>
                </a:solidFill>
                <a:latin typeface="Times New Roman"/>
                <a:cs typeface="Times New Roman"/>
              </a:rPr>
              <a:t>2018.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3935412" y="6597911"/>
            <a:ext cx="3031490" cy="27305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750" dirty="0">
                <a:solidFill>
                  <a:srgbClr val="444444"/>
                </a:solidFill>
                <a:latin typeface="Times New Roman"/>
                <a:cs typeface="Times New Roman"/>
              </a:rPr>
              <a:t>2.</a:t>
            </a:r>
            <a:r>
              <a:rPr sz="750" spc="2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444444"/>
                </a:solidFill>
                <a:latin typeface="Times New Roman"/>
                <a:cs typeface="Times New Roman"/>
              </a:rPr>
              <a:t>D'AMBROSIO,</a:t>
            </a:r>
            <a:r>
              <a:rPr sz="750" spc="1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444444"/>
                </a:solidFill>
                <a:latin typeface="Times New Roman"/>
                <a:cs typeface="Times New Roman"/>
              </a:rPr>
              <a:t>U.</a:t>
            </a:r>
            <a:r>
              <a:rPr sz="750" spc="3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spc="-10" dirty="0">
                <a:solidFill>
                  <a:srgbClr val="444444"/>
                </a:solidFill>
                <a:latin typeface="Times New Roman"/>
                <a:cs typeface="Times New Roman"/>
              </a:rPr>
              <a:t>Etnomatemática:</a:t>
            </a:r>
            <a:r>
              <a:rPr sz="750" spc="3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444444"/>
                </a:solidFill>
                <a:latin typeface="Times New Roman"/>
                <a:cs typeface="Times New Roman"/>
              </a:rPr>
              <a:t>Elo</a:t>
            </a:r>
            <a:r>
              <a:rPr sz="750" spc="-2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444444"/>
                </a:solidFill>
                <a:latin typeface="Times New Roman"/>
                <a:cs typeface="Times New Roman"/>
              </a:rPr>
              <a:t>entre</a:t>
            </a:r>
            <a:r>
              <a:rPr sz="750" spc="-2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444444"/>
                </a:solidFill>
                <a:latin typeface="Times New Roman"/>
                <a:cs typeface="Times New Roman"/>
              </a:rPr>
              <a:t>as</a:t>
            </a:r>
            <a:r>
              <a:rPr sz="750" spc="-1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spc="-10" dirty="0">
                <a:solidFill>
                  <a:srgbClr val="444444"/>
                </a:solidFill>
                <a:latin typeface="Times New Roman"/>
                <a:cs typeface="Times New Roman"/>
              </a:rPr>
              <a:t>tradições</a:t>
            </a:r>
            <a:r>
              <a:rPr sz="750" spc="-1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444444"/>
                </a:solidFill>
                <a:latin typeface="Times New Roman"/>
                <a:cs typeface="Times New Roman"/>
              </a:rPr>
              <a:t>e</a:t>
            </a:r>
            <a:r>
              <a:rPr sz="750" spc="-2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444444"/>
                </a:solidFill>
                <a:latin typeface="Times New Roman"/>
                <a:cs typeface="Times New Roman"/>
              </a:rPr>
              <a:t>a</a:t>
            </a:r>
            <a:r>
              <a:rPr sz="750" spc="-4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spc="-10" dirty="0">
                <a:solidFill>
                  <a:srgbClr val="444444"/>
                </a:solidFill>
                <a:latin typeface="Times New Roman"/>
                <a:cs typeface="Times New Roman"/>
              </a:rPr>
              <a:t>modernidade.</a:t>
            </a: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750" dirty="0">
                <a:solidFill>
                  <a:srgbClr val="444444"/>
                </a:solidFill>
                <a:latin typeface="Times New Roman"/>
                <a:cs typeface="Times New Roman"/>
              </a:rPr>
              <a:t>Belo</a:t>
            </a:r>
            <a:r>
              <a:rPr sz="750" spc="-10" dirty="0">
                <a:solidFill>
                  <a:srgbClr val="444444"/>
                </a:solidFill>
                <a:latin typeface="Times New Roman"/>
                <a:cs typeface="Times New Roman"/>
              </a:rPr>
              <a:t> Horizonte:</a:t>
            </a:r>
            <a:r>
              <a:rPr sz="750" spc="1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spc="-10" dirty="0">
                <a:solidFill>
                  <a:srgbClr val="444444"/>
                </a:solidFill>
                <a:latin typeface="Times New Roman"/>
                <a:cs typeface="Times New Roman"/>
              </a:rPr>
              <a:t>Autêntica,</a:t>
            </a:r>
            <a:r>
              <a:rPr sz="750" spc="3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spc="-30" dirty="0">
                <a:solidFill>
                  <a:srgbClr val="444444"/>
                </a:solidFill>
                <a:latin typeface="Times New Roman"/>
                <a:cs typeface="Times New Roman"/>
              </a:rPr>
              <a:t>2001</a:t>
            </a:r>
            <a:r>
              <a:rPr sz="750" spc="-12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spc="-50" dirty="0">
                <a:solidFill>
                  <a:srgbClr val="444444"/>
                </a:solidFill>
                <a:latin typeface="Times New Roman"/>
                <a:cs typeface="Times New Roman"/>
              </a:rPr>
              <a:t>.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3935412" y="6931286"/>
            <a:ext cx="2933065" cy="273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95"/>
              </a:spcBef>
            </a:pPr>
            <a:r>
              <a:rPr sz="750" dirty="0">
                <a:solidFill>
                  <a:srgbClr val="444444"/>
                </a:solidFill>
                <a:latin typeface="Times New Roman"/>
                <a:cs typeface="Times New Roman"/>
              </a:rPr>
              <a:t>3.</a:t>
            </a:r>
            <a:r>
              <a:rPr sz="750" spc="2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spc="-20" dirty="0">
                <a:solidFill>
                  <a:srgbClr val="444444"/>
                </a:solidFill>
                <a:latin typeface="Times New Roman"/>
                <a:cs typeface="Times New Roman"/>
              </a:rPr>
              <a:t>TARDIF,</a:t>
            </a:r>
            <a:r>
              <a:rPr sz="750" spc="2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444444"/>
                </a:solidFill>
                <a:latin typeface="Times New Roman"/>
                <a:cs typeface="Times New Roman"/>
              </a:rPr>
              <a:t>M.</a:t>
            </a:r>
            <a:r>
              <a:rPr sz="750" spc="3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444444"/>
                </a:solidFill>
                <a:latin typeface="Times New Roman"/>
                <a:cs typeface="Times New Roman"/>
              </a:rPr>
              <a:t>Saberes</a:t>
            </a:r>
            <a:r>
              <a:rPr sz="750" spc="-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spc="-10" dirty="0">
                <a:solidFill>
                  <a:srgbClr val="444444"/>
                </a:solidFill>
                <a:latin typeface="Times New Roman"/>
                <a:cs typeface="Times New Roman"/>
              </a:rPr>
              <a:t>docentes </a:t>
            </a:r>
            <a:r>
              <a:rPr sz="750" dirty="0">
                <a:solidFill>
                  <a:srgbClr val="444444"/>
                </a:solidFill>
                <a:latin typeface="Times New Roman"/>
                <a:cs typeface="Times New Roman"/>
              </a:rPr>
              <a:t>e</a:t>
            </a:r>
            <a:r>
              <a:rPr sz="750" spc="-1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spc="-10" dirty="0">
                <a:solidFill>
                  <a:srgbClr val="444444"/>
                </a:solidFill>
                <a:latin typeface="Times New Roman"/>
                <a:cs typeface="Times New Roman"/>
              </a:rPr>
              <a:t>formação</a:t>
            </a:r>
            <a:r>
              <a:rPr sz="750" spc="-15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spc="-10" dirty="0">
                <a:solidFill>
                  <a:srgbClr val="444444"/>
                </a:solidFill>
                <a:latin typeface="Times New Roman"/>
                <a:cs typeface="Times New Roman"/>
              </a:rPr>
              <a:t>profissional.</a:t>
            </a:r>
            <a:r>
              <a:rPr sz="750" spc="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spc="-10" dirty="0">
                <a:solidFill>
                  <a:srgbClr val="444444"/>
                </a:solidFill>
                <a:latin typeface="Times New Roman"/>
                <a:cs typeface="Times New Roman"/>
              </a:rPr>
              <a:t>Petrópolis:</a:t>
            </a:r>
            <a:r>
              <a:rPr sz="750" spc="3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spc="-10" dirty="0">
                <a:solidFill>
                  <a:srgbClr val="444444"/>
                </a:solidFill>
                <a:latin typeface="Times New Roman"/>
                <a:cs typeface="Times New Roman"/>
              </a:rPr>
              <a:t>Vozes,</a:t>
            </a:r>
            <a:r>
              <a:rPr sz="750" spc="50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750" spc="-10" dirty="0">
                <a:solidFill>
                  <a:srgbClr val="444444"/>
                </a:solidFill>
                <a:latin typeface="Times New Roman"/>
                <a:cs typeface="Times New Roman"/>
              </a:rPr>
              <a:t>2014.</a:t>
            </a:r>
            <a:endParaRPr sz="750">
              <a:latin typeface="Times New Roman"/>
              <a:cs typeface="Times New Roman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504824" y="9925050"/>
            <a:ext cx="6562725" cy="228600"/>
            <a:chOff x="504824" y="9925050"/>
            <a:chExt cx="6562725" cy="228600"/>
          </a:xfrm>
        </p:grpSpPr>
        <p:sp>
          <p:nvSpPr>
            <p:cNvPr id="86" name="object 86"/>
            <p:cNvSpPr/>
            <p:nvPr/>
          </p:nvSpPr>
          <p:spPr>
            <a:xfrm>
              <a:off x="504824" y="9929811"/>
              <a:ext cx="6562725" cy="224154"/>
            </a:xfrm>
            <a:custGeom>
              <a:avLst/>
              <a:gdLst/>
              <a:ahLst/>
              <a:cxnLst/>
              <a:rect l="l" t="t" r="r" b="b"/>
              <a:pathLst>
                <a:path w="6562725" h="224154">
                  <a:moveTo>
                    <a:pt x="6529675" y="223836"/>
                  </a:moveTo>
                  <a:lnTo>
                    <a:pt x="33047" y="223836"/>
                  </a:lnTo>
                  <a:lnTo>
                    <a:pt x="28187" y="222870"/>
                  </a:lnTo>
                  <a:lnTo>
                    <a:pt x="966" y="195649"/>
                  </a:lnTo>
                  <a:lnTo>
                    <a:pt x="0" y="190789"/>
                  </a:lnTo>
                  <a:lnTo>
                    <a:pt x="0" y="185737"/>
                  </a:lnTo>
                  <a:lnTo>
                    <a:pt x="0" y="28915"/>
                  </a:lnTo>
                  <a:lnTo>
                    <a:pt x="28187" y="845"/>
                  </a:lnTo>
                  <a:lnTo>
                    <a:pt x="33047" y="0"/>
                  </a:lnTo>
                  <a:lnTo>
                    <a:pt x="6529675" y="0"/>
                  </a:lnTo>
                  <a:lnTo>
                    <a:pt x="6561756" y="24662"/>
                  </a:lnTo>
                  <a:lnTo>
                    <a:pt x="6562723" y="28915"/>
                  </a:lnTo>
                  <a:lnTo>
                    <a:pt x="6562723" y="190789"/>
                  </a:lnTo>
                  <a:lnTo>
                    <a:pt x="6534536" y="222870"/>
                  </a:lnTo>
                  <a:lnTo>
                    <a:pt x="6529675" y="223836"/>
                  </a:lnTo>
                  <a:close/>
                </a:path>
              </a:pathLst>
            </a:custGeom>
            <a:solidFill>
              <a:srgbClr val="FA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06526" y="9925050"/>
              <a:ext cx="6559550" cy="27305"/>
            </a:xfrm>
            <a:custGeom>
              <a:avLst/>
              <a:gdLst/>
              <a:ahLst/>
              <a:cxnLst/>
              <a:rect l="l" t="t" r="r" b="b"/>
              <a:pathLst>
                <a:path w="6559550" h="27304">
                  <a:moveTo>
                    <a:pt x="0" y="27128"/>
                  </a:moveTo>
                  <a:lnTo>
                    <a:pt x="28796" y="697"/>
                  </a:lnTo>
                  <a:lnTo>
                    <a:pt x="36398" y="0"/>
                  </a:lnTo>
                  <a:lnTo>
                    <a:pt x="6522923" y="0"/>
                  </a:lnTo>
                  <a:lnTo>
                    <a:pt x="6530525" y="697"/>
                  </a:lnTo>
                  <a:lnTo>
                    <a:pt x="6537549" y="2789"/>
                  </a:lnTo>
                  <a:lnTo>
                    <a:pt x="6543996" y="6277"/>
                  </a:lnTo>
                  <a:lnTo>
                    <a:pt x="6547900" y="9524"/>
                  </a:lnTo>
                  <a:lnTo>
                    <a:pt x="36398" y="9524"/>
                  </a:lnTo>
                  <a:lnTo>
                    <a:pt x="28796" y="10048"/>
                  </a:lnTo>
                  <a:lnTo>
                    <a:pt x="21772" y="11617"/>
                  </a:lnTo>
                  <a:lnTo>
                    <a:pt x="15326" y="14232"/>
                  </a:lnTo>
                  <a:lnTo>
                    <a:pt x="9457" y="17893"/>
                  </a:lnTo>
                  <a:lnTo>
                    <a:pt x="2018" y="23473"/>
                  </a:lnTo>
                  <a:lnTo>
                    <a:pt x="0" y="27128"/>
                  </a:lnTo>
                  <a:close/>
                </a:path>
                <a:path w="6559550" h="27304">
                  <a:moveTo>
                    <a:pt x="6559322" y="27128"/>
                  </a:moveTo>
                  <a:lnTo>
                    <a:pt x="6522923" y="9524"/>
                  </a:lnTo>
                  <a:lnTo>
                    <a:pt x="6547900" y="9524"/>
                  </a:lnTo>
                  <a:lnTo>
                    <a:pt x="6549864" y="11159"/>
                  </a:lnTo>
                  <a:lnTo>
                    <a:pt x="6554746" y="17027"/>
                  </a:lnTo>
                  <a:lnTo>
                    <a:pt x="6558233" y="23473"/>
                  </a:lnTo>
                  <a:lnTo>
                    <a:pt x="6559322" y="27128"/>
                  </a:lnTo>
                  <a:close/>
                </a:path>
              </a:pathLst>
            </a:custGeom>
            <a:solidFill>
              <a:srgbClr val="A704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605532" y="9951129"/>
            <a:ext cx="3627120" cy="1506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b="1" spc="-55" dirty="0">
                <a:solidFill>
                  <a:srgbClr val="A70409"/>
                </a:solidFill>
                <a:latin typeface="Times New Roman"/>
                <a:cs typeface="Times New Roman"/>
              </a:rPr>
              <a:t>Auxílio</a:t>
            </a:r>
            <a:r>
              <a:rPr sz="900" b="1" spc="-15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900" b="1" spc="-60" dirty="0">
                <a:solidFill>
                  <a:srgbClr val="A70409"/>
                </a:solidFill>
                <a:latin typeface="Times New Roman"/>
                <a:cs typeface="Times New Roman"/>
              </a:rPr>
              <a:t>Financeiro</a:t>
            </a:r>
            <a:r>
              <a:rPr sz="900" b="1" spc="-15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900" b="1" spc="-10" dirty="0">
                <a:solidFill>
                  <a:srgbClr val="A70409"/>
                </a:solidFill>
                <a:latin typeface="Times New Roman"/>
                <a:cs typeface="Times New Roman"/>
              </a:rPr>
              <a:t>/</a:t>
            </a:r>
            <a:r>
              <a:rPr sz="900" b="1" spc="-80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900" b="1" spc="-65" dirty="0">
                <a:solidFill>
                  <a:srgbClr val="A70409"/>
                </a:solidFill>
                <a:latin typeface="Times New Roman"/>
                <a:cs typeface="Times New Roman"/>
              </a:rPr>
              <a:t>Apoio:</a:t>
            </a:r>
            <a:r>
              <a:rPr sz="900" b="1" spc="60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545454"/>
                </a:solidFill>
                <a:latin typeface="Times New Roman"/>
                <a:cs typeface="Times New Roman"/>
              </a:rPr>
              <a:t>Licenciatura</a:t>
            </a:r>
            <a:r>
              <a:rPr sz="800" spc="-15" dirty="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545454"/>
                </a:solidFill>
                <a:latin typeface="Times New Roman"/>
                <a:cs typeface="Times New Roman"/>
              </a:rPr>
              <a:t>em</a:t>
            </a:r>
            <a:r>
              <a:rPr sz="800" spc="-45" dirty="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545454"/>
                </a:solidFill>
                <a:latin typeface="Times New Roman"/>
                <a:cs typeface="Times New Roman"/>
              </a:rPr>
              <a:t>Matemática</a:t>
            </a:r>
            <a:r>
              <a:rPr sz="800" spc="-15" dirty="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545454"/>
                </a:solidFill>
                <a:latin typeface="Times New Roman"/>
                <a:cs typeface="Times New Roman"/>
              </a:rPr>
              <a:t>/</a:t>
            </a:r>
            <a:r>
              <a:rPr sz="800" spc="-5" dirty="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545454"/>
                </a:solidFill>
                <a:latin typeface="Times New Roman"/>
                <a:cs typeface="Times New Roman"/>
              </a:rPr>
              <a:t>UFG</a:t>
            </a:r>
            <a:r>
              <a:rPr sz="800" spc="-30" dirty="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endParaRPr sz="800" dirty="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5702746" y="9951129"/>
            <a:ext cx="1265555" cy="161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b="1" spc="-60" dirty="0">
                <a:solidFill>
                  <a:srgbClr val="A70409"/>
                </a:solidFill>
                <a:latin typeface="Times New Roman"/>
                <a:cs typeface="Times New Roman"/>
              </a:rPr>
              <a:t>04</a:t>
            </a:r>
            <a:r>
              <a:rPr sz="900" b="1" spc="-15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900" b="1" spc="-35" dirty="0">
                <a:solidFill>
                  <a:srgbClr val="A70409"/>
                </a:solidFill>
                <a:latin typeface="Times New Roman"/>
                <a:cs typeface="Times New Roman"/>
              </a:rPr>
              <a:t>a </a:t>
            </a:r>
            <a:r>
              <a:rPr sz="900" b="1" spc="-60" dirty="0">
                <a:solidFill>
                  <a:srgbClr val="A70409"/>
                </a:solidFill>
                <a:latin typeface="Times New Roman"/>
                <a:cs typeface="Times New Roman"/>
              </a:rPr>
              <a:t>05</a:t>
            </a:r>
            <a:r>
              <a:rPr sz="900" b="1" spc="-15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900" b="1" spc="-55" dirty="0">
                <a:solidFill>
                  <a:srgbClr val="A70409"/>
                </a:solidFill>
                <a:latin typeface="Times New Roman"/>
                <a:cs typeface="Times New Roman"/>
              </a:rPr>
              <a:t>de</a:t>
            </a:r>
            <a:r>
              <a:rPr sz="900" b="1" spc="-25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900" b="1" spc="-60" dirty="0">
                <a:solidFill>
                  <a:srgbClr val="A70409"/>
                </a:solidFill>
                <a:latin typeface="Times New Roman"/>
                <a:cs typeface="Times New Roman"/>
              </a:rPr>
              <a:t>dezembro</a:t>
            </a:r>
            <a:r>
              <a:rPr sz="900" b="1" spc="-20" dirty="0">
                <a:solidFill>
                  <a:srgbClr val="A70409"/>
                </a:solidFill>
                <a:latin typeface="Times New Roman"/>
                <a:cs typeface="Times New Roman"/>
              </a:rPr>
              <a:t> </a:t>
            </a:r>
            <a:r>
              <a:rPr sz="900" b="1" spc="-55" dirty="0">
                <a:solidFill>
                  <a:srgbClr val="A70409"/>
                </a:solidFill>
                <a:latin typeface="Times New Roman"/>
                <a:cs typeface="Times New Roman"/>
              </a:rPr>
              <a:t>de</a:t>
            </a:r>
            <a:r>
              <a:rPr sz="900" b="1" spc="-25" dirty="0">
                <a:solidFill>
                  <a:srgbClr val="A70409"/>
                </a:solidFill>
                <a:latin typeface="Times New Roman"/>
                <a:cs typeface="Times New Roman"/>
              </a:rPr>
              <a:t> 2026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491231" y="10199940"/>
            <a:ext cx="2649220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dirty="0">
                <a:solidFill>
                  <a:srgbClr val="777777"/>
                </a:solidFill>
                <a:latin typeface="Times New Roman"/>
                <a:cs typeface="Times New Roman"/>
              </a:rPr>
              <a:t>XIII</a:t>
            </a:r>
            <a:r>
              <a:rPr sz="800" spc="-5" dirty="0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777777"/>
                </a:solidFill>
                <a:latin typeface="Times New Roman"/>
                <a:cs typeface="Times New Roman"/>
              </a:rPr>
              <a:t>Encontro</a:t>
            </a:r>
            <a:r>
              <a:rPr sz="800" spc="-5" dirty="0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777777"/>
                </a:solidFill>
                <a:latin typeface="Times New Roman"/>
                <a:cs typeface="Times New Roman"/>
              </a:rPr>
              <a:t>de</a:t>
            </a:r>
            <a:r>
              <a:rPr sz="800" spc="-10" dirty="0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777777"/>
                </a:solidFill>
                <a:latin typeface="Times New Roman"/>
                <a:cs typeface="Times New Roman"/>
              </a:rPr>
              <a:t>Estágio</a:t>
            </a:r>
            <a:r>
              <a:rPr sz="800" spc="-5" dirty="0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777777"/>
                </a:solidFill>
                <a:latin typeface="Times New Roman"/>
                <a:cs typeface="Times New Roman"/>
              </a:rPr>
              <a:t>da</a:t>
            </a:r>
            <a:r>
              <a:rPr sz="800" spc="-30" dirty="0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777777"/>
                </a:solidFill>
                <a:latin typeface="Times New Roman"/>
                <a:cs typeface="Times New Roman"/>
              </a:rPr>
              <a:t>Licenciatura</a:t>
            </a:r>
            <a:r>
              <a:rPr sz="800" spc="-35" dirty="0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777777"/>
                </a:solidFill>
                <a:latin typeface="Times New Roman"/>
                <a:cs typeface="Times New Roman"/>
              </a:rPr>
              <a:t>em</a:t>
            </a:r>
            <a:r>
              <a:rPr sz="800" spc="-55" dirty="0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777777"/>
                </a:solidFill>
                <a:latin typeface="Times New Roman"/>
                <a:cs typeface="Times New Roman"/>
              </a:rPr>
              <a:t>Matemática</a:t>
            </a:r>
            <a:r>
              <a:rPr sz="800" spc="-35" dirty="0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777777"/>
                </a:solidFill>
                <a:latin typeface="Times New Roman"/>
                <a:cs typeface="Times New Roman"/>
              </a:rPr>
              <a:t>-</a:t>
            </a:r>
            <a:r>
              <a:rPr sz="800" spc="15" dirty="0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sz="800" spc="-25" dirty="0">
                <a:solidFill>
                  <a:srgbClr val="777777"/>
                </a:solidFill>
                <a:latin typeface="Times New Roman"/>
                <a:cs typeface="Times New Roman"/>
              </a:rPr>
              <a:t>UFG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6494660" y="10199940"/>
            <a:ext cx="586740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dirty="0">
                <a:solidFill>
                  <a:srgbClr val="777777"/>
                </a:solidFill>
                <a:latin typeface="Times New Roman"/>
                <a:cs typeface="Times New Roman"/>
              </a:rPr>
              <a:t>Pôster</a:t>
            </a:r>
            <a:r>
              <a:rPr sz="800" spc="-35" dirty="0">
                <a:solidFill>
                  <a:srgbClr val="777777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777777"/>
                </a:solidFill>
                <a:latin typeface="Times New Roman"/>
                <a:cs typeface="Times New Roman"/>
              </a:rPr>
              <a:t>Digital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92" name="object 20">
            <a:extLst>
              <a:ext uri="{FF2B5EF4-FFF2-40B4-BE49-F238E27FC236}">
                <a16:creationId xmlns:a16="http://schemas.microsoft.com/office/drawing/2014/main" id="{0EAD67BB-F692-DFC6-D494-1B4893FB3C1B}"/>
              </a:ext>
            </a:extLst>
          </p:cNvPr>
          <p:cNvSpPr txBox="1"/>
          <p:nvPr/>
        </p:nvSpPr>
        <p:spPr>
          <a:xfrm>
            <a:off x="629757" y="2849340"/>
            <a:ext cx="3061336" cy="1808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pt-BR" sz="11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INTRODUÇÃO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93" name="object 20">
            <a:extLst>
              <a:ext uri="{FF2B5EF4-FFF2-40B4-BE49-F238E27FC236}">
                <a16:creationId xmlns:a16="http://schemas.microsoft.com/office/drawing/2014/main" id="{D824FF5F-8591-C953-9027-33C89BD6FE58}"/>
              </a:ext>
            </a:extLst>
          </p:cNvPr>
          <p:cNvSpPr txBox="1"/>
          <p:nvPr/>
        </p:nvSpPr>
        <p:spPr>
          <a:xfrm>
            <a:off x="697868" y="4551764"/>
            <a:ext cx="3061336" cy="1808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pt-BR" sz="11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CONTEXTUALIZAÇÃO  DO ESTÁGIO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94" name="object 20">
            <a:extLst>
              <a:ext uri="{FF2B5EF4-FFF2-40B4-BE49-F238E27FC236}">
                <a16:creationId xmlns:a16="http://schemas.microsoft.com/office/drawing/2014/main" id="{C0AB733E-0A81-0CD0-8F4E-387C0EBDDC1A}"/>
              </a:ext>
            </a:extLst>
          </p:cNvPr>
          <p:cNvSpPr txBox="1"/>
          <p:nvPr/>
        </p:nvSpPr>
        <p:spPr>
          <a:xfrm>
            <a:off x="3990021" y="2875301"/>
            <a:ext cx="3061336" cy="35009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pt-BR" sz="11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REFLEXÕES SOBRE A FORMAÇÃO NO ESTÁGIO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95" name="object 33">
            <a:extLst>
              <a:ext uri="{FF2B5EF4-FFF2-40B4-BE49-F238E27FC236}">
                <a16:creationId xmlns:a16="http://schemas.microsoft.com/office/drawing/2014/main" id="{9B9808A0-FB53-B622-B4AE-07E4AD585A2E}"/>
              </a:ext>
            </a:extLst>
          </p:cNvPr>
          <p:cNvSpPr txBox="1"/>
          <p:nvPr/>
        </p:nvSpPr>
        <p:spPr>
          <a:xfrm>
            <a:off x="808194" y="5042924"/>
            <a:ext cx="3042285" cy="161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8100"/>
              </a:lnSpc>
              <a:spcBef>
                <a:spcPts val="95"/>
              </a:spcBef>
            </a:pPr>
            <a:r>
              <a:rPr lang="pt-BR" sz="900" dirty="0">
                <a:solidFill>
                  <a:srgbClr val="212121"/>
                </a:solidFill>
                <a:latin typeface="Times New Roman"/>
                <a:cs typeface="Times New Roman"/>
              </a:rPr>
              <a:t>Apresentar o contexto em que o estágio foi desenvolvido.</a:t>
            </a:r>
            <a:endParaRPr sz="9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A7040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316</Words>
  <Application>Microsoft Office PowerPoint</Application>
  <PresentationFormat>Personalizar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Calibri</vt:lpstr>
      <vt:lpstr>Noto Sans</vt:lpstr>
      <vt:lpstr>Times New Roman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Pôster - XIII Encontro de Estágio da Licenciatura em Matemática UFG</dc:title>
  <cp:lastModifiedBy>Wellington Cedro</cp:lastModifiedBy>
  <cp:revision>1</cp:revision>
  <dcterms:created xsi:type="dcterms:W3CDTF">2026-10-22T13:53:58Z</dcterms:created>
  <dcterms:modified xsi:type="dcterms:W3CDTF">2026-10-22T14:38:13Z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2026-10-22T00:00:00Z</vt:filetime>
  </property>
  <property fmtid="{D5CDD505-2E9C-101B-9397-08002B2CF9AE}" pid="4" name="Creator">
    <vt:lpwstr>Chromium</vt:lpwstr>
  </property>
  <property fmtid="{D5CDD505-2E9C-101B-9397-08002B2CF9AE}" pid="5" name="LastSaved">
    <vt:filetime>2026-10-22T00:00:00Z</vt:filetime>
  </property>
  <property fmtid="{D5CDD505-2E9C-101B-9397-08002B2CF9AE}" pid="6" name="Producer">
    <vt:lpwstr>Skia/PDF m136</vt:lpwstr>
  </property>
</Properties>
</file>