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notesMasterIdLst>
    <p:notesMasterId r:id="rId3"/>
  </p:notesMasterIdLst>
  <p:sldSz cx="28803600" cy="36004500"/>
  <p:notesSz cx="36004500" cy="288036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Lâmina única no tamanho do banner: 80 × 100 cm em retrato, com margem de segurança de 2 cm em todos os lados. Imprima em escala 1:1, sem ajuste de página.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1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23900" y="723900"/>
            <a:ext cx="27355800" cy="5693569"/>
          </a:xfrm>
          <a:prstGeom prst="rect">
            <a:avLst/>
          </a:prstGeom>
          <a:solidFill>
            <a:srgbClr val="123C7A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6400" y="2141934"/>
            <a:ext cx="2857500" cy="28575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391150" y="1581150"/>
            <a:ext cx="23909655" cy="56956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6818"/>
              </a:lnSpc>
              <a:buNone/>
            </a:pPr>
            <a:r>
              <a:rPr lang="en-US" sz="2700" spc="378" kern="0" dirty="0">
                <a:solidFill>
                  <a:srgbClr val="BED8F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IX SIMPÓSIO DE EDUCAÇÃO INCLUSIVA · CEPAE/UFG · 16 A 19 DE SETEMBRO</a:t>
            </a:r>
            <a:endParaRPr lang="en-US" sz="2700" dirty="0"/>
          </a:p>
        </p:txBody>
      </p:sp>
      <p:sp>
        <p:nvSpPr>
          <p:cNvPr id="5" name="Text 2"/>
          <p:cNvSpPr/>
          <p:nvPr/>
        </p:nvSpPr>
        <p:spPr>
          <a:xfrm>
            <a:off x="5391150" y="2360265"/>
            <a:ext cx="22388132" cy="2420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74898"/>
              </a:lnSpc>
              <a:buNone/>
            </a:pPr>
            <a:r>
              <a:rPr lang="en-US" sz="88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Título do trabalho: escreva aqui, com até 15 palavras</a:t>
            </a:r>
            <a:endParaRPr lang="en-US" sz="8850" dirty="0"/>
          </a:p>
        </p:txBody>
      </p:sp>
      <p:sp>
        <p:nvSpPr>
          <p:cNvPr id="6" name="Text 3"/>
          <p:cNvSpPr/>
          <p:nvPr/>
        </p:nvSpPr>
        <p:spPr>
          <a:xfrm>
            <a:off x="5391150" y="4990654"/>
            <a:ext cx="23909655" cy="60766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4912"/>
              </a:lnSpc>
              <a:buNone/>
            </a:pPr>
            <a:r>
              <a:rPr lang="en-US" sz="3450" dirty="0">
                <a:solidFill>
                  <a:srgbClr val="BED8F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Nome da Primeira Autora · Nome do Segundo Autor · Instituição · cidade, estado · e-mail</a:t>
            </a:r>
            <a:endParaRPr lang="en-US" sz="3450" dirty="0"/>
          </a:p>
        </p:txBody>
      </p:sp>
      <p:sp>
        <p:nvSpPr>
          <p:cNvPr id="7" name="Shape 4"/>
          <p:cNvSpPr/>
          <p:nvPr/>
        </p:nvSpPr>
        <p:spPr>
          <a:xfrm>
            <a:off x="723900" y="6417469"/>
            <a:ext cx="5471071" cy="323850"/>
          </a:xfrm>
          <a:prstGeom prst="rect">
            <a:avLst/>
          </a:prstGeom>
          <a:solidFill>
            <a:srgbClr val="1D6FB8"/>
          </a:solidFill>
          <a:ln/>
        </p:spPr>
      </p:sp>
      <p:sp>
        <p:nvSpPr>
          <p:cNvPr id="8" name="Shape 5"/>
          <p:cNvSpPr/>
          <p:nvPr/>
        </p:nvSpPr>
        <p:spPr>
          <a:xfrm>
            <a:off x="6194971" y="6417469"/>
            <a:ext cx="5471220" cy="323850"/>
          </a:xfrm>
          <a:prstGeom prst="rect">
            <a:avLst/>
          </a:prstGeom>
          <a:solidFill>
            <a:srgbClr val="3FA34D"/>
          </a:solidFill>
          <a:ln/>
        </p:spPr>
      </p:sp>
      <p:sp>
        <p:nvSpPr>
          <p:cNvPr id="9" name="Shape 6"/>
          <p:cNvSpPr/>
          <p:nvPr/>
        </p:nvSpPr>
        <p:spPr>
          <a:xfrm>
            <a:off x="11666190" y="6417469"/>
            <a:ext cx="5471071" cy="323850"/>
          </a:xfrm>
          <a:prstGeom prst="rect">
            <a:avLst/>
          </a:prstGeom>
          <a:solidFill>
            <a:srgbClr val="F2C230"/>
          </a:solidFill>
          <a:ln/>
        </p:spPr>
      </p:sp>
      <p:sp>
        <p:nvSpPr>
          <p:cNvPr id="10" name="Shape 7"/>
          <p:cNvSpPr/>
          <p:nvPr/>
        </p:nvSpPr>
        <p:spPr>
          <a:xfrm>
            <a:off x="17137261" y="6417469"/>
            <a:ext cx="5471220" cy="323850"/>
          </a:xfrm>
          <a:prstGeom prst="rect">
            <a:avLst/>
          </a:prstGeom>
          <a:solidFill>
            <a:srgbClr val="E87722"/>
          </a:solidFill>
          <a:ln/>
        </p:spPr>
      </p:sp>
      <p:sp>
        <p:nvSpPr>
          <p:cNvPr id="11" name="Shape 8"/>
          <p:cNvSpPr/>
          <p:nvPr/>
        </p:nvSpPr>
        <p:spPr>
          <a:xfrm>
            <a:off x="22608480" y="6417469"/>
            <a:ext cx="5471220" cy="323850"/>
          </a:xfrm>
          <a:prstGeom prst="rect">
            <a:avLst/>
          </a:prstGeom>
          <a:solidFill>
            <a:srgbClr val="C8202A"/>
          </a:solidFill>
          <a:ln/>
        </p:spPr>
      </p:sp>
      <p:sp>
        <p:nvSpPr>
          <p:cNvPr id="12" name="Text 9"/>
          <p:cNvSpPr/>
          <p:nvPr/>
        </p:nvSpPr>
        <p:spPr>
          <a:xfrm>
            <a:off x="723900" y="7598569"/>
            <a:ext cx="14626590" cy="69949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97803"/>
              </a:lnSpc>
              <a:buNone/>
            </a:pPr>
            <a:r>
              <a:rPr lang="en-US" sz="4650" b="1" spc="-70" kern="0" dirty="0">
                <a:solidFill>
                  <a:srgbClr val="123C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 Introdução</a:t>
            </a:r>
            <a:endParaRPr lang="en-US" sz="4650" dirty="0"/>
          </a:p>
        </p:txBody>
      </p:sp>
      <p:sp>
        <p:nvSpPr>
          <p:cNvPr id="13" name="Shape 10"/>
          <p:cNvSpPr/>
          <p:nvPr/>
        </p:nvSpPr>
        <p:spPr>
          <a:xfrm>
            <a:off x="723900" y="8469511"/>
            <a:ext cx="13296900" cy="1657350"/>
          </a:xfrm>
          <a:prstGeom prst="rect">
            <a:avLst/>
          </a:prstGeom>
          <a:solidFill>
            <a:srgbClr val="F6F9FD"/>
          </a:solidFill>
          <a:ln w="28575">
            <a:solidFill>
              <a:srgbClr val="9FB3CC"/>
            </a:solidFill>
            <a:prstDash val="dash"/>
          </a:ln>
        </p:spPr>
      </p:sp>
      <p:sp>
        <p:nvSpPr>
          <p:cNvPr id="14" name="Text 11"/>
          <p:cNvSpPr/>
          <p:nvPr/>
        </p:nvSpPr>
        <p:spPr>
          <a:xfrm>
            <a:off x="1038225" y="8745736"/>
            <a:ext cx="13067157" cy="11430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6000"/>
              </a:lnSpc>
              <a:buNone/>
            </a:pPr>
            <a:r>
              <a:rPr lang="en-US" sz="3000" dirty="0">
                <a:solidFill>
                  <a:srgbClr val="2B3444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Qual barreira concreta motivou o trabalho, em que contexto e com quem. Uma ideia por parágrafo, frases curtas.</a:t>
            </a:r>
            <a:endParaRPr lang="en-US" sz="3000" dirty="0"/>
          </a:p>
        </p:txBody>
      </p:sp>
      <p:sp>
        <p:nvSpPr>
          <p:cNvPr id="15" name="Text 12"/>
          <p:cNvSpPr/>
          <p:nvPr/>
        </p:nvSpPr>
        <p:spPr>
          <a:xfrm>
            <a:off x="723900" y="10698361"/>
            <a:ext cx="14626590" cy="69949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97803"/>
              </a:lnSpc>
              <a:buNone/>
            </a:pPr>
            <a:r>
              <a:rPr lang="en-US" sz="4650" b="1" spc="-70" kern="0" dirty="0">
                <a:solidFill>
                  <a:srgbClr val="123C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 Objetivo</a:t>
            </a:r>
            <a:endParaRPr lang="en-US" sz="4650" dirty="0"/>
          </a:p>
        </p:txBody>
      </p:sp>
      <p:sp>
        <p:nvSpPr>
          <p:cNvPr id="16" name="Shape 13"/>
          <p:cNvSpPr/>
          <p:nvPr/>
        </p:nvSpPr>
        <p:spPr>
          <a:xfrm>
            <a:off x="723900" y="11569303"/>
            <a:ext cx="13296900" cy="1104900"/>
          </a:xfrm>
          <a:prstGeom prst="rect">
            <a:avLst/>
          </a:prstGeom>
          <a:solidFill>
            <a:srgbClr val="F6F9FD"/>
          </a:solidFill>
          <a:ln w="28575">
            <a:solidFill>
              <a:srgbClr val="9FB3CC"/>
            </a:solidFill>
            <a:prstDash val="dash"/>
          </a:ln>
        </p:spPr>
      </p:sp>
      <p:sp>
        <p:nvSpPr>
          <p:cNvPr id="17" name="Text 14"/>
          <p:cNvSpPr/>
          <p:nvPr/>
        </p:nvSpPr>
        <p:spPr>
          <a:xfrm>
            <a:off x="1038225" y="11845528"/>
            <a:ext cx="13067157" cy="5905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6000"/>
              </a:lnSpc>
              <a:buNone/>
            </a:pPr>
            <a:r>
              <a:rPr lang="en-US" sz="3000" dirty="0">
                <a:solidFill>
                  <a:srgbClr val="2B3444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Um objetivo, com verbo verificável: analisar, descrever, comparar, avaliar.</a:t>
            </a:r>
            <a:endParaRPr lang="en-US" sz="3000" dirty="0"/>
          </a:p>
        </p:txBody>
      </p:sp>
      <p:sp>
        <p:nvSpPr>
          <p:cNvPr id="18" name="Text 15"/>
          <p:cNvSpPr/>
          <p:nvPr/>
        </p:nvSpPr>
        <p:spPr>
          <a:xfrm>
            <a:off x="723900" y="13245703"/>
            <a:ext cx="14626590" cy="69949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97803"/>
              </a:lnSpc>
              <a:buNone/>
            </a:pPr>
            <a:r>
              <a:rPr lang="en-US" sz="4650" b="1" spc="-70" kern="0" dirty="0">
                <a:solidFill>
                  <a:srgbClr val="123C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 Percurso metodológico</a:t>
            </a:r>
            <a:endParaRPr lang="en-US" sz="4650" dirty="0"/>
          </a:p>
        </p:txBody>
      </p:sp>
      <p:sp>
        <p:nvSpPr>
          <p:cNvPr id="19" name="Shape 16"/>
          <p:cNvSpPr/>
          <p:nvPr/>
        </p:nvSpPr>
        <p:spPr>
          <a:xfrm>
            <a:off x="723900" y="14116645"/>
            <a:ext cx="13296900" cy="1657350"/>
          </a:xfrm>
          <a:prstGeom prst="rect">
            <a:avLst/>
          </a:prstGeom>
          <a:solidFill>
            <a:srgbClr val="F6F9FD"/>
          </a:solidFill>
          <a:ln w="28575">
            <a:solidFill>
              <a:srgbClr val="9FB3CC"/>
            </a:solidFill>
            <a:prstDash val="dash"/>
          </a:ln>
        </p:spPr>
      </p:sp>
      <p:sp>
        <p:nvSpPr>
          <p:cNvPr id="20" name="Text 17"/>
          <p:cNvSpPr/>
          <p:nvPr/>
        </p:nvSpPr>
        <p:spPr>
          <a:xfrm>
            <a:off x="1038225" y="14392870"/>
            <a:ext cx="13067157" cy="11430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6000"/>
              </a:lnSpc>
              <a:buNone/>
            </a:pPr>
            <a:r>
              <a:rPr lang="en-US" sz="3000" dirty="0">
                <a:solidFill>
                  <a:srgbClr val="2B3444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Abordagem, participantes, instrumentos e análise, em poucas linhas. Informe o parecer do Comitê de Ética quando houver.</a:t>
            </a:r>
            <a:endParaRPr lang="en-US" sz="3000" dirty="0"/>
          </a:p>
        </p:txBody>
      </p:sp>
      <p:sp>
        <p:nvSpPr>
          <p:cNvPr id="21" name="Text 18"/>
          <p:cNvSpPr/>
          <p:nvPr/>
        </p:nvSpPr>
        <p:spPr>
          <a:xfrm>
            <a:off x="723900" y="16345495"/>
            <a:ext cx="14626590" cy="69949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97803"/>
              </a:lnSpc>
              <a:buNone/>
            </a:pPr>
            <a:r>
              <a:rPr lang="en-US" sz="4650" b="1" spc="-70" kern="0" dirty="0">
                <a:solidFill>
                  <a:srgbClr val="123C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 Resultados</a:t>
            </a:r>
            <a:endParaRPr lang="en-US" sz="4650" dirty="0"/>
          </a:p>
        </p:txBody>
      </p:sp>
      <p:sp>
        <p:nvSpPr>
          <p:cNvPr id="22" name="Shape 19"/>
          <p:cNvSpPr/>
          <p:nvPr/>
        </p:nvSpPr>
        <p:spPr>
          <a:xfrm>
            <a:off x="723900" y="17216438"/>
            <a:ext cx="13296900" cy="1657350"/>
          </a:xfrm>
          <a:prstGeom prst="rect">
            <a:avLst/>
          </a:prstGeom>
          <a:solidFill>
            <a:srgbClr val="F6F9FD"/>
          </a:solidFill>
          <a:ln w="28575">
            <a:solidFill>
              <a:srgbClr val="9FB3CC"/>
            </a:solidFill>
            <a:prstDash val="dash"/>
          </a:ln>
        </p:spPr>
      </p:sp>
      <p:sp>
        <p:nvSpPr>
          <p:cNvPr id="23" name="Text 20"/>
          <p:cNvSpPr/>
          <p:nvPr/>
        </p:nvSpPr>
        <p:spPr>
          <a:xfrm>
            <a:off x="1038225" y="17492663"/>
            <a:ext cx="13067157" cy="11430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6000"/>
              </a:lnSpc>
              <a:buNone/>
            </a:pPr>
            <a:r>
              <a:rPr lang="en-US" sz="3000" dirty="0">
                <a:solidFill>
                  <a:srgbClr val="2B3444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Os achados na ordem dos objetivos. Prefira dois ou três resultados bem explicados a uma lista longa.</a:t>
            </a:r>
            <a:endParaRPr lang="en-US" sz="3000" dirty="0"/>
          </a:p>
        </p:txBody>
      </p:sp>
      <p:sp>
        <p:nvSpPr>
          <p:cNvPr id="24" name="Shape 21"/>
          <p:cNvSpPr/>
          <p:nvPr/>
        </p:nvSpPr>
        <p:spPr>
          <a:xfrm>
            <a:off x="14782800" y="7598569"/>
            <a:ext cx="13296900" cy="9267676"/>
          </a:xfrm>
          <a:prstGeom prst="rect">
            <a:avLst/>
          </a:prstGeom>
          <a:ln w="28575">
            <a:solidFill>
              <a:srgbClr val="D7DFEA"/>
            </a:solidFill>
            <a:prstDash val="solid"/>
          </a:ln>
        </p:spPr>
      </p:sp>
      <p:sp>
        <p:nvSpPr>
          <p:cNvPr id="25" name="Text 22"/>
          <p:cNvSpPr/>
          <p:nvPr/>
        </p:nvSpPr>
        <p:spPr>
          <a:xfrm>
            <a:off x="15097125" y="7912894"/>
            <a:ext cx="13935075" cy="56956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6818"/>
              </a:lnSpc>
              <a:buNone/>
            </a:pPr>
            <a:r>
              <a:rPr lang="en-US" sz="2700" b="1" dirty="0">
                <a:solidFill>
                  <a:srgbClr val="123C7A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Figura 1 — título da figura</a:t>
            </a:r>
            <a:endParaRPr lang="en-US" sz="2700" dirty="0"/>
          </a:p>
        </p:txBody>
      </p:sp>
      <p:sp>
        <p:nvSpPr>
          <p:cNvPr id="26" name="Shape 23"/>
          <p:cNvSpPr/>
          <p:nvPr/>
        </p:nvSpPr>
        <p:spPr>
          <a:xfrm>
            <a:off x="15097125" y="8672959"/>
            <a:ext cx="12668250" cy="7239000"/>
          </a:xfrm>
          <a:prstGeom prst="rect">
            <a:avLst/>
          </a:prstGeom>
          <a:solidFill>
            <a:srgbClr val="F6F9FD"/>
          </a:solidFill>
          <a:ln w="28575">
            <a:solidFill>
              <a:srgbClr val="9FB3CC"/>
            </a:solidFill>
            <a:prstDash val="dash"/>
          </a:ln>
        </p:spPr>
      </p:sp>
      <p:sp>
        <p:nvSpPr>
          <p:cNvPr id="27" name="Text 24"/>
          <p:cNvSpPr/>
          <p:nvPr/>
        </p:nvSpPr>
        <p:spPr>
          <a:xfrm>
            <a:off x="15316676" y="8701534"/>
            <a:ext cx="12229148" cy="7219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ctr" indent="0" marL="0">
              <a:lnSpc>
                <a:spcPct val="126818"/>
              </a:lnSpc>
              <a:buNone/>
            </a:pPr>
            <a:r>
              <a:rPr lang="en-US" sz="2700" dirty="0">
                <a:solidFill>
                  <a:srgbClr val="55627A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espaço para o gráfico, a fotografia ou o diagrama · mínimo de 150 dpi no tamanho impresso</a:t>
            </a:r>
            <a:endParaRPr lang="en-US" sz="2700" dirty="0"/>
          </a:p>
        </p:txBody>
      </p:sp>
      <p:sp>
        <p:nvSpPr>
          <p:cNvPr id="28" name="Text 25"/>
          <p:cNvSpPr/>
          <p:nvPr/>
        </p:nvSpPr>
        <p:spPr>
          <a:xfrm>
            <a:off x="15097125" y="16140559"/>
            <a:ext cx="13935075" cy="4494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0769"/>
              </a:lnSpc>
              <a:buNone/>
            </a:pPr>
            <a:r>
              <a:rPr lang="en-US" sz="240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Fonte: autoria própria, ano · Descrição para leitor de tela obrigatória na versão digital.</a:t>
            </a:r>
            <a:endParaRPr lang="en-US" sz="2400" dirty="0"/>
          </a:p>
        </p:txBody>
      </p:sp>
      <p:sp>
        <p:nvSpPr>
          <p:cNvPr id="29" name="Text 26"/>
          <p:cNvSpPr/>
          <p:nvPr/>
        </p:nvSpPr>
        <p:spPr>
          <a:xfrm>
            <a:off x="14782800" y="17437745"/>
            <a:ext cx="14626590" cy="69949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97803"/>
              </a:lnSpc>
              <a:buNone/>
            </a:pPr>
            <a:r>
              <a:rPr lang="en-US" sz="4650" b="1" spc="-70" kern="0" dirty="0">
                <a:solidFill>
                  <a:srgbClr val="123C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 Discussão</a:t>
            </a:r>
            <a:endParaRPr lang="en-US" sz="4650" dirty="0"/>
          </a:p>
        </p:txBody>
      </p:sp>
      <p:sp>
        <p:nvSpPr>
          <p:cNvPr id="30" name="Shape 27"/>
          <p:cNvSpPr/>
          <p:nvPr/>
        </p:nvSpPr>
        <p:spPr>
          <a:xfrm>
            <a:off x="14782800" y="18308687"/>
            <a:ext cx="13296900" cy="1657350"/>
          </a:xfrm>
          <a:prstGeom prst="rect">
            <a:avLst/>
          </a:prstGeom>
          <a:solidFill>
            <a:srgbClr val="F6F9FD"/>
          </a:solidFill>
          <a:ln w="28575">
            <a:solidFill>
              <a:srgbClr val="9FB3CC"/>
            </a:solidFill>
            <a:prstDash val="dash"/>
          </a:ln>
        </p:spPr>
      </p:sp>
      <p:sp>
        <p:nvSpPr>
          <p:cNvPr id="31" name="Text 28"/>
          <p:cNvSpPr/>
          <p:nvPr/>
        </p:nvSpPr>
        <p:spPr>
          <a:xfrm>
            <a:off x="15097125" y="18584912"/>
            <a:ext cx="13067157" cy="11430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6000"/>
              </a:lnSpc>
              <a:buNone/>
            </a:pPr>
            <a:r>
              <a:rPr lang="en-US" sz="3000" dirty="0">
                <a:solidFill>
                  <a:srgbClr val="2B3444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O que os resultados sustentam, em diálogo com a literatura, e quais são os limites do estudo.</a:t>
            </a:r>
            <a:endParaRPr lang="en-US" sz="3000" dirty="0"/>
          </a:p>
        </p:txBody>
      </p:sp>
      <p:sp>
        <p:nvSpPr>
          <p:cNvPr id="32" name="Text 29"/>
          <p:cNvSpPr/>
          <p:nvPr/>
        </p:nvSpPr>
        <p:spPr>
          <a:xfrm>
            <a:off x="14782800" y="20537537"/>
            <a:ext cx="14626590" cy="69949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97803"/>
              </a:lnSpc>
              <a:buNone/>
            </a:pPr>
            <a:r>
              <a:rPr lang="en-US" sz="4650" b="1" spc="-70" kern="0" dirty="0">
                <a:solidFill>
                  <a:srgbClr val="123C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 Considerações</a:t>
            </a:r>
            <a:endParaRPr lang="en-US" sz="4650" dirty="0"/>
          </a:p>
        </p:txBody>
      </p:sp>
      <p:sp>
        <p:nvSpPr>
          <p:cNvPr id="33" name="Shape 30"/>
          <p:cNvSpPr/>
          <p:nvPr/>
        </p:nvSpPr>
        <p:spPr>
          <a:xfrm>
            <a:off x="14782800" y="21408479"/>
            <a:ext cx="13296900" cy="1657350"/>
          </a:xfrm>
          <a:prstGeom prst="rect">
            <a:avLst/>
          </a:prstGeom>
          <a:solidFill>
            <a:srgbClr val="F6F9FD"/>
          </a:solidFill>
          <a:ln w="28575">
            <a:solidFill>
              <a:srgbClr val="9FB3CC"/>
            </a:solidFill>
            <a:prstDash val="dash"/>
          </a:ln>
        </p:spPr>
      </p:sp>
      <p:sp>
        <p:nvSpPr>
          <p:cNvPr id="34" name="Text 31"/>
          <p:cNvSpPr/>
          <p:nvPr/>
        </p:nvSpPr>
        <p:spPr>
          <a:xfrm>
            <a:off x="15097125" y="21684704"/>
            <a:ext cx="13067157" cy="11430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6000"/>
              </a:lnSpc>
              <a:buNone/>
            </a:pPr>
            <a:r>
              <a:rPr lang="en-US" sz="3000" dirty="0">
                <a:solidFill>
                  <a:srgbClr val="2B3444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A resposta à pergunta e o que o trabalho abre para a prática pedagógica, a formação docente ou a política institucional.</a:t>
            </a:r>
            <a:endParaRPr lang="en-US" sz="3000" dirty="0"/>
          </a:p>
        </p:txBody>
      </p:sp>
      <p:sp>
        <p:nvSpPr>
          <p:cNvPr id="35" name="Text 32"/>
          <p:cNvSpPr/>
          <p:nvPr/>
        </p:nvSpPr>
        <p:spPr>
          <a:xfrm>
            <a:off x="14782800" y="23637329"/>
            <a:ext cx="14626590" cy="50735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98560"/>
              </a:lnSpc>
              <a:buNone/>
            </a:pPr>
            <a:r>
              <a:rPr lang="en-US" sz="3300" b="1" spc="-49" kern="0" dirty="0">
                <a:solidFill>
                  <a:srgbClr val="123C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Referências</a:t>
            </a:r>
            <a:endParaRPr lang="en-US" sz="3300" dirty="0"/>
          </a:p>
        </p:txBody>
      </p:sp>
      <p:sp>
        <p:nvSpPr>
          <p:cNvPr id="36" name="Shape 33"/>
          <p:cNvSpPr/>
          <p:nvPr/>
        </p:nvSpPr>
        <p:spPr>
          <a:xfrm>
            <a:off x="14782800" y="24278034"/>
            <a:ext cx="13296900" cy="836265"/>
          </a:xfrm>
          <a:prstGeom prst="rect">
            <a:avLst/>
          </a:prstGeom>
          <a:solidFill>
            <a:srgbClr val="F6F9FD"/>
          </a:solidFill>
          <a:ln w="28575">
            <a:solidFill>
              <a:srgbClr val="9FB3CC"/>
            </a:solidFill>
            <a:prstDash val="dash"/>
          </a:ln>
        </p:spPr>
      </p:sp>
      <p:sp>
        <p:nvSpPr>
          <p:cNvPr id="37" name="Text 34"/>
          <p:cNvSpPr/>
          <p:nvPr/>
        </p:nvSpPr>
        <p:spPr>
          <a:xfrm>
            <a:off x="15059025" y="24516159"/>
            <a:ext cx="13143357" cy="3981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8000"/>
              </a:lnSpc>
              <a:buNone/>
            </a:pPr>
            <a:r>
              <a:rPr lang="en-US" sz="2100" dirty="0">
                <a:solidFill>
                  <a:srgbClr val="2B3444"/>
                </a:solidFill>
                <a:highlight>
                  <a:srgbClr val="F6F9FD"/>
                </a:highlight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Até cinco referências, em ABNT NBR 6023. SOBRENOME, Nome. </a:t>
            </a:r>
            <a:pPr algn="l" indent="0" marL="0">
              <a:lnSpc>
                <a:spcPct val="108000"/>
              </a:lnSpc>
              <a:buNone/>
            </a:pPr>
            <a:r>
              <a:rPr lang="en-US" sz="2100" b="1" dirty="0">
                <a:solidFill>
                  <a:srgbClr val="2B3444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Título</a:t>
            </a:r>
            <a:pPr algn="l" indent="0" marL="0">
              <a:lnSpc>
                <a:spcPct val="108000"/>
              </a:lnSpc>
              <a:buNone/>
            </a:pPr>
            <a:r>
              <a:rPr lang="en-US" sz="2100" dirty="0">
                <a:solidFill>
                  <a:srgbClr val="2B3444"/>
                </a:solidFill>
                <a:highlight>
                  <a:srgbClr val="F6F9FD"/>
                </a:highlight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. Cidade: Editora, ano.</a:t>
            </a:r>
            <a:endParaRPr lang="en-US" sz="2100" dirty="0"/>
          </a:p>
        </p:txBody>
      </p:sp>
      <p:sp>
        <p:nvSpPr>
          <p:cNvPr id="38" name="Shape 35"/>
          <p:cNvSpPr/>
          <p:nvPr/>
        </p:nvSpPr>
        <p:spPr>
          <a:xfrm>
            <a:off x="723900" y="32975550"/>
            <a:ext cx="27355800" cy="2305050"/>
          </a:xfrm>
          <a:prstGeom prst="rect">
            <a:avLst/>
          </a:prstGeom>
          <a:solidFill>
            <a:srgbClr val="123C7A"/>
          </a:solidFill>
          <a:ln/>
        </p:spPr>
      </p:sp>
      <p:sp>
        <p:nvSpPr>
          <p:cNvPr id="39" name="Text 36"/>
          <p:cNvSpPr/>
          <p:nvPr/>
        </p:nvSpPr>
        <p:spPr>
          <a:xfrm>
            <a:off x="1676400" y="33847534"/>
            <a:ext cx="12780585" cy="59903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5319"/>
              </a:lnSpc>
              <a:buNone/>
            </a:pPr>
            <a:r>
              <a:rPr lang="en-US" sz="2850" dirty="0">
                <a:solidFill>
                  <a:srgbClr val="FFFFFF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Contato: e-mail de quem apresenta · linha de pesquisa · sessão e horário</a:t>
            </a:r>
            <a:endParaRPr lang="en-US" sz="2850" dirty="0"/>
          </a:p>
        </p:txBody>
      </p:sp>
      <p:pic>
        <p:nvPicPr>
          <p:cNvPr id="40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2411" y="33508950"/>
            <a:ext cx="4744789" cy="12382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Slide 1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2026-09-08T15:43:45Z</dcterms:created>
  <dcterms:modified xsi:type="dcterms:W3CDTF">2026-09-08T15:43:45Z</dcterms:modified>
</cp:coreProperties>
</file>