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notesMasterIdLst>
    <p:notesMasterId r:id="rId11"/>
  </p:notesMaster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Título completo, seu nome, orientação, instituição — e uma foto de capa, se quiser.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problema ou a inquietação que originou o trabalho — mostre no diagrama e diga em uma frase.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que o trabalho se propôs a fazer — verbo no infinitivo, sem subitens.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Dois ou três autores centrais e o conceito que você toma de cada um.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Contexto, participantes, procedimentos e período; se for relato de experiência, a cena.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que apareceu. Uma imagem, tabela ou fala; descreva oralmente o que está na tela.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que isso significa — a leitura dos achados mostrados no slide anterior.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Contribuições, limites e o que você faria em seguida.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Seu e-mail, referências completas e agradecimentos.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4" Type="http://schemas.openxmlformats.org/officeDocument/2006/relationships/image" Target="../media/image-1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image" Target="../media/image-2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image" Target="../media/image-4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image" Target="../media/image-5-5.png"/><Relationship Id="rId6" Type="http://schemas.openxmlformats.org/officeDocument/2006/relationships/image" Target="../media/image-5-6.png"/><Relationship Id="rId7" Type="http://schemas.openxmlformats.org/officeDocument/2006/relationships/image" Target="../media/image-5-7.png"/><Relationship Id="rId8" Type="http://schemas.openxmlformats.org/officeDocument/2006/relationships/image" Target="../media/image-5-8.png"/><Relationship Id="rId9" Type="http://schemas.openxmlformats.org/officeDocument/2006/relationships/image" Target="../media/image-5-9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image" Target="../media/image-8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image" Target="../media/image-9-4.png"/><Relationship Id="rId5" Type="http://schemas.openxmlformats.org/officeDocument/2006/relationships/image" Target="../media/image-9-5.png"/><Relationship Id="rId6" Type="http://schemas.openxmlformats.org/officeDocument/2006/relationships/image" Target="../media/image-9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201E1D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0" y="4953000"/>
            <a:ext cx="5905500" cy="5905500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952500" y="609600"/>
            <a:ext cx="533400" cy="533400"/>
          </a:xfrm>
          <a:prstGeom prst="roundRect">
            <a:avLst>
              <a:gd name="adj" fmla="val 17857"/>
            </a:avLst>
          </a:prstGeom>
          <a:solidFill>
            <a:srgbClr val="201E1D"/>
          </a:solidFill>
          <a:ln/>
        </p:spPr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733425"/>
            <a:ext cx="285750" cy="28575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619250" y="723900"/>
            <a:ext cx="5961861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 · Capacitismo, Diferença e Justiça Social</a:t>
            </a:r>
            <a:endParaRPr lang="en-US" sz="195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84451" y="685800"/>
            <a:ext cx="479524" cy="381000"/>
          </a:xfrm>
          <a:prstGeom prst="rect">
            <a:avLst/>
          </a:prstGeom>
        </p:spPr>
      </p:pic>
      <p:sp>
        <p:nvSpPr>
          <p:cNvPr id="8" name="Shape 3"/>
          <p:cNvSpPr/>
          <p:nvPr/>
        </p:nvSpPr>
        <p:spPr>
          <a:xfrm>
            <a:off x="16754475" y="723900"/>
            <a:ext cx="9525" cy="304800"/>
          </a:xfrm>
          <a:prstGeom prst="rect">
            <a:avLst/>
          </a:prstGeom>
          <a:solidFill>
            <a:srgbClr val="D8D5D3"/>
          </a:solidFill>
          <a:ln/>
        </p:spPr>
      </p:sp>
      <p:pic>
        <p:nvPicPr>
          <p:cNvPr id="9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54500" y="685800"/>
            <a:ext cx="381000" cy="381000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952500" y="4590604"/>
            <a:ext cx="10155317" cy="71720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93816"/>
              </a:lnSpc>
              <a:buNone/>
            </a:pPr>
            <a:r>
              <a:rPr lang="en-US" sz="465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[Título completo do trabalho]</a:t>
            </a:r>
            <a:endParaRPr lang="en-US" sz="4650" dirty="0"/>
          </a:p>
        </p:txBody>
      </p:sp>
      <p:sp>
        <p:nvSpPr>
          <p:cNvPr id="11" name="Text 5"/>
          <p:cNvSpPr/>
          <p:nvPr/>
        </p:nvSpPr>
        <p:spPr>
          <a:xfrm>
            <a:off x="952500" y="5498306"/>
            <a:ext cx="10155317" cy="46479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4872"/>
              </a:lnSpc>
              <a:buNone/>
            </a:pPr>
            <a:r>
              <a:rPr lang="en-US" sz="24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[Seu nome] · [Orientação, se houver] · [Instituição]</a:t>
            </a:r>
            <a:endParaRPr lang="en-US" sz="2400" dirty="0"/>
          </a:p>
        </p:txBody>
      </p:sp>
      <p:sp>
        <p:nvSpPr>
          <p:cNvPr id="12" name="Text 6"/>
          <p:cNvSpPr/>
          <p:nvPr/>
        </p:nvSpPr>
        <p:spPr>
          <a:xfrm>
            <a:off x="952500" y="9372600"/>
            <a:ext cx="1570315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1 de 9</a:t>
            </a:r>
            <a:endParaRPr lang="en-US" sz="19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201E1D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201E1D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503307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 · Capacitismo, Diferença e Justiça Social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 onde vem</a:t>
            </a:r>
            <a:endParaRPr lang="en-US" sz="3900" dirty="0"/>
          </a:p>
        </p:txBody>
      </p:sp>
      <p:sp>
        <p:nvSpPr>
          <p:cNvPr id="8" name="Shape 4"/>
          <p:cNvSpPr/>
          <p:nvPr/>
        </p:nvSpPr>
        <p:spPr>
          <a:xfrm>
            <a:off x="952500" y="4520505"/>
            <a:ext cx="6038850" cy="2074515"/>
          </a:xfrm>
          <a:prstGeom prst="roundRect">
            <a:avLst>
              <a:gd name="adj" fmla="val 4591"/>
            </a:avLst>
          </a:prstGeom>
          <a:solidFill>
            <a:srgbClr val="F3F2F2"/>
          </a:solidFill>
          <a:ln/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5225" y="4825305"/>
            <a:ext cx="533400" cy="5334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3345061" y="5492055"/>
            <a:ext cx="1253579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95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Contexto</a:t>
            </a:r>
            <a:endParaRPr lang="en-US" sz="1950" dirty="0"/>
          </a:p>
        </p:txBody>
      </p:sp>
      <p:sp>
        <p:nvSpPr>
          <p:cNvPr id="11" name="Text 6"/>
          <p:cNvSpPr/>
          <p:nvPr/>
        </p:nvSpPr>
        <p:spPr>
          <a:xfrm>
            <a:off x="2712668" y="5930205"/>
            <a:ext cx="2518365" cy="3981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8000"/>
              </a:lnSpc>
              <a:buNone/>
            </a:pPr>
            <a:r>
              <a:rPr lang="en-US" sz="21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[onde e com quem]</a:t>
            </a:r>
            <a:endParaRPr lang="en-US" sz="2100" dirty="0"/>
          </a:p>
        </p:txBody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1850" y="5329089"/>
            <a:ext cx="457200" cy="457200"/>
          </a:xfrm>
          <a:prstGeom prst="rect">
            <a:avLst/>
          </a:prstGeom>
        </p:spPr>
      </p:pic>
      <p:sp>
        <p:nvSpPr>
          <p:cNvPr id="13" name="Shape 7"/>
          <p:cNvSpPr/>
          <p:nvPr/>
        </p:nvSpPr>
        <p:spPr>
          <a:xfrm>
            <a:off x="7829550" y="4520505"/>
            <a:ext cx="6038850" cy="2074515"/>
          </a:xfrm>
          <a:prstGeom prst="roundRect">
            <a:avLst>
              <a:gd name="adj" fmla="val 4591"/>
            </a:avLst>
          </a:prstGeom>
          <a:solidFill>
            <a:srgbClr val="201E1D"/>
          </a:solidFill>
          <a:ln/>
        </p:spPr>
      </p:sp>
      <p:pic>
        <p:nvPicPr>
          <p:cNvPr id="14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82275" y="4825305"/>
            <a:ext cx="533400" cy="533400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10155994" y="5492055"/>
            <a:ext cx="1385813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950" b="1" dirty="0">
                <a:solidFill>
                  <a:srgbClr val="F3F2F2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Problema</a:t>
            </a:r>
            <a:endParaRPr lang="en-US" sz="1950" dirty="0"/>
          </a:p>
        </p:txBody>
      </p:sp>
      <p:sp>
        <p:nvSpPr>
          <p:cNvPr id="16" name="Text 9"/>
          <p:cNvSpPr/>
          <p:nvPr/>
        </p:nvSpPr>
        <p:spPr>
          <a:xfrm>
            <a:off x="8927998" y="5930205"/>
            <a:ext cx="3841805" cy="3981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8000"/>
              </a:lnSpc>
              <a:buNone/>
            </a:pPr>
            <a:r>
              <a:rPr lang="en-US" sz="2100" dirty="0">
                <a:solidFill>
                  <a:srgbClr val="F3F2F2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[a inquietação, em uma frase]</a:t>
            </a:r>
            <a:endParaRPr lang="en-US" sz="2100" dirty="0"/>
          </a:p>
        </p:txBody>
      </p:sp>
      <p:sp>
        <p:nvSpPr>
          <p:cNvPr id="17" name="Text 10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2 de 9</a:t>
            </a:r>
            <a:endParaRPr lang="en-US" sz="19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201E1D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201E1D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503307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 · Capacitismo, Diferença e Justiça Social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952500" y="4171950"/>
            <a:ext cx="2095500" cy="2095500"/>
          </a:xfrm>
          <a:prstGeom prst="ellipse">
            <a:avLst/>
          </a:prstGeom>
          <a:solidFill>
            <a:srgbClr val="201E1D"/>
          </a:solidFill>
          <a:ln/>
        </p:spPr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0" y="4648200"/>
            <a:ext cx="1143000" cy="114300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3619500" y="4283422"/>
            <a:ext cx="1152525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Objetivo</a:t>
            </a:r>
            <a:endParaRPr lang="en-US" sz="3900" dirty="0"/>
          </a:p>
        </p:txBody>
      </p:sp>
      <p:sp>
        <p:nvSpPr>
          <p:cNvPr id="10" name="Text 5"/>
          <p:cNvSpPr/>
          <p:nvPr/>
        </p:nvSpPr>
        <p:spPr>
          <a:xfrm>
            <a:off x="3619500" y="5035897"/>
            <a:ext cx="10791825" cy="11581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3077"/>
              </a:lnSpc>
              <a:buNone/>
            </a:pPr>
            <a:r>
              <a:rPr lang="en-US" sz="31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[Analisar / Investigar / Descrever...] [o que o trabalho se propôs a fazer]</a:t>
            </a:r>
            <a:endParaRPr lang="en-US" sz="3150" dirty="0"/>
          </a:p>
        </p:txBody>
      </p:sp>
      <p:sp>
        <p:nvSpPr>
          <p:cNvPr id="11" name="Text 6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3 de 9</a:t>
            </a:r>
            <a:endParaRPr lang="en-US" sz="19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201E1D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201E1D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503307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 · Capacitismo, Diferença e Justiça Social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Referências que sustentam</a:t>
            </a:r>
            <a:endParaRPr lang="en-US" sz="3900" dirty="0"/>
          </a:p>
        </p:txBody>
      </p:sp>
      <p:sp>
        <p:nvSpPr>
          <p:cNvPr id="8" name="Shape 4"/>
          <p:cNvSpPr/>
          <p:nvPr/>
        </p:nvSpPr>
        <p:spPr>
          <a:xfrm>
            <a:off x="952500" y="1743075"/>
            <a:ext cx="5308550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350" y="2066925"/>
            <a:ext cx="4660850" cy="4572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276350" y="2657475"/>
            <a:ext cx="5126935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[Autor, ano]</a:t>
            </a:r>
            <a:endParaRPr lang="en-US" sz="2100" dirty="0"/>
          </a:p>
        </p:txBody>
      </p:sp>
      <p:sp>
        <p:nvSpPr>
          <p:cNvPr id="11" name="Text 6"/>
          <p:cNvSpPr/>
          <p:nvPr/>
        </p:nvSpPr>
        <p:spPr>
          <a:xfrm>
            <a:off x="1276350" y="3114675"/>
            <a:ext cx="5126935" cy="37236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6364"/>
              </a:lnSpc>
              <a:buNone/>
            </a:pPr>
            <a:r>
              <a:rPr lang="en-US" sz="195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conceito que você toma]</a:t>
            </a:r>
            <a:endParaRPr lang="en-US" sz="1950" dirty="0"/>
          </a:p>
        </p:txBody>
      </p:sp>
      <p:sp>
        <p:nvSpPr>
          <p:cNvPr id="12" name="Shape 7"/>
          <p:cNvSpPr/>
          <p:nvPr/>
        </p:nvSpPr>
        <p:spPr>
          <a:xfrm>
            <a:off x="6489650" y="1743075"/>
            <a:ext cx="5308699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3500" y="2066925"/>
            <a:ext cx="4660999" cy="457200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6813500" y="2657475"/>
            <a:ext cx="5127099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[Autor, ano]</a:t>
            </a:r>
            <a:endParaRPr lang="en-US" sz="2100" dirty="0"/>
          </a:p>
        </p:txBody>
      </p:sp>
      <p:sp>
        <p:nvSpPr>
          <p:cNvPr id="15" name="Text 9"/>
          <p:cNvSpPr/>
          <p:nvPr/>
        </p:nvSpPr>
        <p:spPr>
          <a:xfrm>
            <a:off x="6813500" y="3114675"/>
            <a:ext cx="5127099" cy="37236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6364"/>
              </a:lnSpc>
              <a:buNone/>
            </a:pPr>
            <a:r>
              <a:rPr lang="en-US" sz="195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conceito que você toma]</a:t>
            </a:r>
            <a:endParaRPr lang="en-US" sz="1950" dirty="0"/>
          </a:p>
        </p:txBody>
      </p:sp>
      <p:sp>
        <p:nvSpPr>
          <p:cNvPr id="16" name="Shape 10"/>
          <p:cNvSpPr/>
          <p:nvPr/>
        </p:nvSpPr>
        <p:spPr>
          <a:xfrm>
            <a:off x="12026950" y="1743075"/>
            <a:ext cx="5308550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17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50800" y="2066925"/>
            <a:ext cx="4660850" cy="457200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12350800" y="2657475"/>
            <a:ext cx="5126935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[Autor, ano]</a:t>
            </a:r>
            <a:endParaRPr lang="en-US" sz="2100" dirty="0"/>
          </a:p>
        </p:txBody>
      </p:sp>
      <p:sp>
        <p:nvSpPr>
          <p:cNvPr id="19" name="Text 12"/>
          <p:cNvSpPr/>
          <p:nvPr/>
        </p:nvSpPr>
        <p:spPr>
          <a:xfrm>
            <a:off x="12350800" y="3114675"/>
            <a:ext cx="5126935" cy="37236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6364"/>
              </a:lnSpc>
              <a:buNone/>
            </a:pPr>
            <a:r>
              <a:rPr lang="en-US" sz="195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conceito que você toma]</a:t>
            </a:r>
            <a:endParaRPr lang="en-US" sz="1950" dirty="0"/>
          </a:p>
        </p:txBody>
      </p:sp>
      <p:sp>
        <p:nvSpPr>
          <p:cNvPr id="20" name="Text 13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4 de 9</a:t>
            </a:r>
            <a:endParaRPr lang="en-US" sz="19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201E1D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201E1D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503307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 · Capacitismo, Diferença e Justiça Social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2078385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Percurso</a:t>
            </a:r>
            <a:endParaRPr lang="en-US" sz="3900" dirty="0"/>
          </a:p>
        </p:txBody>
      </p:sp>
      <p:sp>
        <p:nvSpPr>
          <p:cNvPr id="8" name="Shape 4"/>
          <p:cNvSpPr/>
          <p:nvPr/>
        </p:nvSpPr>
        <p:spPr>
          <a:xfrm>
            <a:off x="2414588" y="3690045"/>
            <a:ext cx="800100" cy="800100"/>
          </a:xfrm>
          <a:prstGeom prst="ellipse">
            <a:avLst/>
          </a:prstGeom>
          <a:solidFill>
            <a:srgbClr val="F3F2F2"/>
          </a:solidFill>
          <a:ln/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4138" y="3899595"/>
            <a:ext cx="381000" cy="3810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233166" y="4585395"/>
            <a:ext cx="1162943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Contexto</a:t>
            </a:r>
            <a:endParaRPr lang="en-US" sz="1800" dirty="0"/>
          </a:p>
        </p:txBody>
      </p:sp>
      <p:sp>
        <p:nvSpPr>
          <p:cNvPr id="11" name="Text 6"/>
          <p:cNvSpPr/>
          <p:nvPr/>
        </p:nvSpPr>
        <p:spPr>
          <a:xfrm>
            <a:off x="1484159" y="4956870"/>
            <a:ext cx="2660958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4000"/>
              </a:lnSpc>
              <a:buNone/>
            </a:pPr>
            <a:r>
              <a:rPr lang="en-US" sz="18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onde e em que situação</a:t>
            </a:r>
            <a:endParaRPr lang="en-US" sz="1800" dirty="0"/>
          </a:p>
        </p:txBody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2025" y="4319588"/>
            <a:ext cx="304800" cy="304800"/>
          </a:xfrm>
          <a:prstGeom prst="rect">
            <a:avLst/>
          </a:prstGeom>
        </p:spPr>
      </p:pic>
      <p:sp>
        <p:nvSpPr>
          <p:cNvPr id="13" name="Shape 7"/>
          <p:cNvSpPr/>
          <p:nvPr/>
        </p:nvSpPr>
        <p:spPr>
          <a:xfrm>
            <a:off x="6634163" y="3690045"/>
            <a:ext cx="800100" cy="800100"/>
          </a:xfrm>
          <a:prstGeom prst="ellipse">
            <a:avLst/>
          </a:prstGeom>
          <a:solidFill>
            <a:srgbClr val="F3F2F2"/>
          </a:solidFill>
          <a:ln/>
        </p:spPr>
      </p:sp>
      <p:pic>
        <p:nvPicPr>
          <p:cNvPr id="14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3713" y="3899595"/>
            <a:ext cx="381000" cy="381000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6157377" y="4585395"/>
            <a:ext cx="1753672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Participantes</a:t>
            </a:r>
            <a:endParaRPr lang="en-US" sz="1800" dirty="0"/>
          </a:p>
        </p:txBody>
      </p:sp>
      <p:sp>
        <p:nvSpPr>
          <p:cNvPr id="16" name="Text 9"/>
          <p:cNvSpPr/>
          <p:nvPr/>
        </p:nvSpPr>
        <p:spPr>
          <a:xfrm>
            <a:off x="5733529" y="4956870"/>
            <a:ext cx="2601367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4000"/>
              </a:lnSpc>
              <a:buNone/>
            </a:pPr>
            <a:r>
              <a:rPr lang="en-US" sz="18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quem, quantas pessoas</a:t>
            </a:r>
            <a:endParaRPr lang="en-US" sz="1800" dirty="0"/>
          </a:p>
        </p:txBody>
      </p:sp>
      <p:pic>
        <p:nvPicPr>
          <p:cNvPr id="17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1600" y="4319588"/>
            <a:ext cx="304800" cy="304800"/>
          </a:xfrm>
          <a:prstGeom prst="rect">
            <a:avLst/>
          </a:prstGeom>
        </p:spPr>
      </p:pic>
      <p:sp>
        <p:nvSpPr>
          <p:cNvPr id="18" name="Shape 10"/>
          <p:cNvSpPr/>
          <p:nvPr/>
        </p:nvSpPr>
        <p:spPr>
          <a:xfrm>
            <a:off x="10853738" y="3690045"/>
            <a:ext cx="800100" cy="800100"/>
          </a:xfrm>
          <a:prstGeom prst="ellipse">
            <a:avLst/>
          </a:prstGeom>
          <a:solidFill>
            <a:srgbClr val="F3F2F2"/>
          </a:solidFill>
          <a:ln/>
        </p:spPr>
      </p:sp>
      <p:pic>
        <p:nvPicPr>
          <p:cNvPr id="19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63288" y="3899595"/>
            <a:ext cx="381000" cy="381000"/>
          </a:xfrm>
          <a:prstGeom prst="rect">
            <a:avLst/>
          </a:prstGeom>
        </p:spPr>
      </p:pic>
      <p:sp>
        <p:nvSpPr>
          <p:cNvPr id="20" name="Text 11"/>
          <p:cNvSpPr/>
          <p:nvPr/>
        </p:nvSpPr>
        <p:spPr>
          <a:xfrm>
            <a:off x="10249585" y="4585395"/>
            <a:ext cx="2008406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Procedimentos</a:t>
            </a:r>
            <a:endParaRPr lang="en-US" sz="1800" dirty="0"/>
          </a:p>
        </p:txBody>
      </p:sp>
      <p:sp>
        <p:nvSpPr>
          <p:cNvPr id="21" name="Text 12"/>
          <p:cNvSpPr/>
          <p:nvPr/>
        </p:nvSpPr>
        <p:spPr>
          <a:xfrm>
            <a:off x="10480916" y="4956870"/>
            <a:ext cx="1545595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4000"/>
              </a:lnSpc>
              <a:buNone/>
            </a:pPr>
            <a:r>
              <a:rPr lang="en-US" sz="18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o que foi feito</a:t>
            </a:r>
            <a:endParaRPr lang="en-US" sz="1800" dirty="0"/>
          </a:p>
        </p:txBody>
      </p:sp>
      <p:pic>
        <p:nvPicPr>
          <p:cNvPr id="22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211175" y="4319588"/>
            <a:ext cx="304800" cy="304800"/>
          </a:xfrm>
          <a:prstGeom prst="rect">
            <a:avLst/>
          </a:prstGeom>
        </p:spPr>
      </p:pic>
      <p:sp>
        <p:nvSpPr>
          <p:cNvPr id="23" name="Shape 13"/>
          <p:cNvSpPr/>
          <p:nvPr/>
        </p:nvSpPr>
        <p:spPr>
          <a:xfrm>
            <a:off x="15073313" y="3690045"/>
            <a:ext cx="800100" cy="800100"/>
          </a:xfrm>
          <a:prstGeom prst="ellipse">
            <a:avLst/>
          </a:prstGeom>
          <a:solidFill>
            <a:srgbClr val="F3F2F2"/>
          </a:solidFill>
          <a:ln/>
        </p:spPr>
      </p:sp>
      <p:pic>
        <p:nvPicPr>
          <p:cNvPr id="24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282863" y="3899595"/>
            <a:ext cx="381000" cy="381000"/>
          </a:xfrm>
          <a:prstGeom prst="rect">
            <a:avLst/>
          </a:prstGeom>
        </p:spPr>
      </p:pic>
      <p:sp>
        <p:nvSpPr>
          <p:cNvPr id="25" name="Text 14"/>
          <p:cNvSpPr/>
          <p:nvPr/>
        </p:nvSpPr>
        <p:spPr>
          <a:xfrm>
            <a:off x="14968537" y="4585395"/>
            <a:ext cx="1009501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Período</a:t>
            </a:r>
            <a:endParaRPr lang="en-US" sz="1800" dirty="0"/>
          </a:p>
        </p:txBody>
      </p:sp>
      <p:sp>
        <p:nvSpPr>
          <p:cNvPr id="26" name="Text 15"/>
          <p:cNvSpPr/>
          <p:nvPr/>
        </p:nvSpPr>
        <p:spPr>
          <a:xfrm>
            <a:off x="14007167" y="4956870"/>
            <a:ext cx="2932390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4000"/>
              </a:lnSpc>
              <a:buNone/>
            </a:pPr>
            <a:r>
              <a:rPr lang="en-US" sz="18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quando, por quanto tempo</a:t>
            </a:r>
            <a:endParaRPr lang="en-US" sz="1800" dirty="0"/>
          </a:p>
        </p:txBody>
      </p:sp>
      <p:sp>
        <p:nvSpPr>
          <p:cNvPr id="27" name="Text 16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5 de 9</a:t>
            </a:r>
            <a:endParaRPr lang="en-US" sz="19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201E1D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201E1D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503307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 · Capacitismo, Diferença e Justiça Social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Resultados </a:t>
            </a:r>
            <a:pPr algn="l" indent="0" marL="0">
              <a:buNone/>
            </a:pPr>
            <a:r>
              <a:rPr lang="en-US" sz="2250" b="1" dirty="0">
                <a:solidFill>
                  <a:srgbClr val="7A737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— o que apareceu</a:t>
            </a:r>
            <a:endParaRPr lang="en-US" sz="390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5388" y="5110163"/>
            <a:ext cx="381000" cy="38100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3120688" y="5139630"/>
            <a:ext cx="2364313" cy="3600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2424"/>
              </a:lnSpc>
              <a:buNone/>
            </a:pPr>
            <a:r>
              <a:rPr lang="en-US" sz="19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primeiro achado]</a:t>
            </a:r>
            <a:endParaRPr lang="en-US" sz="19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25388" y="5624513"/>
            <a:ext cx="381000" cy="38100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3120688" y="5653980"/>
            <a:ext cx="2373645" cy="3600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2424"/>
              </a:lnSpc>
              <a:buNone/>
            </a:pPr>
            <a:r>
              <a:rPr lang="en-US" sz="19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segundo achado]</a:t>
            </a:r>
            <a:endParaRPr lang="en-US" sz="1950" dirty="0"/>
          </a:p>
        </p:txBody>
      </p:sp>
      <p:sp>
        <p:nvSpPr>
          <p:cNvPr id="12" name="Text 6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6 de 9</a:t>
            </a:r>
            <a:endParaRPr lang="en-US" sz="19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201E1D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201E1D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503307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 · Capacitismo, Diferença e Justiça Social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Resultados </a:t>
            </a:r>
            <a:pPr algn="l" indent="0" marL="0">
              <a:buNone/>
            </a:pPr>
            <a:r>
              <a:rPr lang="en-US" sz="2250" b="1" dirty="0">
                <a:solidFill>
                  <a:srgbClr val="7A737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— o que isso significa</a:t>
            </a:r>
            <a:endParaRPr lang="en-US" sz="390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5110163"/>
            <a:ext cx="381000" cy="38100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447800" y="5139630"/>
            <a:ext cx="3567589" cy="3600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2424"/>
              </a:lnSpc>
              <a:buNone/>
            </a:pPr>
            <a:r>
              <a:rPr lang="en-US" sz="19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[a leitura do primeiro achado]</a:t>
            </a:r>
            <a:endParaRPr lang="en-US" sz="19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500" y="5624513"/>
            <a:ext cx="381000" cy="38100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447800" y="5653980"/>
            <a:ext cx="3576920" cy="3600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2424"/>
              </a:lnSpc>
              <a:buNone/>
            </a:pPr>
            <a:r>
              <a:rPr lang="en-US" sz="19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[a leitura do segundo achado]</a:t>
            </a:r>
            <a:endParaRPr lang="en-US" sz="1950" dirty="0"/>
          </a:p>
        </p:txBody>
      </p:sp>
      <p:sp>
        <p:nvSpPr>
          <p:cNvPr id="12" name="Text 6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7 de 9</a:t>
            </a:r>
            <a:endParaRPr lang="en-US" sz="19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201E1D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201E1D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503307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 · Capacitismo, Diferença e Justiça Social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 que fica</a:t>
            </a:r>
            <a:endParaRPr lang="en-US" sz="3900" dirty="0"/>
          </a:p>
        </p:txBody>
      </p:sp>
      <p:sp>
        <p:nvSpPr>
          <p:cNvPr id="8" name="Shape 4"/>
          <p:cNvSpPr/>
          <p:nvPr/>
        </p:nvSpPr>
        <p:spPr>
          <a:xfrm>
            <a:off x="952500" y="1743075"/>
            <a:ext cx="5308550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051" y="2066925"/>
            <a:ext cx="495300" cy="4953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615104" y="2695575"/>
            <a:ext cx="1983194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Contribuição</a:t>
            </a:r>
            <a:endParaRPr lang="en-US" sz="2100" dirty="0"/>
          </a:p>
        </p:txBody>
      </p:sp>
      <p:sp>
        <p:nvSpPr>
          <p:cNvPr id="11" name="Text 6"/>
          <p:cNvSpPr/>
          <p:nvPr/>
        </p:nvSpPr>
        <p:spPr>
          <a:xfrm>
            <a:off x="1744653" y="3152775"/>
            <a:ext cx="3724096" cy="3595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8871"/>
              </a:lnSpc>
              <a:buNone/>
            </a:pPr>
            <a:r>
              <a:rPr lang="en-US" sz="1875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que este trabalho acrescenta]</a:t>
            </a:r>
            <a:endParaRPr lang="en-US" sz="1875" dirty="0"/>
          </a:p>
        </p:txBody>
      </p:sp>
      <p:sp>
        <p:nvSpPr>
          <p:cNvPr id="12" name="Shape 7"/>
          <p:cNvSpPr/>
          <p:nvPr/>
        </p:nvSpPr>
        <p:spPr>
          <a:xfrm>
            <a:off x="6489650" y="1743075"/>
            <a:ext cx="5308699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6350" y="2066925"/>
            <a:ext cx="495300" cy="495300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8665220" y="2695575"/>
            <a:ext cx="957560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Limite</a:t>
            </a:r>
            <a:endParaRPr lang="en-US" sz="2100" dirty="0"/>
          </a:p>
        </p:txBody>
      </p:sp>
      <p:sp>
        <p:nvSpPr>
          <p:cNvPr id="15" name="Text 9"/>
          <p:cNvSpPr/>
          <p:nvPr/>
        </p:nvSpPr>
        <p:spPr>
          <a:xfrm>
            <a:off x="7508371" y="3152775"/>
            <a:ext cx="3271108" cy="3595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8871"/>
              </a:lnSpc>
              <a:buNone/>
            </a:pPr>
            <a:r>
              <a:rPr lang="en-US" sz="1875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que o trabalho não cobre]</a:t>
            </a:r>
            <a:endParaRPr lang="en-US" sz="1875" dirty="0"/>
          </a:p>
        </p:txBody>
      </p:sp>
      <p:sp>
        <p:nvSpPr>
          <p:cNvPr id="16" name="Shape 10"/>
          <p:cNvSpPr/>
          <p:nvPr/>
        </p:nvSpPr>
        <p:spPr>
          <a:xfrm>
            <a:off x="12026950" y="1743075"/>
            <a:ext cx="5308550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17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33500" y="2066925"/>
            <a:ext cx="495300" cy="495300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13553673" y="2695575"/>
            <a:ext cx="2254954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Próximo passo</a:t>
            </a:r>
            <a:endParaRPr lang="en-US" sz="2100" dirty="0"/>
          </a:p>
        </p:txBody>
      </p:sp>
      <p:sp>
        <p:nvSpPr>
          <p:cNvPr id="19" name="Text 12"/>
          <p:cNvSpPr/>
          <p:nvPr/>
        </p:nvSpPr>
        <p:spPr>
          <a:xfrm>
            <a:off x="12969545" y="3152775"/>
            <a:ext cx="3423359" cy="3595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8871"/>
              </a:lnSpc>
              <a:buNone/>
            </a:pPr>
            <a:r>
              <a:rPr lang="en-US" sz="1875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que você faria em seguida]</a:t>
            </a:r>
            <a:endParaRPr lang="en-US" sz="1875" dirty="0"/>
          </a:p>
        </p:txBody>
      </p:sp>
      <p:sp>
        <p:nvSpPr>
          <p:cNvPr id="20" name="Text 13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8 de 9</a:t>
            </a:r>
            <a:endParaRPr lang="en-US" sz="19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201E1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00" y="5524500"/>
            <a:ext cx="5334000" cy="5334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633413"/>
            <a:ext cx="5503307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F3F2F2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 · Capacitismo, Diferença e Justiça Social</a:t>
            </a:r>
            <a:endParaRPr lang="en-US" sz="18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3659" y="609600"/>
            <a:ext cx="407491" cy="323850"/>
          </a:xfrm>
          <a:prstGeom prst="rect">
            <a:avLst/>
          </a:prstGeom>
        </p:spPr>
      </p:pic>
      <p:pic>
        <p:nvPicPr>
          <p:cNvPr id="5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11650" y="609600"/>
            <a:ext cx="323850" cy="323850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952500" y="3000375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F3F2F2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Contato</a:t>
            </a:r>
            <a:endParaRPr lang="en-US" sz="3900" dirty="0"/>
          </a:p>
        </p:txBody>
      </p:sp>
      <p:pic>
        <p:nvPicPr>
          <p:cNvPr id="7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500" y="5667375"/>
            <a:ext cx="419100" cy="419100"/>
          </a:xfrm>
          <a:prstGeom prst="rect">
            <a:avLst/>
          </a:prstGeom>
        </p:spPr>
      </p:pic>
      <p:sp>
        <p:nvSpPr>
          <p:cNvPr id="8" name="Text 2"/>
          <p:cNvSpPr/>
          <p:nvPr/>
        </p:nvSpPr>
        <p:spPr>
          <a:xfrm>
            <a:off x="1524000" y="5676900"/>
            <a:ext cx="2886224" cy="438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dirty="0">
                <a:solidFill>
                  <a:srgbClr val="F3F2F2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[seu.email@ufg.br]</a:t>
            </a:r>
            <a:endParaRPr lang="en-US" sz="2550" dirty="0"/>
          </a:p>
        </p:txBody>
      </p:sp>
      <p:pic>
        <p:nvPicPr>
          <p:cNvPr id="9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500" y="6276975"/>
            <a:ext cx="419100" cy="419100"/>
          </a:xfrm>
          <a:prstGeom prst="rect">
            <a:avLst/>
          </a:prstGeom>
        </p:spPr>
      </p:pic>
      <p:sp>
        <p:nvSpPr>
          <p:cNvPr id="10" name="Text 3"/>
          <p:cNvSpPr/>
          <p:nvPr/>
        </p:nvSpPr>
        <p:spPr>
          <a:xfrm>
            <a:off x="1524000" y="6286500"/>
            <a:ext cx="6740470" cy="438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0526"/>
              </a:lnSpc>
              <a:buNone/>
            </a:pPr>
            <a:r>
              <a:rPr lang="en-US" sz="2250" dirty="0">
                <a:solidFill>
                  <a:srgbClr val="F3F2F2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[Referências completas, no padrão do seu curso]</a:t>
            </a:r>
            <a:endParaRPr lang="en-US" sz="2250" dirty="0"/>
          </a:p>
        </p:txBody>
      </p:sp>
      <p:pic>
        <p:nvPicPr>
          <p:cNvPr id="11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500" y="6886575"/>
            <a:ext cx="419100" cy="419100"/>
          </a:xfrm>
          <a:prstGeom prst="rect">
            <a:avLst/>
          </a:prstGeom>
        </p:spPr>
      </p:pic>
      <p:sp>
        <p:nvSpPr>
          <p:cNvPr id="12" name="Text 4"/>
          <p:cNvSpPr/>
          <p:nvPr/>
        </p:nvSpPr>
        <p:spPr>
          <a:xfrm>
            <a:off x="1524000" y="6896100"/>
            <a:ext cx="4048735" cy="438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dirty="0">
                <a:solidFill>
                  <a:srgbClr val="F3F2F2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Obrigado(a) pela atenção.</a:t>
            </a:r>
            <a:endParaRPr lang="en-US" sz="2550" dirty="0"/>
          </a:p>
        </p:txBody>
      </p:sp>
      <p:sp>
        <p:nvSpPr>
          <p:cNvPr id="13" name="Text 5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F3F2F2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9 de 9</a:t>
            </a:r>
            <a:endParaRPr lang="en-US" sz="19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2026-09-08T20:36:06Z</dcterms:created>
  <dcterms:modified xsi:type="dcterms:W3CDTF">2026-09-08T20:36:06Z</dcterms:modified>
</cp:coreProperties>
</file>