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1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</p:sldIdLst>
  <p:sldSz cy="10287000" cx="18288000"/>
  <p:notesSz cx="10287000" cy="18288000"/>
  <p:embeddedFontLst>
    <p:embeddedFont>
      <p:font typeface="Montserrat"/>
      <p:regular r:id="rId14"/>
      <p:bold r:id="rId15"/>
      <p:italic r:id="rId16"/>
      <p:boldItalic r:id="rId17"/>
    </p:embeddedFont>
    <p:embeddedFont>
      <p:font typeface="Atkinson Hyperlegible"/>
      <p:regular r:id="rId18"/>
      <p:bold r:id="rId19"/>
      <p:italic r:id="rId20"/>
      <p:boldItalic r:id="rId21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r:id="rId22" roundtripDataSignature="AMtx7mjjkCB8E+eoe1ChVDwAUVDRhqglj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AtkinsonHyperlegible-italic.fntdata"/><Relationship Id="rId11" Type="http://schemas.openxmlformats.org/officeDocument/2006/relationships/slide" Target="slides/slide7.xml"/><Relationship Id="rId22" Type="http://customschemas.google.com/relationships/presentationmetadata" Target="metadata"/><Relationship Id="rId10" Type="http://schemas.openxmlformats.org/officeDocument/2006/relationships/slide" Target="slides/slide6.xml"/><Relationship Id="rId21" Type="http://schemas.openxmlformats.org/officeDocument/2006/relationships/font" Target="fonts/AtkinsonHyperlegible-boldItalic.fntdata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15" Type="http://schemas.openxmlformats.org/officeDocument/2006/relationships/font" Target="fonts/Montserrat-bold.fntdata"/><Relationship Id="rId14" Type="http://schemas.openxmlformats.org/officeDocument/2006/relationships/font" Target="fonts/Montserrat-regular.fntdata"/><Relationship Id="rId17" Type="http://schemas.openxmlformats.org/officeDocument/2006/relationships/font" Target="fonts/Montserrat-boldItalic.fntdata"/><Relationship Id="rId16" Type="http://schemas.openxmlformats.org/officeDocument/2006/relationships/font" Target="fonts/Montserrat-italic.fntdata"/><Relationship Id="rId5" Type="http://schemas.openxmlformats.org/officeDocument/2006/relationships/slide" Target="slides/slide1.xml"/><Relationship Id="rId19" Type="http://schemas.openxmlformats.org/officeDocument/2006/relationships/font" Target="fonts/AtkinsonHyperlegible-bold.fntdata"/><Relationship Id="rId6" Type="http://schemas.openxmlformats.org/officeDocument/2006/relationships/slide" Target="slides/slide2.xml"/><Relationship Id="rId18" Type="http://schemas.openxmlformats.org/officeDocument/2006/relationships/font" Target="fonts/AtkinsonHyperlegible-regular.fntdata"/><Relationship Id="rId7" Type="http://schemas.openxmlformats.org/officeDocument/2006/relationships/slide" Target="slides/slide3.xml"/><Relationship Id="rId8" Type="http://schemas.openxmlformats.org/officeDocument/2006/relationships/slide" Target="slides/slide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3" name="Google Shape;13;p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Título completo, seu nome, orientação, instituição — e uma foto de capa, se quiser.</a:t>
            </a:r>
            <a:endParaRPr/>
          </a:p>
        </p:txBody>
      </p:sp>
      <p:sp>
        <p:nvSpPr>
          <p:cNvPr id="14" name="Google Shape;14;p1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9" name="Google Shape;29;p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O problema ou a inquietação que originou o trabalho — mostre no diagrama e diga em uma frase.</a:t>
            </a:r>
            <a:endParaRPr/>
          </a:p>
        </p:txBody>
      </p:sp>
      <p:sp>
        <p:nvSpPr>
          <p:cNvPr id="30" name="Google Shape;30;p2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0" name="Google Shape;50;p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O que o trabalho se propôs a fazer — verbo no infinitivo, sem subitens.</a:t>
            </a:r>
            <a:endParaRPr/>
          </a:p>
        </p:txBody>
      </p:sp>
      <p:sp>
        <p:nvSpPr>
          <p:cNvPr id="51" name="Google Shape;51;p3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5" name="Google Shape;65;p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Dois ou três autores centrais e o conceito que você toma de cada um.</a:t>
            </a:r>
            <a:endParaRPr/>
          </a:p>
        </p:txBody>
      </p:sp>
      <p:sp>
        <p:nvSpPr>
          <p:cNvPr id="66" name="Google Shape;66;p4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89" name="Google Shape;89;p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Contexto, participantes, procedimentos e período; se for relato de experiência, a cena.</a:t>
            </a:r>
            <a:endParaRPr/>
          </a:p>
        </p:txBody>
      </p:sp>
      <p:sp>
        <p:nvSpPr>
          <p:cNvPr id="90" name="Google Shape;90;p5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20" name="Google Shape;120;p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O que apareceu. Uma imagem, tabela ou fala; descreva oralmente o que está na tela.</a:t>
            </a:r>
            <a:endParaRPr/>
          </a:p>
        </p:txBody>
      </p:sp>
      <p:sp>
        <p:nvSpPr>
          <p:cNvPr id="121" name="Google Shape;121;p6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36" name="Google Shape;136;p7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O que isso significa — a leitura dos achados mostrados no slide anterior.</a:t>
            </a:r>
            <a:endParaRPr/>
          </a:p>
        </p:txBody>
      </p:sp>
      <p:sp>
        <p:nvSpPr>
          <p:cNvPr id="137" name="Google Shape;137;p7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52" name="Google Shape;152;p8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Contribuições, limites e o que você faria em seguida.</a:t>
            </a:r>
            <a:endParaRPr/>
          </a:p>
        </p:txBody>
      </p:sp>
      <p:sp>
        <p:nvSpPr>
          <p:cNvPr id="153" name="Google Shape;153;p8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4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p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76" name="Google Shape;176;p9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Seu e-mail, referências completas e agradecimentos.</a:t>
            </a:r>
            <a:endParaRPr/>
          </a:p>
        </p:txBody>
      </p:sp>
      <p:sp>
        <p:nvSpPr>
          <p:cNvPr id="177" name="Google Shape;177;p9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EFAULT">
  <p:cSld name="DEFAULT">
    <p:bg>
      <p:bgPr>
        <a:solidFill>
          <a:schemeClr val="lt1"/>
        </a:solidFill>
      </p:bgPr>
    </p:bg>
    <p:spTree>
      <p:nvGrpSpPr>
        <p:cNvPr id="10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6.png"/><Relationship Id="rId4" Type="http://schemas.openxmlformats.org/officeDocument/2006/relationships/image" Target="../media/image11.png"/><Relationship Id="rId5" Type="http://schemas.openxmlformats.org/officeDocument/2006/relationships/image" Target="../media/image5.png"/><Relationship Id="rId6" Type="http://schemas.openxmlformats.org/officeDocument/2006/relationships/image" Target="../media/image7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3.png"/><Relationship Id="rId4" Type="http://schemas.openxmlformats.org/officeDocument/2006/relationships/image" Target="../media/image5.png"/><Relationship Id="rId5" Type="http://schemas.openxmlformats.org/officeDocument/2006/relationships/image" Target="../media/image2.png"/><Relationship Id="rId6" Type="http://schemas.openxmlformats.org/officeDocument/2006/relationships/image" Target="../media/image4.png"/><Relationship Id="rId7" Type="http://schemas.openxmlformats.org/officeDocument/2006/relationships/image" Target="../media/image1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3.png"/><Relationship Id="rId4" Type="http://schemas.openxmlformats.org/officeDocument/2006/relationships/image" Target="../media/image5.png"/><Relationship Id="rId5" Type="http://schemas.openxmlformats.org/officeDocument/2006/relationships/image" Target="../media/image10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3.png"/><Relationship Id="rId4" Type="http://schemas.openxmlformats.org/officeDocument/2006/relationships/image" Target="../media/image5.png"/><Relationship Id="rId5" Type="http://schemas.openxmlformats.org/officeDocument/2006/relationships/image" Target="../media/image8.png"/><Relationship Id="rId6" Type="http://schemas.openxmlformats.org/officeDocument/2006/relationships/image" Target="../media/image18.png"/><Relationship Id="rId7" Type="http://schemas.openxmlformats.org/officeDocument/2006/relationships/image" Target="../media/image13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3.png"/><Relationship Id="rId4" Type="http://schemas.openxmlformats.org/officeDocument/2006/relationships/image" Target="../media/image5.png"/><Relationship Id="rId9" Type="http://schemas.openxmlformats.org/officeDocument/2006/relationships/image" Target="../media/image35.png"/><Relationship Id="rId5" Type="http://schemas.openxmlformats.org/officeDocument/2006/relationships/image" Target="../media/image6.png"/><Relationship Id="rId6" Type="http://schemas.openxmlformats.org/officeDocument/2006/relationships/image" Target="../media/image23.png"/><Relationship Id="rId7" Type="http://schemas.openxmlformats.org/officeDocument/2006/relationships/image" Target="../media/image30.png"/><Relationship Id="rId8" Type="http://schemas.openxmlformats.org/officeDocument/2006/relationships/image" Target="../media/image24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3.png"/><Relationship Id="rId4" Type="http://schemas.openxmlformats.org/officeDocument/2006/relationships/image" Target="../media/image5.png"/><Relationship Id="rId5" Type="http://schemas.openxmlformats.org/officeDocument/2006/relationships/image" Target="../media/image26.png"/><Relationship Id="rId6" Type="http://schemas.openxmlformats.org/officeDocument/2006/relationships/image" Target="../media/image37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3.png"/><Relationship Id="rId4" Type="http://schemas.openxmlformats.org/officeDocument/2006/relationships/image" Target="../media/image5.png"/><Relationship Id="rId5" Type="http://schemas.openxmlformats.org/officeDocument/2006/relationships/image" Target="../media/image21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3.png"/><Relationship Id="rId4" Type="http://schemas.openxmlformats.org/officeDocument/2006/relationships/image" Target="../media/image5.png"/><Relationship Id="rId5" Type="http://schemas.openxmlformats.org/officeDocument/2006/relationships/image" Target="../media/image32.png"/><Relationship Id="rId6" Type="http://schemas.openxmlformats.org/officeDocument/2006/relationships/image" Target="../media/image39.png"/><Relationship Id="rId7" Type="http://schemas.openxmlformats.org/officeDocument/2006/relationships/image" Target="../media/image40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43.png"/><Relationship Id="rId4" Type="http://schemas.openxmlformats.org/officeDocument/2006/relationships/image" Target="../media/image5.png"/><Relationship Id="rId5" Type="http://schemas.openxmlformats.org/officeDocument/2006/relationships/image" Target="../media/image7.png"/><Relationship Id="rId6" Type="http://schemas.openxmlformats.org/officeDocument/2006/relationships/image" Target="../media/image42.png"/><Relationship Id="rId7" Type="http://schemas.openxmlformats.org/officeDocument/2006/relationships/image" Target="../media/image41.png"/><Relationship Id="rId8" Type="http://schemas.openxmlformats.org/officeDocument/2006/relationships/image" Target="../media/image45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1"/>
          <p:cNvSpPr/>
          <p:nvPr/>
        </p:nvSpPr>
        <p:spPr>
          <a:xfrm>
            <a:off x="0" y="0"/>
            <a:ext cx="18288000" cy="133350"/>
          </a:xfrm>
          <a:prstGeom prst="rect">
            <a:avLst/>
          </a:prstGeom>
          <a:solidFill>
            <a:srgbClr val="0088B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descr="preencoded.png" id="17" name="Google Shape;17;p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2954000" y="4953000"/>
            <a:ext cx="5905500" cy="5905500"/>
          </a:xfrm>
          <a:prstGeom prst="rect">
            <a:avLst/>
          </a:prstGeom>
          <a:noFill/>
          <a:ln>
            <a:noFill/>
          </a:ln>
        </p:spPr>
      </p:pic>
      <p:sp>
        <p:nvSpPr>
          <p:cNvPr id="18" name="Google Shape;18;p1"/>
          <p:cNvSpPr/>
          <p:nvPr/>
        </p:nvSpPr>
        <p:spPr>
          <a:xfrm>
            <a:off x="952500" y="609600"/>
            <a:ext cx="533400" cy="533400"/>
          </a:xfrm>
          <a:prstGeom prst="roundRect">
            <a:avLst>
              <a:gd fmla="val 17857" name="adj"/>
            </a:avLst>
          </a:prstGeom>
          <a:solidFill>
            <a:srgbClr val="0088B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descr="preencoded.png" id="19" name="Google Shape;19;p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076325" y="733425"/>
            <a:ext cx="285750" cy="285750"/>
          </a:xfrm>
          <a:prstGeom prst="rect">
            <a:avLst/>
          </a:prstGeom>
          <a:noFill/>
          <a:ln>
            <a:noFill/>
          </a:ln>
        </p:spPr>
      </p:pic>
      <p:sp>
        <p:nvSpPr>
          <p:cNvPr id="20" name="Google Shape;20;p1"/>
          <p:cNvSpPr/>
          <p:nvPr/>
        </p:nvSpPr>
        <p:spPr>
          <a:xfrm>
            <a:off x="1619250" y="723900"/>
            <a:ext cx="6759297" cy="342900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rm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0088B0"/>
              </a:buClr>
              <a:buSzPts val="1950"/>
              <a:buFont typeface="Montserrat"/>
              <a:buNone/>
            </a:pPr>
            <a:r>
              <a:rPr b="1" i="0" lang="en-US" sz="1950" u="none" cap="none" strike="noStrike">
                <a:solidFill>
                  <a:srgbClr val="0088B0"/>
                </a:solidFill>
                <a:latin typeface="Montserrat"/>
                <a:ea typeface="Montserrat"/>
                <a:cs typeface="Montserrat"/>
                <a:sym typeface="Montserrat"/>
              </a:rPr>
              <a:t>1 · Saberes e Experiências de Inclusão na Escola</a:t>
            </a:r>
            <a:endParaRPr b="0" i="0" sz="195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preencoded.png" id="21" name="Google Shape;21;p1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6084451" y="685800"/>
            <a:ext cx="479524" cy="381000"/>
          </a:xfrm>
          <a:prstGeom prst="rect">
            <a:avLst/>
          </a:prstGeom>
          <a:noFill/>
          <a:ln>
            <a:noFill/>
          </a:ln>
        </p:spPr>
      </p:pic>
      <p:sp>
        <p:nvSpPr>
          <p:cNvPr id="22" name="Google Shape;22;p1"/>
          <p:cNvSpPr/>
          <p:nvPr/>
        </p:nvSpPr>
        <p:spPr>
          <a:xfrm>
            <a:off x="16754475" y="723900"/>
            <a:ext cx="9525" cy="304800"/>
          </a:xfrm>
          <a:prstGeom prst="rect">
            <a:avLst/>
          </a:prstGeom>
          <a:solidFill>
            <a:srgbClr val="D8D5D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descr="preencoded.png" id="23" name="Google Shape;23;p1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16954500" y="685800"/>
            <a:ext cx="381000" cy="381000"/>
          </a:xfrm>
          <a:prstGeom prst="rect">
            <a:avLst/>
          </a:prstGeom>
          <a:noFill/>
          <a:ln>
            <a:noFill/>
          </a:ln>
        </p:spPr>
      </p:pic>
      <p:sp>
        <p:nvSpPr>
          <p:cNvPr id="24" name="Google Shape;24;p1"/>
          <p:cNvSpPr/>
          <p:nvPr/>
        </p:nvSpPr>
        <p:spPr>
          <a:xfrm>
            <a:off x="952500" y="4590604"/>
            <a:ext cx="10155317" cy="717203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rmAutofit/>
          </a:bodyPr>
          <a:lstStyle/>
          <a:p>
            <a:pPr indent="0" lvl="0" marL="0" marR="0" rtl="0" algn="l">
              <a:lnSpc>
                <a:spcPct val="93816"/>
              </a:lnSpc>
              <a:spcBef>
                <a:spcPts val="0"/>
              </a:spcBef>
              <a:spcAft>
                <a:spcPts val="0"/>
              </a:spcAft>
              <a:buClr>
                <a:srgbClr val="201E1D"/>
              </a:buClr>
              <a:buSzPts val="4650"/>
              <a:buFont typeface="Montserrat"/>
              <a:buNone/>
            </a:pPr>
            <a:r>
              <a:rPr b="1" i="0" lang="en-US" sz="4650" u="none" cap="none" strike="noStrike">
                <a:solidFill>
                  <a:srgbClr val="201E1D"/>
                </a:solidFill>
                <a:latin typeface="Montserrat"/>
                <a:ea typeface="Montserrat"/>
                <a:cs typeface="Montserrat"/>
                <a:sym typeface="Montserrat"/>
              </a:rPr>
              <a:t>[Título completo do trabalho]</a:t>
            </a:r>
            <a:endParaRPr b="0" i="0" sz="465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" name="Google Shape;25;p1"/>
          <p:cNvSpPr/>
          <p:nvPr/>
        </p:nvSpPr>
        <p:spPr>
          <a:xfrm>
            <a:off x="952500" y="5498306"/>
            <a:ext cx="10155317" cy="464790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rmAutofit/>
          </a:bodyPr>
          <a:lstStyle/>
          <a:p>
            <a:pPr indent="0" lvl="0" marL="0" marR="0" rtl="0" algn="l">
              <a:lnSpc>
                <a:spcPct val="114872"/>
              </a:lnSpc>
              <a:spcBef>
                <a:spcPts val="0"/>
              </a:spcBef>
              <a:spcAft>
                <a:spcPts val="0"/>
              </a:spcAft>
              <a:buClr>
                <a:srgbClr val="3D4A60"/>
              </a:buClr>
              <a:buSzPts val="2400"/>
              <a:buFont typeface="Atkinson Hyperlegible"/>
              <a:buNone/>
            </a:pPr>
            <a:r>
              <a:rPr b="0" i="0" lang="en-US" sz="2400" u="none" cap="none" strike="noStrike">
                <a:solidFill>
                  <a:srgbClr val="3D4A60"/>
                </a:solidFill>
                <a:latin typeface="Atkinson Hyperlegible"/>
                <a:ea typeface="Atkinson Hyperlegible"/>
                <a:cs typeface="Atkinson Hyperlegible"/>
                <a:sym typeface="Atkinson Hyperlegible"/>
              </a:rPr>
              <a:t>[Seu nome] · [Orientação, se houver] · [Instituição]</a:t>
            </a:r>
            <a:endParaRPr b="0" i="0" sz="24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" name="Google Shape;26;p1"/>
          <p:cNvSpPr/>
          <p:nvPr/>
        </p:nvSpPr>
        <p:spPr>
          <a:xfrm>
            <a:off x="952500" y="9372600"/>
            <a:ext cx="1570315" cy="342900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rm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0088B0"/>
              </a:buClr>
              <a:buSzPts val="1950"/>
              <a:buFont typeface="Montserrat"/>
              <a:buNone/>
            </a:pPr>
            <a:r>
              <a:rPr b="1" i="0" lang="en-US" sz="1950" u="none" cap="none" strike="noStrike">
                <a:solidFill>
                  <a:srgbClr val="0088B0"/>
                </a:solidFill>
                <a:latin typeface="Montserrat"/>
                <a:ea typeface="Montserrat"/>
                <a:cs typeface="Montserrat"/>
                <a:sym typeface="Montserrat"/>
              </a:rPr>
              <a:t>Slide 1 de 9</a:t>
            </a:r>
            <a:endParaRPr b="0" i="0" sz="195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2"/>
          <p:cNvSpPr/>
          <p:nvPr/>
        </p:nvSpPr>
        <p:spPr>
          <a:xfrm>
            <a:off x="0" y="0"/>
            <a:ext cx="18288000" cy="133350"/>
          </a:xfrm>
          <a:prstGeom prst="rect">
            <a:avLst/>
          </a:prstGeom>
          <a:solidFill>
            <a:srgbClr val="0088B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3" name="Google Shape;33;p2"/>
          <p:cNvSpPr/>
          <p:nvPr/>
        </p:nvSpPr>
        <p:spPr>
          <a:xfrm>
            <a:off x="952500" y="609600"/>
            <a:ext cx="457200" cy="457200"/>
          </a:xfrm>
          <a:prstGeom prst="roundRect">
            <a:avLst>
              <a:gd fmla="val 18750" name="adj"/>
            </a:avLst>
          </a:prstGeom>
          <a:solidFill>
            <a:srgbClr val="0088B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descr="preencoded.png" id="34" name="Google Shape;34;p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57275" y="714375"/>
            <a:ext cx="247650" cy="247650"/>
          </a:xfrm>
          <a:prstGeom prst="rect">
            <a:avLst/>
          </a:prstGeom>
          <a:noFill/>
          <a:ln>
            <a:noFill/>
          </a:ln>
        </p:spPr>
      </p:pic>
      <p:sp>
        <p:nvSpPr>
          <p:cNvPr id="35" name="Google Shape;35;p2"/>
          <p:cNvSpPr/>
          <p:nvPr/>
        </p:nvSpPr>
        <p:spPr>
          <a:xfrm>
            <a:off x="1543050" y="700088"/>
            <a:ext cx="6239351" cy="314325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rm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0088B0"/>
              </a:buClr>
              <a:buSzPts val="1800"/>
              <a:buFont typeface="Montserrat"/>
              <a:buNone/>
            </a:pPr>
            <a:r>
              <a:rPr b="1" i="0" lang="en-US" sz="1800" u="none" cap="none" strike="noStrike">
                <a:solidFill>
                  <a:srgbClr val="0088B0"/>
                </a:solidFill>
                <a:latin typeface="Montserrat"/>
                <a:ea typeface="Montserrat"/>
                <a:cs typeface="Montserrat"/>
                <a:sym typeface="Montserrat"/>
              </a:rPr>
              <a:t>1 · Saberes e Experiências de Inclusão na Escola</a:t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preencoded.png" id="36" name="Google Shape;36;p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6951970" y="685800"/>
            <a:ext cx="383530" cy="304800"/>
          </a:xfrm>
          <a:prstGeom prst="rect">
            <a:avLst/>
          </a:prstGeom>
          <a:noFill/>
          <a:ln>
            <a:noFill/>
          </a:ln>
        </p:spPr>
      </p:pic>
      <p:sp>
        <p:nvSpPr>
          <p:cNvPr id="37" name="Google Shape;37;p2"/>
          <p:cNvSpPr/>
          <p:nvPr/>
        </p:nvSpPr>
        <p:spPr>
          <a:xfrm>
            <a:off x="952500" y="1066800"/>
            <a:ext cx="18021300" cy="638175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rm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0088B0"/>
              </a:buClr>
              <a:buSzPts val="3900"/>
              <a:buFont typeface="Montserrat"/>
              <a:buNone/>
            </a:pPr>
            <a:r>
              <a:rPr b="1" i="0" lang="en-US" sz="3900" u="none" cap="none" strike="noStrike">
                <a:solidFill>
                  <a:srgbClr val="0088B0"/>
                </a:solidFill>
                <a:latin typeface="Montserrat"/>
                <a:ea typeface="Montserrat"/>
                <a:cs typeface="Montserrat"/>
                <a:sym typeface="Montserrat"/>
              </a:rPr>
              <a:t>De onde vem</a:t>
            </a:r>
            <a:endParaRPr b="0" i="0" sz="39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8" name="Google Shape;38;p2"/>
          <p:cNvSpPr/>
          <p:nvPr/>
        </p:nvSpPr>
        <p:spPr>
          <a:xfrm>
            <a:off x="952500" y="4520505"/>
            <a:ext cx="6038850" cy="2074515"/>
          </a:xfrm>
          <a:prstGeom prst="roundRect">
            <a:avLst>
              <a:gd fmla="val 4591" name="adj"/>
            </a:avLst>
          </a:prstGeom>
          <a:solidFill>
            <a:srgbClr val="F3F2F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descr="preencoded.png" id="39" name="Google Shape;39;p2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705225" y="4825305"/>
            <a:ext cx="533400" cy="533400"/>
          </a:xfrm>
          <a:prstGeom prst="rect">
            <a:avLst/>
          </a:prstGeom>
          <a:noFill/>
          <a:ln>
            <a:noFill/>
          </a:ln>
        </p:spPr>
      </p:pic>
      <p:sp>
        <p:nvSpPr>
          <p:cNvPr id="40" name="Google Shape;40;p2"/>
          <p:cNvSpPr/>
          <p:nvPr/>
        </p:nvSpPr>
        <p:spPr>
          <a:xfrm>
            <a:off x="3345061" y="5492055"/>
            <a:ext cx="1253579" cy="342900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201E1D"/>
              </a:buClr>
              <a:buSzPts val="1950"/>
              <a:buFont typeface="Montserrat"/>
              <a:buNone/>
            </a:pPr>
            <a:r>
              <a:rPr b="1" i="0" lang="en-US" sz="1950" u="none" cap="none" strike="noStrike">
                <a:solidFill>
                  <a:srgbClr val="201E1D"/>
                </a:solidFill>
                <a:latin typeface="Montserrat"/>
                <a:ea typeface="Montserrat"/>
                <a:cs typeface="Montserrat"/>
                <a:sym typeface="Montserrat"/>
              </a:rPr>
              <a:t>Contexto</a:t>
            </a:r>
            <a:endParaRPr b="0" i="0" sz="195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" name="Google Shape;41;p2"/>
          <p:cNvSpPr/>
          <p:nvPr/>
        </p:nvSpPr>
        <p:spPr>
          <a:xfrm>
            <a:off x="2712668" y="5930205"/>
            <a:ext cx="2518365" cy="398115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rmAutofit/>
          </a:bodyPr>
          <a:lstStyle/>
          <a:p>
            <a:pPr indent="0" lvl="0" marL="0" marR="0" rtl="0" algn="ctr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rgbClr val="3D4A60"/>
              </a:buClr>
              <a:buSzPts val="2100"/>
              <a:buFont typeface="Atkinson Hyperlegible"/>
              <a:buNone/>
            </a:pPr>
            <a:r>
              <a:rPr b="0" i="0" lang="en-US" sz="2100" u="none" cap="none" strike="noStrike">
                <a:solidFill>
                  <a:srgbClr val="3D4A60"/>
                </a:solidFill>
                <a:latin typeface="Atkinson Hyperlegible"/>
                <a:ea typeface="Atkinson Hyperlegible"/>
                <a:cs typeface="Atkinson Hyperlegible"/>
                <a:sym typeface="Atkinson Hyperlegible"/>
              </a:rPr>
              <a:t>[onde e com quem]</a:t>
            </a:r>
            <a:endParaRPr b="0" i="0" sz="21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preencoded.png" id="42" name="Google Shape;42;p2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7181850" y="5329089"/>
            <a:ext cx="457200" cy="457200"/>
          </a:xfrm>
          <a:prstGeom prst="rect">
            <a:avLst/>
          </a:prstGeom>
          <a:noFill/>
          <a:ln>
            <a:noFill/>
          </a:ln>
        </p:spPr>
      </p:pic>
      <p:sp>
        <p:nvSpPr>
          <p:cNvPr id="43" name="Google Shape;43;p2"/>
          <p:cNvSpPr/>
          <p:nvPr/>
        </p:nvSpPr>
        <p:spPr>
          <a:xfrm>
            <a:off x="7829550" y="4520505"/>
            <a:ext cx="6038850" cy="2074515"/>
          </a:xfrm>
          <a:prstGeom prst="roundRect">
            <a:avLst>
              <a:gd fmla="val 4591" name="adj"/>
            </a:avLst>
          </a:prstGeom>
          <a:solidFill>
            <a:srgbClr val="0088B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descr="preencoded.png" id="44" name="Google Shape;44;p2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10582275" y="4825305"/>
            <a:ext cx="533400" cy="533400"/>
          </a:xfrm>
          <a:prstGeom prst="rect">
            <a:avLst/>
          </a:prstGeom>
          <a:noFill/>
          <a:ln>
            <a:noFill/>
          </a:ln>
        </p:spPr>
      </p:pic>
      <p:sp>
        <p:nvSpPr>
          <p:cNvPr id="45" name="Google Shape;45;p2"/>
          <p:cNvSpPr/>
          <p:nvPr/>
        </p:nvSpPr>
        <p:spPr>
          <a:xfrm>
            <a:off x="10155994" y="5492055"/>
            <a:ext cx="1385813" cy="342900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F3F2F2"/>
              </a:buClr>
              <a:buSzPts val="1950"/>
              <a:buFont typeface="Montserrat"/>
              <a:buNone/>
            </a:pPr>
            <a:r>
              <a:rPr b="1" i="0" lang="en-US" sz="1950" u="none" cap="none" strike="noStrike">
                <a:solidFill>
                  <a:srgbClr val="F3F2F2"/>
                </a:solidFill>
                <a:latin typeface="Montserrat"/>
                <a:ea typeface="Montserrat"/>
                <a:cs typeface="Montserrat"/>
                <a:sym typeface="Montserrat"/>
              </a:rPr>
              <a:t>Problema</a:t>
            </a:r>
            <a:endParaRPr b="0" i="0" sz="195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6" name="Google Shape;46;p2"/>
          <p:cNvSpPr/>
          <p:nvPr/>
        </p:nvSpPr>
        <p:spPr>
          <a:xfrm>
            <a:off x="8927998" y="5930205"/>
            <a:ext cx="3841805" cy="398115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rmAutofit/>
          </a:bodyPr>
          <a:lstStyle/>
          <a:p>
            <a:pPr indent="0" lvl="0" marL="0" marR="0" rtl="0" algn="ctr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rgbClr val="F3F2F2"/>
              </a:buClr>
              <a:buSzPts val="2100"/>
              <a:buFont typeface="Atkinson Hyperlegible"/>
              <a:buNone/>
            </a:pPr>
            <a:r>
              <a:rPr b="0" i="0" lang="en-US" sz="2100" u="none" cap="none" strike="noStrike">
                <a:solidFill>
                  <a:srgbClr val="F3F2F2"/>
                </a:solidFill>
                <a:latin typeface="Atkinson Hyperlegible"/>
                <a:ea typeface="Atkinson Hyperlegible"/>
                <a:cs typeface="Atkinson Hyperlegible"/>
                <a:sym typeface="Atkinson Hyperlegible"/>
              </a:rPr>
              <a:t>[a inquietação, em uma frase]</a:t>
            </a:r>
            <a:endParaRPr b="0" i="0" sz="21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7" name="Google Shape;47;p2"/>
          <p:cNvSpPr/>
          <p:nvPr/>
        </p:nvSpPr>
        <p:spPr>
          <a:xfrm>
            <a:off x="952500" y="9372600"/>
            <a:ext cx="180213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rm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0088B0"/>
              </a:buClr>
              <a:buSzPts val="1950"/>
              <a:buFont typeface="Montserrat"/>
              <a:buNone/>
            </a:pPr>
            <a:r>
              <a:rPr b="1" i="0" lang="en-US" sz="1950" u="none" cap="none" strike="noStrike">
                <a:solidFill>
                  <a:srgbClr val="0088B0"/>
                </a:solidFill>
                <a:latin typeface="Montserrat"/>
                <a:ea typeface="Montserrat"/>
                <a:cs typeface="Montserrat"/>
                <a:sym typeface="Montserrat"/>
              </a:rPr>
              <a:t>Slide 2 de 9</a:t>
            </a:r>
            <a:endParaRPr b="0" i="0" sz="195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3"/>
          <p:cNvSpPr/>
          <p:nvPr/>
        </p:nvSpPr>
        <p:spPr>
          <a:xfrm>
            <a:off x="0" y="0"/>
            <a:ext cx="18288000" cy="133350"/>
          </a:xfrm>
          <a:prstGeom prst="rect">
            <a:avLst/>
          </a:prstGeom>
          <a:solidFill>
            <a:srgbClr val="0088B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4" name="Google Shape;54;p3"/>
          <p:cNvSpPr/>
          <p:nvPr/>
        </p:nvSpPr>
        <p:spPr>
          <a:xfrm>
            <a:off x="952500" y="609600"/>
            <a:ext cx="457200" cy="457200"/>
          </a:xfrm>
          <a:prstGeom prst="roundRect">
            <a:avLst>
              <a:gd fmla="val 18750" name="adj"/>
            </a:avLst>
          </a:prstGeom>
          <a:solidFill>
            <a:srgbClr val="0088B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descr="preencoded.png" id="55" name="Google Shape;55;p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57275" y="714375"/>
            <a:ext cx="247650" cy="247650"/>
          </a:xfrm>
          <a:prstGeom prst="rect">
            <a:avLst/>
          </a:prstGeom>
          <a:noFill/>
          <a:ln>
            <a:noFill/>
          </a:ln>
        </p:spPr>
      </p:pic>
      <p:sp>
        <p:nvSpPr>
          <p:cNvPr id="56" name="Google Shape;56;p3"/>
          <p:cNvSpPr/>
          <p:nvPr/>
        </p:nvSpPr>
        <p:spPr>
          <a:xfrm>
            <a:off x="1543050" y="700088"/>
            <a:ext cx="6239351" cy="314325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rm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0088B0"/>
              </a:buClr>
              <a:buSzPts val="1800"/>
              <a:buFont typeface="Montserrat"/>
              <a:buNone/>
            </a:pPr>
            <a:r>
              <a:rPr b="1" i="0" lang="en-US" sz="1800" u="none" cap="none" strike="noStrike">
                <a:solidFill>
                  <a:srgbClr val="0088B0"/>
                </a:solidFill>
                <a:latin typeface="Montserrat"/>
                <a:ea typeface="Montserrat"/>
                <a:cs typeface="Montserrat"/>
                <a:sym typeface="Montserrat"/>
              </a:rPr>
              <a:t>1 · Saberes e Experiências de Inclusão na Escola</a:t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preencoded.png" id="57" name="Google Shape;57;p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6951970" y="685800"/>
            <a:ext cx="383530" cy="304800"/>
          </a:xfrm>
          <a:prstGeom prst="rect">
            <a:avLst/>
          </a:prstGeom>
          <a:noFill/>
          <a:ln>
            <a:noFill/>
          </a:ln>
        </p:spPr>
      </p:pic>
      <p:sp>
        <p:nvSpPr>
          <p:cNvPr id="58" name="Google Shape;58;p3"/>
          <p:cNvSpPr/>
          <p:nvPr/>
        </p:nvSpPr>
        <p:spPr>
          <a:xfrm>
            <a:off x="952500" y="4171950"/>
            <a:ext cx="2095500" cy="2095500"/>
          </a:xfrm>
          <a:prstGeom prst="ellipse">
            <a:avLst/>
          </a:prstGeom>
          <a:solidFill>
            <a:srgbClr val="0088B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descr="preencoded.png" id="59" name="Google Shape;59;p3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428750" y="4648200"/>
            <a:ext cx="1143000" cy="1143000"/>
          </a:xfrm>
          <a:prstGeom prst="rect">
            <a:avLst/>
          </a:prstGeom>
          <a:noFill/>
          <a:ln>
            <a:noFill/>
          </a:ln>
        </p:spPr>
      </p:pic>
      <p:sp>
        <p:nvSpPr>
          <p:cNvPr id="60" name="Google Shape;60;p3"/>
          <p:cNvSpPr/>
          <p:nvPr/>
        </p:nvSpPr>
        <p:spPr>
          <a:xfrm>
            <a:off x="3619500" y="4283422"/>
            <a:ext cx="11525250" cy="638175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rm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0088B0"/>
              </a:buClr>
              <a:buSzPts val="3900"/>
              <a:buFont typeface="Montserrat"/>
              <a:buNone/>
            </a:pPr>
            <a:r>
              <a:rPr b="1" i="0" lang="en-US" sz="3900" u="none" cap="none" strike="noStrike">
                <a:solidFill>
                  <a:srgbClr val="0088B0"/>
                </a:solidFill>
                <a:latin typeface="Montserrat"/>
                <a:ea typeface="Montserrat"/>
                <a:cs typeface="Montserrat"/>
                <a:sym typeface="Montserrat"/>
              </a:rPr>
              <a:t>Objetivo</a:t>
            </a:r>
            <a:endParaRPr b="0" i="0" sz="39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1" name="Google Shape;61;p3"/>
          <p:cNvSpPr/>
          <p:nvPr/>
        </p:nvSpPr>
        <p:spPr>
          <a:xfrm>
            <a:off x="3619500" y="5035897"/>
            <a:ext cx="10791825" cy="1158180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rmAutofit/>
          </a:bodyPr>
          <a:lstStyle/>
          <a:p>
            <a:pPr indent="0" lvl="0" marL="0" marR="0" rtl="0" algn="l">
              <a:lnSpc>
                <a:spcPct val="113077"/>
              </a:lnSpc>
              <a:spcBef>
                <a:spcPts val="0"/>
              </a:spcBef>
              <a:spcAft>
                <a:spcPts val="0"/>
              </a:spcAft>
              <a:buClr>
                <a:srgbClr val="201E1D"/>
              </a:buClr>
              <a:buSzPts val="3150"/>
              <a:buFont typeface="Atkinson Hyperlegible"/>
              <a:buNone/>
            </a:pPr>
            <a:r>
              <a:rPr b="0" i="0" lang="en-US" sz="3150" u="none" cap="none" strike="noStrike">
                <a:solidFill>
                  <a:srgbClr val="201E1D"/>
                </a:solidFill>
                <a:latin typeface="Atkinson Hyperlegible"/>
                <a:ea typeface="Atkinson Hyperlegible"/>
                <a:cs typeface="Atkinson Hyperlegible"/>
                <a:sym typeface="Atkinson Hyperlegible"/>
              </a:rPr>
              <a:t>[Analisar / Investigar / Descrever...] [o que o trabalho se propôs a fazer]</a:t>
            </a:r>
            <a:endParaRPr b="0" i="0" sz="315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2" name="Google Shape;62;p3"/>
          <p:cNvSpPr/>
          <p:nvPr/>
        </p:nvSpPr>
        <p:spPr>
          <a:xfrm>
            <a:off x="952500" y="9372600"/>
            <a:ext cx="180213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rm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0088B0"/>
              </a:buClr>
              <a:buSzPts val="1950"/>
              <a:buFont typeface="Montserrat"/>
              <a:buNone/>
            </a:pPr>
            <a:r>
              <a:rPr b="1" i="0" lang="en-US" sz="1950" u="none" cap="none" strike="noStrike">
                <a:solidFill>
                  <a:srgbClr val="0088B0"/>
                </a:solidFill>
                <a:latin typeface="Montserrat"/>
                <a:ea typeface="Montserrat"/>
                <a:cs typeface="Montserrat"/>
                <a:sym typeface="Montserrat"/>
              </a:rPr>
              <a:t>Slide 3 de 9</a:t>
            </a:r>
            <a:endParaRPr b="0" i="0" sz="195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4"/>
          <p:cNvSpPr/>
          <p:nvPr/>
        </p:nvSpPr>
        <p:spPr>
          <a:xfrm>
            <a:off x="0" y="0"/>
            <a:ext cx="18288000" cy="133350"/>
          </a:xfrm>
          <a:prstGeom prst="rect">
            <a:avLst/>
          </a:prstGeom>
          <a:solidFill>
            <a:srgbClr val="0088B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9" name="Google Shape;69;p4"/>
          <p:cNvSpPr/>
          <p:nvPr/>
        </p:nvSpPr>
        <p:spPr>
          <a:xfrm>
            <a:off x="952500" y="609600"/>
            <a:ext cx="457200" cy="457200"/>
          </a:xfrm>
          <a:prstGeom prst="roundRect">
            <a:avLst>
              <a:gd fmla="val 18750" name="adj"/>
            </a:avLst>
          </a:prstGeom>
          <a:solidFill>
            <a:srgbClr val="0088B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descr="preencoded.png" id="70" name="Google Shape;70;p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57275" y="714375"/>
            <a:ext cx="247650" cy="247650"/>
          </a:xfrm>
          <a:prstGeom prst="rect">
            <a:avLst/>
          </a:prstGeom>
          <a:noFill/>
          <a:ln>
            <a:noFill/>
          </a:ln>
        </p:spPr>
      </p:pic>
      <p:sp>
        <p:nvSpPr>
          <p:cNvPr id="71" name="Google Shape;71;p4"/>
          <p:cNvSpPr/>
          <p:nvPr/>
        </p:nvSpPr>
        <p:spPr>
          <a:xfrm>
            <a:off x="1543050" y="700088"/>
            <a:ext cx="6239351" cy="314325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rm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0088B0"/>
              </a:buClr>
              <a:buSzPts val="1800"/>
              <a:buFont typeface="Montserrat"/>
              <a:buNone/>
            </a:pPr>
            <a:r>
              <a:rPr b="1" i="0" lang="en-US" sz="1800" u="none" cap="none" strike="noStrike">
                <a:solidFill>
                  <a:srgbClr val="0088B0"/>
                </a:solidFill>
                <a:latin typeface="Montserrat"/>
                <a:ea typeface="Montserrat"/>
                <a:cs typeface="Montserrat"/>
                <a:sym typeface="Montserrat"/>
              </a:rPr>
              <a:t>1 · Saberes e Experiências de Inclusão na Escola</a:t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preencoded.png" id="72" name="Google Shape;72;p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6951970" y="685800"/>
            <a:ext cx="383530" cy="304800"/>
          </a:xfrm>
          <a:prstGeom prst="rect">
            <a:avLst/>
          </a:prstGeom>
          <a:noFill/>
          <a:ln>
            <a:noFill/>
          </a:ln>
        </p:spPr>
      </p:pic>
      <p:sp>
        <p:nvSpPr>
          <p:cNvPr id="73" name="Google Shape;73;p4"/>
          <p:cNvSpPr/>
          <p:nvPr/>
        </p:nvSpPr>
        <p:spPr>
          <a:xfrm>
            <a:off x="952500" y="1066800"/>
            <a:ext cx="18021300" cy="638175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rm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0088B0"/>
              </a:buClr>
              <a:buSzPts val="3900"/>
              <a:buFont typeface="Montserrat"/>
              <a:buNone/>
            </a:pPr>
            <a:r>
              <a:rPr b="1" i="0" lang="en-US" sz="3900" u="none" cap="none" strike="noStrike">
                <a:solidFill>
                  <a:srgbClr val="0088B0"/>
                </a:solidFill>
                <a:latin typeface="Montserrat"/>
                <a:ea typeface="Montserrat"/>
                <a:cs typeface="Montserrat"/>
                <a:sym typeface="Montserrat"/>
              </a:rPr>
              <a:t>Referências que sustentam</a:t>
            </a:r>
            <a:endParaRPr b="0" i="0" sz="39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4" name="Google Shape;74;p4"/>
          <p:cNvSpPr/>
          <p:nvPr/>
        </p:nvSpPr>
        <p:spPr>
          <a:xfrm>
            <a:off x="952500" y="1743075"/>
            <a:ext cx="5308550" cy="7629525"/>
          </a:xfrm>
          <a:prstGeom prst="roundRect">
            <a:avLst>
              <a:gd fmla="val 1794" name="adj"/>
            </a:avLst>
          </a:prstGeom>
          <a:solidFill>
            <a:srgbClr val="F3F2F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descr="preencoded.png" id="75" name="Google Shape;75;p4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276350" y="2066925"/>
            <a:ext cx="4660850" cy="457200"/>
          </a:xfrm>
          <a:prstGeom prst="rect">
            <a:avLst/>
          </a:prstGeom>
          <a:noFill/>
          <a:ln>
            <a:noFill/>
          </a:ln>
        </p:spPr>
      </p:pic>
      <p:sp>
        <p:nvSpPr>
          <p:cNvPr id="76" name="Google Shape;76;p4"/>
          <p:cNvSpPr/>
          <p:nvPr/>
        </p:nvSpPr>
        <p:spPr>
          <a:xfrm>
            <a:off x="1276350" y="2657475"/>
            <a:ext cx="5126935" cy="361950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rm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201E1D"/>
              </a:buClr>
              <a:buSzPts val="2100"/>
              <a:buFont typeface="Montserrat"/>
              <a:buNone/>
            </a:pPr>
            <a:r>
              <a:rPr b="1" i="0" lang="en-US" sz="2100" u="none" cap="none" strike="noStrike">
                <a:solidFill>
                  <a:srgbClr val="201E1D"/>
                </a:solidFill>
                <a:latin typeface="Montserrat"/>
                <a:ea typeface="Montserrat"/>
                <a:cs typeface="Montserrat"/>
                <a:sym typeface="Montserrat"/>
              </a:rPr>
              <a:t>[Autor, ano]</a:t>
            </a:r>
            <a:endParaRPr b="0" i="0" sz="21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7" name="Google Shape;77;p4"/>
          <p:cNvSpPr/>
          <p:nvPr/>
        </p:nvSpPr>
        <p:spPr>
          <a:xfrm>
            <a:off x="1276350" y="3114675"/>
            <a:ext cx="5126935" cy="372368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rmAutofit/>
          </a:bodyPr>
          <a:lstStyle/>
          <a:p>
            <a:pPr indent="0" lvl="0" marL="0" marR="0" rtl="0" algn="l">
              <a:lnSpc>
                <a:spcPct val="106364"/>
              </a:lnSpc>
              <a:spcBef>
                <a:spcPts val="0"/>
              </a:spcBef>
              <a:spcAft>
                <a:spcPts val="0"/>
              </a:spcAft>
              <a:buClr>
                <a:srgbClr val="3D4A60"/>
              </a:buClr>
              <a:buSzPts val="1950"/>
              <a:buFont typeface="Atkinson Hyperlegible"/>
              <a:buNone/>
            </a:pPr>
            <a:r>
              <a:rPr b="0" i="0" lang="en-US" sz="1950" u="none" cap="none" strike="noStrike">
                <a:solidFill>
                  <a:srgbClr val="3D4A60"/>
                </a:solidFill>
                <a:latin typeface="Atkinson Hyperlegible"/>
                <a:ea typeface="Atkinson Hyperlegible"/>
                <a:cs typeface="Atkinson Hyperlegible"/>
                <a:sym typeface="Atkinson Hyperlegible"/>
              </a:rPr>
              <a:t>[o conceito que você toma]</a:t>
            </a:r>
            <a:endParaRPr b="0" i="0" sz="195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8" name="Google Shape;78;p4"/>
          <p:cNvSpPr/>
          <p:nvPr/>
        </p:nvSpPr>
        <p:spPr>
          <a:xfrm>
            <a:off x="6489650" y="1743075"/>
            <a:ext cx="5308699" cy="7629525"/>
          </a:xfrm>
          <a:prstGeom prst="roundRect">
            <a:avLst>
              <a:gd fmla="val 1794" name="adj"/>
            </a:avLst>
          </a:prstGeom>
          <a:solidFill>
            <a:srgbClr val="F3F2F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descr="preencoded.png" id="79" name="Google Shape;79;p4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6813500" y="2066925"/>
            <a:ext cx="4660999" cy="457200"/>
          </a:xfrm>
          <a:prstGeom prst="rect">
            <a:avLst/>
          </a:prstGeom>
          <a:noFill/>
          <a:ln>
            <a:noFill/>
          </a:ln>
        </p:spPr>
      </p:pic>
      <p:sp>
        <p:nvSpPr>
          <p:cNvPr id="80" name="Google Shape;80;p4"/>
          <p:cNvSpPr/>
          <p:nvPr/>
        </p:nvSpPr>
        <p:spPr>
          <a:xfrm>
            <a:off x="6813500" y="2657475"/>
            <a:ext cx="5127099" cy="361950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rm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201E1D"/>
              </a:buClr>
              <a:buSzPts val="2100"/>
              <a:buFont typeface="Montserrat"/>
              <a:buNone/>
            </a:pPr>
            <a:r>
              <a:rPr b="1" i="0" lang="en-US" sz="2100" u="none" cap="none" strike="noStrike">
                <a:solidFill>
                  <a:srgbClr val="201E1D"/>
                </a:solidFill>
                <a:latin typeface="Montserrat"/>
                <a:ea typeface="Montserrat"/>
                <a:cs typeface="Montserrat"/>
                <a:sym typeface="Montserrat"/>
              </a:rPr>
              <a:t>[Autor, ano]</a:t>
            </a:r>
            <a:endParaRPr b="0" i="0" sz="21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1" name="Google Shape;81;p4"/>
          <p:cNvSpPr/>
          <p:nvPr/>
        </p:nvSpPr>
        <p:spPr>
          <a:xfrm>
            <a:off x="6813500" y="3114675"/>
            <a:ext cx="5127099" cy="372368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rmAutofit/>
          </a:bodyPr>
          <a:lstStyle/>
          <a:p>
            <a:pPr indent="0" lvl="0" marL="0" marR="0" rtl="0" algn="l">
              <a:lnSpc>
                <a:spcPct val="106364"/>
              </a:lnSpc>
              <a:spcBef>
                <a:spcPts val="0"/>
              </a:spcBef>
              <a:spcAft>
                <a:spcPts val="0"/>
              </a:spcAft>
              <a:buClr>
                <a:srgbClr val="3D4A60"/>
              </a:buClr>
              <a:buSzPts val="1950"/>
              <a:buFont typeface="Atkinson Hyperlegible"/>
              <a:buNone/>
            </a:pPr>
            <a:r>
              <a:rPr b="0" i="0" lang="en-US" sz="1950" u="none" cap="none" strike="noStrike">
                <a:solidFill>
                  <a:srgbClr val="3D4A60"/>
                </a:solidFill>
                <a:latin typeface="Atkinson Hyperlegible"/>
                <a:ea typeface="Atkinson Hyperlegible"/>
                <a:cs typeface="Atkinson Hyperlegible"/>
                <a:sym typeface="Atkinson Hyperlegible"/>
              </a:rPr>
              <a:t>[o conceito que você toma]</a:t>
            </a:r>
            <a:endParaRPr b="0" i="0" sz="195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2" name="Google Shape;82;p4"/>
          <p:cNvSpPr/>
          <p:nvPr/>
        </p:nvSpPr>
        <p:spPr>
          <a:xfrm>
            <a:off x="12026950" y="1743075"/>
            <a:ext cx="5308550" cy="7629525"/>
          </a:xfrm>
          <a:prstGeom prst="roundRect">
            <a:avLst>
              <a:gd fmla="val 1794" name="adj"/>
            </a:avLst>
          </a:prstGeom>
          <a:solidFill>
            <a:srgbClr val="F3F2F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descr="preencoded.png" id="83" name="Google Shape;83;p4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12350800" y="2066925"/>
            <a:ext cx="4660850" cy="457200"/>
          </a:xfrm>
          <a:prstGeom prst="rect">
            <a:avLst/>
          </a:prstGeom>
          <a:noFill/>
          <a:ln>
            <a:noFill/>
          </a:ln>
        </p:spPr>
      </p:pic>
      <p:sp>
        <p:nvSpPr>
          <p:cNvPr id="84" name="Google Shape;84;p4"/>
          <p:cNvSpPr/>
          <p:nvPr/>
        </p:nvSpPr>
        <p:spPr>
          <a:xfrm>
            <a:off x="12350800" y="2657475"/>
            <a:ext cx="5126935" cy="361950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rm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201E1D"/>
              </a:buClr>
              <a:buSzPts val="2100"/>
              <a:buFont typeface="Montserrat"/>
              <a:buNone/>
            </a:pPr>
            <a:r>
              <a:rPr b="1" i="0" lang="en-US" sz="2100" u="none" cap="none" strike="noStrike">
                <a:solidFill>
                  <a:srgbClr val="201E1D"/>
                </a:solidFill>
                <a:latin typeface="Montserrat"/>
                <a:ea typeface="Montserrat"/>
                <a:cs typeface="Montserrat"/>
                <a:sym typeface="Montserrat"/>
              </a:rPr>
              <a:t>[Autor, ano]</a:t>
            </a:r>
            <a:endParaRPr b="0" i="0" sz="21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5" name="Google Shape;85;p4"/>
          <p:cNvSpPr/>
          <p:nvPr/>
        </p:nvSpPr>
        <p:spPr>
          <a:xfrm>
            <a:off x="12350800" y="3114675"/>
            <a:ext cx="5126935" cy="372368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rmAutofit/>
          </a:bodyPr>
          <a:lstStyle/>
          <a:p>
            <a:pPr indent="0" lvl="0" marL="0" marR="0" rtl="0" algn="l">
              <a:lnSpc>
                <a:spcPct val="106364"/>
              </a:lnSpc>
              <a:spcBef>
                <a:spcPts val="0"/>
              </a:spcBef>
              <a:spcAft>
                <a:spcPts val="0"/>
              </a:spcAft>
              <a:buClr>
                <a:srgbClr val="3D4A60"/>
              </a:buClr>
              <a:buSzPts val="1950"/>
              <a:buFont typeface="Atkinson Hyperlegible"/>
              <a:buNone/>
            </a:pPr>
            <a:r>
              <a:rPr b="0" i="0" lang="en-US" sz="1950" u="none" cap="none" strike="noStrike">
                <a:solidFill>
                  <a:srgbClr val="3D4A60"/>
                </a:solidFill>
                <a:latin typeface="Atkinson Hyperlegible"/>
                <a:ea typeface="Atkinson Hyperlegible"/>
                <a:cs typeface="Atkinson Hyperlegible"/>
                <a:sym typeface="Atkinson Hyperlegible"/>
              </a:rPr>
              <a:t>[o conceito que você toma]</a:t>
            </a:r>
            <a:endParaRPr b="0" i="0" sz="195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6" name="Google Shape;86;p4"/>
          <p:cNvSpPr/>
          <p:nvPr/>
        </p:nvSpPr>
        <p:spPr>
          <a:xfrm>
            <a:off x="952500" y="9372600"/>
            <a:ext cx="180213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rm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0088B0"/>
              </a:buClr>
              <a:buSzPts val="1950"/>
              <a:buFont typeface="Montserrat"/>
              <a:buNone/>
            </a:pPr>
            <a:r>
              <a:rPr b="1" i="0" lang="en-US" sz="1950" u="none" cap="none" strike="noStrike">
                <a:solidFill>
                  <a:srgbClr val="0088B0"/>
                </a:solidFill>
                <a:latin typeface="Montserrat"/>
                <a:ea typeface="Montserrat"/>
                <a:cs typeface="Montserrat"/>
                <a:sym typeface="Montserrat"/>
              </a:rPr>
              <a:t>Slide 4 de 9</a:t>
            </a:r>
            <a:endParaRPr b="0" i="0" sz="195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5"/>
          <p:cNvSpPr/>
          <p:nvPr/>
        </p:nvSpPr>
        <p:spPr>
          <a:xfrm>
            <a:off x="0" y="0"/>
            <a:ext cx="18288000" cy="133350"/>
          </a:xfrm>
          <a:prstGeom prst="rect">
            <a:avLst/>
          </a:prstGeom>
          <a:solidFill>
            <a:srgbClr val="0088B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3" name="Google Shape;93;p5"/>
          <p:cNvSpPr/>
          <p:nvPr/>
        </p:nvSpPr>
        <p:spPr>
          <a:xfrm>
            <a:off x="952500" y="609600"/>
            <a:ext cx="457200" cy="457200"/>
          </a:xfrm>
          <a:prstGeom prst="roundRect">
            <a:avLst>
              <a:gd fmla="val 18750" name="adj"/>
            </a:avLst>
          </a:prstGeom>
          <a:solidFill>
            <a:srgbClr val="0088B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descr="preencoded.png" id="94" name="Google Shape;94;p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57275" y="714375"/>
            <a:ext cx="247650" cy="247650"/>
          </a:xfrm>
          <a:prstGeom prst="rect">
            <a:avLst/>
          </a:prstGeom>
          <a:noFill/>
          <a:ln>
            <a:noFill/>
          </a:ln>
        </p:spPr>
      </p:pic>
      <p:sp>
        <p:nvSpPr>
          <p:cNvPr id="95" name="Google Shape;95;p5"/>
          <p:cNvSpPr/>
          <p:nvPr/>
        </p:nvSpPr>
        <p:spPr>
          <a:xfrm>
            <a:off x="1543050" y="700088"/>
            <a:ext cx="6239351" cy="314325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rm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0088B0"/>
              </a:buClr>
              <a:buSzPts val="1800"/>
              <a:buFont typeface="Montserrat"/>
              <a:buNone/>
            </a:pPr>
            <a:r>
              <a:rPr b="1" i="0" lang="en-US" sz="1800" u="none" cap="none" strike="noStrike">
                <a:solidFill>
                  <a:srgbClr val="0088B0"/>
                </a:solidFill>
                <a:latin typeface="Montserrat"/>
                <a:ea typeface="Montserrat"/>
                <a:cs typeface="Montserrat"/>
                <a:sym typeface="Montserrat"/>
              </a:rPr>
              <a:t>1 · Saberes e Experiências de Inclusão na Escola</a:t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preencoded.png" id="96" name="Google Shape;96;p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6951970" y="685800"/>
            <a:ext cx="383530" cy="304800"/>
          </a:xfrm>
          <a:prstGeom prst="rect">
            <a:avLst/>
          </a:prstGeom>
          <a:noFill/>
          <a:ln>
            <a:noFill/>
          </a:ln>
        </p:spPr>
      </p:pic>
      <p:sp>
        <p:nvSpPr>
          <p:cNvPr id="97" name="Google Shape;97;p5"/>
          <p:cNvSpPr/>
          <p:nvPr/>
        </p:nvSpPr>
        <p:spPr>
          <a:xfrm>
            <a:off x="952500" y="2078385"/>
            <a:ext cx="18021300" cy="638175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rm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0088B0"/>
              </a:buClr>
              <a:buSzPts val="3900"/>
              <a:buFont typeface="Montserrat"/>
              <a:buNone/>
            </a:pPr>
            <a:r>
              <a:rPr b="1" i="0" lang="en-US" sz="3900" u="none" cap="none" strike="noStrike">
                <a:solidFill>
                  <a:srgbClr val="0088B0"/>
                </a:solidFill>
                <a:latin typeface="Montserrat"/>
                <a:ea typeface="Montserrat"/>
                <a:cs typeface="Montserrat"/>
                <a:sym typeface="Montserrat"/>
              </a:rPr>
              <a:t>Percurso</a:t>
            </a:r>
            <a:endParaRPr b="0" i="0" sz="39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8" name="Google Shape;98;p5"/>
          <p:cNvSpPr/>
          <p:nvPr/>
        </p:nvSpPr>
        <p:spPr>
          <a:xfrm>
            <a:off x="2414588" y="3690045"/>
            <a:ext cx="800100" cy="800100"/>
          </a:xfrm>
          <a:prstGeom prst="ellipse">
            <a:avLst/>
          </a:prstGeom>
          <a:solidFill>
            <a:srgbClr val="F3F2F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descr="preencoded.png" id="99" name="Google Shape;99;p5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2624138" y="3899595"/>
            <a:ext cx="381000" cy="381000"/>
          </a:xfrm>
          <a:prstGeom prst="rect">
            <a:avLst/>
          </a:prstGeom>
          <a:noFill/>
          <a:ln>
            <a:noFill/>
          </a:ln>
        </p:spPr>
      </p:pic>
      <p:sp>
        <p:nvSpPr>
          <p:cNvPr id="100" name="Google Shape;100;p5"/>
          <p:cNvSpPr/>
          <p:nvPr/>
        </p:nvSpPr>
        <p:spPr>
          <a:xfrm>
            <a:off x="2233166" y="4585395"/>
            <a:ext cx="1162943" cy="314325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201E1D"/>
              </a:buClr>
              <a:buSzPts val="1800"/>
              <a:buFont typeface="Montserrat"/>
              <a:buNone/>
            </a:pPr>
            <a:r>
              <a:rPr b="1" i="0" lang="en-US" sz="1800" u="none" cap="none" strike="noStrike">
                <a:solidFill>
                  <a:srgbClr val="201E1D"/>
                </a:solidFill>
                <a:latin typeface="Montserrat"/>
                <a:ea typeface="Montserrat"/>
                <a:cs typeface="Montserrat"/>
                <a:sym typeface="Montserrat"/>
              </a:rPr>
              <a:t>Contexto</a:t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1" name="Google Shape;101;p5"/>
          <p:cNvSpPr/>
          <p:nvPr/>
        </p:nvSpPr>
        <p:spPr>
          <a:xfrm>
            <a:off x="1484159" y="4956870"/>
            <a:ext cx="2660958" cy="335161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rmAutofit/>
          </a:bodyPr>
          <a:lstStyle/>
          <a:p>
            <a:pPr indent="0" lvl="0" marL="0" marR="0" rtl="0" algn="ctr">
              <a:lnSpc>
                <a:spcPct val="104000"/>
              </a:lnSpc>
              <a:spcBef>
                <a:spcPts val="0"/>
              </a:spcBef>
              <a:spcAft>
                <a:spcPts val="0"/>
              </a:spcAft>
              <a:buClr>
                <a:srgbClr val="3D4A60"/>
              </a:buClr>
              <a:buSzPts val="1800"/>
              <a:buFont typeface="Atkinson Hyperlegible"/>
              <a:buNone/>
            </a:pPr>
            <a:r>
              <a:rPr b="0" i="0" lang="en-US" sz="1800" u="none" cap="none" strike="noStrike">
                <a:solidFill>
                  <a:srgbClr val="3D4A60"/>
                </a:solidFill>
                <a:latin typeface="Atkinson Hyperlegible"/>
                <a:ea typeface="Atkinson Hyperlegible"/>
                <a:cs typeface="Atkinson Hyperlegible"/>
                <a:sym typeface="Atkinson Hyperlegible"/>
              </a:rPr>
              <a:t>onde e em que situação</a:t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preencoded.png" id="102" name="Google Shape;102;p5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4772025" y="4319588"/>
            <a:ext cx="304800" cy="304800"/>
          </a:xfrm>
          <a:prstGeom prst="rect">
            <a:avLst/>
          </a:prstGeom>
          <a:noFill/>
          <a:ln>
            <a:noFill/>
          </a:ln>
        </p:spPr>
      </p:pic>
      <p:sp>
        <p:nvSpPr>
          <p:cNvPr id="103" name="Google Shape;103;p5"/>
          <p:cNvSpPr/>
          <p:nvPr/>
        </p:nvSpPr>
        <p:spPr>
          <a:xfrm>
            <a:off x="6634163" y="3690045"/>
            <a:ext cx="800100" cy="800100"/>
          </a:xfrm>
          <a:prstGeom prst="ellipse">
            <a:avLst/>
          </a:prstGeom>
          <a:solidFill>
            <a:srgbClr val="F3F2F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descr="preencoded.png" id="104" name="Google Shape;104;p5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6843713" y="3899595"/>
            <a:ext cx="381000" cy="381000"/>
          </a:xfrm>
          <a:prstGeom prst="rect">
            <a:avLst/>
          </a:prstGeom>
          <a:noFill/>
          <a:ln>
            <a:noFill/>
          </a:ln>
        </p:spPr>
      </p:pic>
      <p:sp>
        <p:nvSpPr>
          <p:cNvPr id="105" name="Google Shape;105;p5"/>
          <p:cNvSpPr/>
          <p:nvPr/>
        </p:nvSpPr>
        <p:spPr>
          <a:xfrm>
            <a:off x="6157377" y="4585395"/>
            <a:ext cx="1753672" cy="314325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201E1D"/>
              </a:buClr>
              <a:buSzPts val="1800"/>
              <a:buFont typeface="Montserrat"/>
              <a:buNone/>
            </a:pPr>
            <a:r>
              <a:rPr b="1" i="0" lang="en-US" sz="1800" u="none" cap="none" strike="noStrike">
                <a:solidFill>
                  <a:srgbClr val="201E1D"/>
                </a:solidFill>
                <a:latin typeface="Montserrat"/>
                <a:ea typeface="Montserrat"/>
                <a:cs typeface="Montserrat"/>
                <a:sym typeface="Montserrat"/>
              </a:rPr>
              <a:t>Participantes</a:t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6" name="Google Shape;106;p5"/>
          <p:cNvSpPr/>
          <p:nvPr/>
        </p:nvSpPr>
        <p:spPr>
          <a:xfrm>
            <a:off x="5733529" y="4956870"/>
            <a:ext cx="2601367" cy="335161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rmAutofit/>
          </a:bodyPr>
          <a:lstStyle/>
          <a:p>
            <a:pPr indent="0" lvl="0" marL="0" marR="0" rtl="0" algn="ctr">
              <a:lnSpc>
                <a:spcPct val="104000"/>
              </a:lnSpc>
              <a:spcBef>
                <a:spcPts val="0"/>
              </a:spcBef>
              <a:spcAft>
                <a:spcPts val="0"/>
              </a:spcAft>
              <a:buClr>
                <a:srgbClr val="3D4A60"/>
              </a:buClr>
              <a:buSzPts val="1800"/>
              <a:buFont typeface="Atkinson Hyperlegible"/>
              <a:buNone/>
            </a:pPr>
            <a:r>
              <a:rPr b="0" i="0" lang="en-US" sz="1800" u="none" cap="none" strike="noStrike">
                <a:solidFill>
                  <a:srgbClr val="3D4A60"/>
                </a:solidFill>
                <a:latin typeface="Atkinson Hyperlegible"/>
                <a:ea typeface="Atkinson Hyperlegible"/>
                <a:cs typeface="Atkinson Hyperlegible"/>
                <a:sym typeface="Atkinson Hyperlegible"/>
              </a:rPr>
              <a:t>quem, quantas pessoas</a:t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preencoded.png" id="107" name="Google Shape;107;p5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8991600" y="4319588"/>
            <a:ext cx="304800" cy="304800"/>
          </a:xfrm>
          <a:prstGeom prst="rect">
            <a:avLst/>
          </a:prstGeom>
          <a:noFill/>
          <a:ln>
            <a:noFill/>
          </a:ln>
        </p:spPr>
      </p:pic>
      <p:sp>
        <p:nvSpPr>
          <p:cNvPr id="108" name="Google Shape;108;p5"/>
          <p:cNvSpPr/>
          <p:nvPr/>
        </p:nvSpPr>
        <p:spPr>
          <a:xfrm>
            <a:off x="10853738" y="3690045"/>
            <a:ext cx="800100" cy="800100"/>
          </a:xfrm>
          <a:prstGeom prst="ellipse">
            <a:avLst/>
          </a:prstGeom>
          <a:solidFill>
            <a:srgbClr val="F3F2F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descr="preencoded.png" id="109" name="Google Shape;109;p5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11063288" y="3899595"/>
            <a:ext cx="381000" cy="381000"/>
          </a:xfrm>
          <a:prstGeom prst="rect">
            <a:avLst/>
          </a:prstGeom>
          <a:noFill/>
          <a:ln>
            <a:noFill/>
          </a:ln>
        </p:spPr>
      </p:pic>
      <p:sp>
        <p:nvSpPr>
          <p:cNvPr id="110" name="Google Shape;110;p5"/>
          <p:cNvSpPr/>
          <p:nvPr/>
        </p:nvSpPr>
        <p:spPr>
          <a:xfrm>
            <a:off x="10249585" y="4585395"/>
            <a:ext cx="2008406" cy="314325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201E1D"/>
              </a:buClr>
              <a:buSzPts val="1800"/>
              <a:buFont typeface="Montserrat"/>
              <a:buNone/>
            </a:pPr>
            <a:r>
              <a:rPr b="1" i="0" lang="en-US" sz="1800" u="none" cap="none" strike="noStrike">
                <a:solidFill>
                  <a:srgbClr val="201E1D"/>
                </a:solidFill>
                <a:latin typeface="Montserrat"/>
                <a:ea typeface="Montserrat"/>
                <a:cs typeface="Montserrat"/>
                <a:sym typeface="Montserrat"/>
              </a:rPr>
              <a:t>Procedimentos</a:t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1" name="Google Shape;111;p5"/>
          <p:cNvSpPr/>
          <p:nvPr/>
        </p:nvSpPr>
        <p:spPr>
          <a:xfrm>
            <a:off x="10480916" y="4956870"/>
            <a:ext cx="1545595" cy="335161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rmAutofit/>
          </a:bodyPr>
          <a:lstStyle/>
          <a:p>
            <a:pPr indent="0" lvl="0" marL="0" marR="0" rtl="0" algn="ctr">
              <a:lnSpc>
                <a:spcPct val="104000"/>
              </a:lnSpc>
              <a:spcBef>
                <a:spcPts val="0"/>
              </a:spcBef>
              <a:spcAft>
                <a:spcPts val="0"/>
              </a:spcAft>
              <a:buClr>
                <a:srgbClr val="3D4A60"/>
              </a:buClr>
              <a:buSzPts val="1800"/>
              <a:buFont typeface="Atkinson Hyperlegible"/>
              <a:buNone/>
            </a:pPr>
            <a:r>
              <a:rPr b="0" i="0" lang="en-US" sz="1800" u="none" cap="none" strike="noStrike">
                <a:solidFill>
                  <a:srgbClr val="3D4A60"/>
                </a:solidFill>
                <a:latin typeface="Atkinson Hyperlegible"/>
                <a:ea typeface="Atkinson Hyperlegible"/>
                <a:cs typeface="Atkinson Hyperlegible"/>
                <a:sym typeface="Atkinson Hyperlegible"/>
              </a:rPr>
              <a:t>o que foi feito</a:t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preencoded.png" id="112" name="Google Shape;112;p5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13211175" y="4319588"/>
            <a:ext cx="304800" cy="304800"/>
          </a:xfrm>
          <a:prstGeom prst="rect">
            <a:avLst/>
          </a:prstGeom>
          <a:noFill/>
          <a:ln>
            <a:noFill/>
          </a:ln>
        </p:spPr>
      </p:pic>
      <p:sp>
        <p:nvSpPr>
          <p:cNvPr id="113" name="Google Shape;113;p5"/>
          <p:cNvSpPr/>
          <p:nvPr/>
        </p:nvSpPr>
        <p:spPr>
          <a:xfrm>
            <a:off x="15073313" y="3690045"/>
            <a:ext cx="800100" cy="800100"/>
          </a:xfrm>
          <a:prstGeom prst="ellipse">
            <a:avLst/>
          </a:prstGeom>
          <a:solidFill>
            <a:srgbClr val="F3F2F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descr="preencoded.png" id="114" name="Google Shape;114;p5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15282863" y="3899595"/>
            <a:ext cx="381000" cy="381000"/>
          </a:xfrm>
          <a:prstGeom prst="rect">
            <a:avLst/>
          </a:prstGeom>
          <a:noFill/>
          <a:ln>
            <a:noFill/>
          </a:ln>
        </p:spPr>
      </p:pic>
      <p:sp>
        <p:nvSpPr>
          <p:cNvPr id="115" name="Google Shape;115;p5"/>
          <p:cNvSpPr/>
          <p:nvPr/>
        </p:nvSpPr>
        <p:spPr>
          <a:xfrm>
            <a:off x="14968537" y="4585395"/>
            <a:ext cx="1009501" cy="314325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201E1D"/>
              </a:buClr>
              <a:buSzPts val="1800"/>
              <a:buFont typeface="Montserrat"/>
              <a:buNone/>
            </a:pPr>
            <a:r>
              <a:rPr b="1" i="0" lang="en-US" sz="1800" u="none" cap="none" strike="noStrike">
                <a:solidFill>
                  <a:srgbClr val="201E1D"/>
                </a:solidFill>
                <a:latin typeface="Montserrat"/>
                <a:ea typeface="Montserrat"/>
                <a:cs typeface="Montserrat"/>
                <a:sym typeface="Montserrat"/>
              </a:rPr>
              <a:t>Período</a:t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6" name="Google Shape;116;p5"/>
          <p:cNvSpPr/>
          <p:nvPr/>
        </p:nvSpPr>
        <p:spPr>
          <a:xfrm>
            <a:off x="14007167" y="4956870"/>
            <a:ext cx="2932390" cy="335161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rmAutofit/>
          </a:bodyPr>
          <a:lstStyle/>
          <a:p>
            <a:pPr indent="0" lvl="0" marL="0" marR="0" rtl="0" algn="ctr">
              <a:lnSpc>
                <a:spcPct val="104000"/>
              </a:lnSpc>
              <a:spcBef>
                <a:spcPts val="0"/>
              </a:spcBef>
              <a:spcAft>
                <a:spcPts val="0"/>
              </a:spcAft>
              <a:buClr>
                <a:srgbClr val="3D4A60"/>
              </a:buClr>
              <a:buSzPts val="1800"/>
              <a:buFont typeface="Atkinson Hyperlegible"/>
              <a:buNone/>
            </a:pPr>
            <a:r>
              <a:rPr b="0" i="0" lang="en-US" sz="1800" u="none" cap="none" strike="noStrike">
                <a:solidFill>
                  <a:srgbClr val="3D4A60"/>
                </a:solidFill>
                <a:latin typeface="Atkinson Hyperlegible"/>
                <a:ea typeface="Atkinson Hyperlegible"/>
                <a:cs typeface="Atkinson Hyperlegible"/>
                <a:sym typeface="Atkinson Hyperlegible"/>
              </a:rPr>
              <a:t>quando, por quanto tempo</a:t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7" name="Google Shape;117;p5"/>
          <p:cNvSpPr/>
          <p:nvPr/>
        </p:nvSpPr>
        <p:spPr>
          <a:xfrm>
            <a:off x="952500" y="9372600"/>
            <a:ext cx="180213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rm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0088B0"/>
              </a:buClr>
              <a:buSzPts val="1950"/>
              <a:buFont typeface="Montserrat"/>
              <a:buNone/>
            </a:pPr>
            <a:r>
              <a:rPr b="1" i="0" lang="en-US" sz="1950" u="none" cap="none" strike="noStrike">
                <a:solidFill>
                  <a:srgbClr val="0088B0"/>
                </a:solidFill>
                <a:latin typeface="Montserrat"/>
                <a:ea typeface="Montserrat"/>
                <a:cs typeface="Montserrat"/>
                <a:sym typeface="Montserrat"/>
              </a:rPr>
              <a:t>Slide 5 de 9</a:t>
            </a:r>
            <a:endParaRPr b="0" i="0" sz="195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22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6"/>
          <p:cNvSpPr/>
          <p:nvPr/>
        </p:nvSpPr>
        <p:spPr>
          <a:xfrm>
            <a:off x="0" y="0"/>
            <a:ext cx="18288000" cy="133350"/>
          </a:xfrm>
          <a:prstGeom prst="rect">
            <a:avLst/>
          </a:prstGeom>
          <a:solidFill>
            <a:srgbClr val="0088B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4" name="Google Shape;124;p6"/>
          <p:cNvSpPr/>
          <p:nvPr/>
        </p:nvSpPr>
        <p:spPr>
          <a:xfrm>
            <a:off x="952500" y="609600"/>
            <a:ext cx="457200" cy="457200"/>
          </a:xfrm>
          <a:prstGeom prst="roundRect">
            <a:avLst>
              <a:gd fmla="val 18750" name="adj"/>
            </a:avLst>
          </a:prstGeom>
          <a:solidFill>
            <a:srgbClr val="0088B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descr="preencoded.png" id="125" name="Google Shape;125;p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57275" y="714375"/>
            <a:ext cx="247650" cy="247650"/>
          </a:xfrm>
          <a:prstGeom prst="rect">
            <a:avLst/>
          </a:prstGeom>
          <a:noFill/>
          <a:ln>
            <a:noFill/>
          </a:ln>
        </p:spPr>
      </p:pic>
      <p:sp>
        <p:nvSpPr>
          <p:cNvPr id="126" name="Google Shape;126;p6"/>
          <p:cNvSpPr/>
          <p:nvPr/>
        </p:nvSpPr>
        <p:spPr>
          <a:xfrm>
            <a:off x="1543050" y="700088"/>
            <a:ext cx="6239351" cy="314325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rm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0088B0"/>
              </a:buClr>
              <a:buSzPts val="1800"/>
              <a:buFont typeface="Montserrat"/>
              <a:buNone/>
            </a:pPr>
            <a:r>
              <a:rPr b="1" i="0" lang="en-US" sz="1800" u="none" cap="none" strike="noStrike">
                <a:solidFill>
                  <a:srgbClr val="0088B0"/>
                </a:solidFill>
                <a:latin typeface="Montserrat"/>
                <a:ea typeface="Montserrat"/>
                <a:cs typeface="Montserrat"/>
                <a:sym typeface="Montserrat"/>
              </a:rPr>
              <a:t>1 · Saberes e Experiências de Inclusão na Escola</a:t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preencoded.png" id="127" name="Google Shape;127;p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6951970" y="685800"/>
            <a:ext cx="383530" cy="304800"/>
          </a:xfrm>
          <a:prstGeom prst="rect">
            <a:avLst/>
          </a:prstGeom>
          <a:noFill/>
          <a:ln>
            <a:noFill/>
          </a:ln>
        </p:spPr>
      </p:pic>
      <p:sp>
        <p:nvSpPr>
          <p:cNvPr id="128" name="Google Shape;128;p6"/>
          <p:cNvSpPr/>
          <p:nvPr/>
        </p:nvSpPr>
        <p:spPr>
          <a:xfrm>
            <a:off x="952500" y="1066800"/>
            <a:ext cx="18021300" cy="638175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rm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0088B0"/>
              </a:buClr>
              <a:buSzPts val="3900"/>
              <a:buFont typeface="Montserrat"/>
              <a:buNone/>
            </a:pPr>
            <a:r>
              <a:rPr b="1" i="0" lang="en-US" sz="3900" u="none" cap="none" strike="noStrike">
                <a:solidFill>
                  <a:srgbClr val="0088B0"/>
                </a:solidFill>
                <a:latin typeface="Montserrat"/>
                <a:ea typeface="Montserrat"/>
                <a:cs typeface="Montserrat"/>
                <a:sym typeface="Montserrat"/>
              </a:rPr>
              <a:t>Resultados </a:t>
            </a:r>
            <a:r>
              <a:rPr b="1" i="0" lang="en-US" sz="2250" u="none" cap="none" strike="noStrike">
                <a:solidFill>
                  <a:srgbClr val="7A7370"/>
                </a:solidFill>
                <a:latin typeface="Montserrat"/>
                <a:ea typeface="Montserrat"/>
                <a:cs typeface="Montserrat"/>
                <a:sym typeface="Montserrat"/>
              </a:rPr>
              <a:t>— o que apareceu</a:t>
            </a:r>
            <a:endParaRPr b="0" i="0" sz="39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preencoded.png" id="129" name="Google Shape;129;p6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2625388" y="5110163"/>
            <a:ext cx="381000" cy="381000"/>
          </a:xfrm>
          <a:prstGeom prst="rect">
            <a:avLst/>
          </a:prstGeom>
          <a:noFill/>
          <a:ln>
            <a:noFill/>
          </a:ln>
        </p:spPr>
      </p:pic>
      <p:sp>
        <p:nvSpPr>
          <p:cNvPr id="130" name="Google Shape;130;p6"/>
          <p:cNvSpPr/>
          <p:nvPr/>
        </p:nvSpPr>
        <p:spPr>
          <a:xfrm>
            <a:off x="13120688" y="5139630"/>
            <a:ext cx="2364313" cy="360015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rmAutofit/>
          </a:bodyPr>
          <a:lstStyle/>
          <a:p>
            <a:pPr indent="0" lvl="0" marL="0" marR="0" rtl="0" algn="l">
              <a:lnSpc>
                <a:spcPct val="102424"/>
              </a:lnSpc>
              <a:spcBef>
                <a:spcPts val="0"/>
              </a:spcBef>
              <a:spcAft>
                <a:spcPts val="0"/>
              </a:spcAft>
              <a:buClr>
                <a:srgbClr val="201E1D"/>
              </a:buClr>
              <a:buSzPts val="1950"/>
              <a:buFont typeface="Atkinson Hyperlegible"/>
              <a:buNone/>
            </a:pPr>
            <a:r>
              <a:rPr b="0" i="0" lang="en-US" sz="1950" u="none" cap="none" strike="noStrike">
                <a:solidFill>
                  <a:srgbClr val="201E1D"/>
                </a:solidFill>
                <a:latin typeface="Atkinson Hyperlegible"/>
                <a:ea typeface="Atkinson Hyperlegible"/>
                <a:cs typeface="Atkinson Hyperlegible"/>
                <a:sym typeface="Atkinson Hyperlegible"/>
              </a:rPr>
              <a:t>[o primeiro achado]</a:t>
            </a:r>
            <a:endParaRPr b="0" i="0" sz="195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preencoded.png" id="131" name="Google Shape;131;p6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12625388" y="5624513"/>
            <a:ext cx="381000" cy="381000"/>
          </a:xfrm>
          <a:prstGeom prst="rect">
            <a:avLst/>
          </a:prstGeom>
          <a:noFill/>
          <a:ln>
            <a:noFill/>
          </a:ln>
        </p:spPr>
      </p:pic>
      <p:sp>
        <p:nvSpPr>
          <p:cNvPr id="132" name="Google Shape;132;p6"/>
          <p:cNvSpPr/>
          <p:nvPr/>
        </p:nvSpPr>
        <p:spPr>
          <a:xfrm>
            <a:off x="13120688" y="5653980"/>
            <a:ext cx="2373645" cy="360015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rmAutofit/>
          </a:bodyPr>
          <a:lstStyle/>
          <a:p>
            <a:pPr indent="0" lvl="0" marL="0" marR="0" rtl="0" algn="l">
              <a:lnSpc>
                <a:spcPct val="102424"/>
              </a:lnSpc>
              <a:spcBef>
                <a:spcPts val="0"/>
              </a:spcBef>
              <a:spcAft>
                <a:spcPts val="0"/>
              </a:spcAft>
              <a:buClr>
                <a:srgbClr val="201E1D"/>
              </a:buClr>
              <a:buSzPts val="1950"/>
              <a:buFont typeface="Atkinson Hyperlegible"/>
              <a:buNone/>
            </a:pPr>
            <a:r>
              <a:rPr b="0" i="0" lang="en-US" sz="1950" u="none" cap="none" strike="noStrike">
                <a:solidFill>
                  <a:srgbClr val="201E1D"/>
                </a:solidFill>
                <a:latin typeface="Atkinson Hyperlegible"/>
                <a:ea typeface="Atkinson Hyperlegible"/>
                <a:cs typeface="Atkinson Hyperlegible"/>
                <a:sym typeface="Atkinson Hyperlegible"/>
              </a:rPr>
              <a:t>[o segundo achado]</a:t>
            </a:r>
            <a:endParaRPr b="0" i="0" sz="195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3" name="Google Shape;133;p6"/>
          <p:cNvSpPr/>
          <p:nvPr/>
        </p:nvSpPr>
        <p:spPr>
          <a:xfrm>
            <a:off x="952500" y="9372600"/>
            <a:ext cx="180213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rm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0088B0"/>
              </a:buClr>
              <a:buSzPts val="1950"/>
              <a:buFont typeface="Montserrat"/>
              <a:buNone/>
            </a:pPr>
            <a:r>
              <a:rPr b="1" i="0" lang="en-US" sz="1950" u="none" cap="none" strike="noStrike">
                <a:solidFill>
                  <a:srgbClr val="0088B0"/>
                </a:solidFill>
                <a:latin typeface="Montserrat"/>
                <a:ea typeface="Montserrat"/>
                <a:cs typeface="Montserrat"/>
                <a:sym typeface="Montserrat"/>
              </a:rPr>
              <a:t>Slide 6 de 9</a:t>
            </a:r>
            <a:endParaRPr b="0" i="0" sz="195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38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7"/>
          <p:cNvSpPr/>
          <p:nvPr/>
        </p:nvSpPr>
        <p:spPr>
          <a:xfrm>
            <a:off x="0" y="0"/>
            <a:ext cx="18288000" cy="133350"/>
          </a:xfrm>
          <a:prstGeom prst="rect">
            <a:avLst/>
          </a:prstGeom>
          <a:solidFill>
            <a:srgbClr val="0088B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0" name="Google Shape;140;p7"/>
          <p:cNvSpPr/>
          <p:nvPr/>
        </p:nvSpPr>
        <p:spPr>
          <a:xfrm>
            <a:off x="952500" y="609600"/>
            <a:ext cx="457200" cy="457200"/>
          </a:xfrm>
          <a:prstGeom prst="roundRect">
            <a:avLst>
              <a:gd fmla="val 18750" name="adj"/>
            </a:avLst>
          </a:prstGeom>
          <a:solidFill>
            <a:srgbClr val="0088B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descr="preencoded.png" id="141" name="Google Shape;141;p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57275" y="714375"/>
            <a:ext cx="247650" cy="247650"/>
          </a:xfrm>
          <a:prstGeom prst="rect">
            <a:avLst/>
          </a:prstGeom>
          <a:noFill/>
          <a:ln>
            <a:noFill/>
          </a:ln>
        </p:spPr>
      </p:pic>
      <p:sp>
        <p:nvSpPr>
          <p:cNvPr id="142" name="Google Shape;142;p7"/>
          <p:cNvSpPr/>
          <p:nvPr/>
        </p:nvSpPr>
        <p:spPr>
          <a:xfrm>
            <a:off x="1543050" y="700088"/>
            <a:ext cx="6239351" cy="314325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rm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0088B0"/>
              </a:buClr>
              <a:buSzPts val="1800"/>
              <a:buFont typeface="Montserrat"/>
              <a:buNone/>
            </a:pPr>
            <a:r>
              <a:rPr b="1" i="0" lang="en-US" sz="1800" u="none" cap="none" strike="noStrike">
                <a:solidFill>
                  <a:srgbClr val="0088B0"/>
                </a:solidFill>
                <a:latin typeface="Montserrat"/>
                <a:ea typeface="Montserrat"/>
                <a:cs typeface="Montserrat"/>
                <a:sym typeface="Montserrat"/>
              </a:rPr>
              <a:t>1 · Saberes e Experiências de Inclusão na Escola</a:t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preencoded.png" id="143" name="Google Shape;143;p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6951970" y="685800"/>
            <a:ext cx="383530" cy="304800"/>
          </a:xfrm>
          <a:prstGeom prst="rect">
            <a:avLst/>
          </a:prstGeom>
          <a:noFill/>
          <a:ln>
            <a:noFill/>
          </a:ln>
        </p:spPr>
      </p:pic>
      <p:sp>
        <p:nvSpPr>
          <p:cNvPr id="144" name="Google Shape;144;p7"/>
          <p:cNvSpPr/>
          <p:nvPr/>
        </p:nvSpPr>
        <p:spPr>
          <a:xfrm>
            <a:off x="952500" y="1066800"/>
            <a:ext cx="18021300" cy="638175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rm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0088B0"/>
              </a:buClr>
              <a:buSzPts val="3900"/>
              <a:buFont typeface="Montserrat"/>
              <a:buNone/>
            </a:pPr>
            <a:r>
              <a:rPr b="1" i="0" lang="en-US" sz="3900" u="none" cap="none" strike="noStrike">
                <a:solidFill>
                  <a:srgbClr val="0088B0"/>
                </a:solidFill>
                <a:latin typeface="Montserrat"/>
                <a:ea typeface="Montserrat"/>
                <a:cs typeface="Montserrat"/>
                <a:sym typeface="Montserrat"/>
              </a:rPr>
              <a:t>Resultados </a:t>
            </a:r>
            <a:r>
              <a:rPr b="1" i="0" lang="en-US" sz="2250" u="none" cap="none" strike="noStrike">
                <a:solidFill>
                  <a:srgbClr val="7A7370"/>
                </a:solidFill>
                <a:latin typeface="Montserrat"/>
                <a:ea typeface="Montserrat"/>
                <a:cs typeface="Montserrat"/>
                <a:sym typeface="Montserrat"/>
              </a:rPr>
              <a:t>— o que isso significa</a:t>
            </a:r>
            <a:endParaRPr b="0" i="0" sz="39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preencoded.png" id="145" name="Google Shape;145;p7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952500" y="5110163"/>
            <a:ext cx="381000" cy="381000"/>
          </a:xfrm>
          <a:prstGeom prst="rect">
            <a:avLst/>
          </a:prstGeom>
          <a:noFill/>
          <a:ln>
            <a:noFill/>
          </a:ln>
        </p:spPr>
      </p:pic>
      <p:sp>
        <p:nvSpPr>
          <p:cNvPr id="146" name="Google Shape;146;p7"/>
          <p:cNvSpPr/>
          <p:nvPr/>
        </p:nvSpPr>
        <p:spPr>
          <a:xfrm>
            <a:off x="1447800" y="5139630"/>
            <a:ext cx="3567589" cy="360015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rmAutofit/>
          </a:bodyPr>
          <a:lstStyle/>
          <a:p>
            <a:pPr indent="0" lvl="0" marL="0" marR="0" rtl="0" algn="l">
              <a:lnSpc>
                <a:spcPct val="102424"/>
              </a:lnSpc>
              <a:spcBef>
                <a:spcPts val="0"/>
              </a:spcBef>
              <a:spcAft>
                <a:spcPts val="0"/>
              </a:spcAft>
              <a:buClr>
                <a:srgbClr val="201E1D"/>
              </a:buClr>
              <a:buSzPts val="1950"/>
              <a:buFont typeface="Atkinson Hyperlegible"/>
              <a:buNone/>
            </a:pPr>
            <a:r>
              <a:rPr b="0" i="0" lang="en-US" sz="1950" u="none" cap="none" strike="noStrike">
                <a:solidFill>
                  <a:srgbClr val="201E1D"/>
                </a:solidFill>
                <a:latin typeface="Atkinson Hyperlegible"/>
                <a:ea typeface="Atkinson Hyperlegible"/>
                <a:cs typeface="Atkinson Hyperlegible"/>
                <a:sym typeface="Atkinson Hyperlegible"/>
              </a:rPr>
              <a:t>[a leitura do primeiro achado]</a:t>
            </a:r>
            <a:endParaRPr b="0" i="0" sz="195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preencoded.png" id="147" name="Google Shape;147;p7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952500" y="5624513"/>
            <a:ext cx="381000" cy="381000"/>
          </a:xfrm>
          <a:prstGeom prst="rect">
            <a:avLst/>
          </a:prstGeom>
          <a:noFill/>
          <a:ln>
            <a:noFill/>
          </a:ln>
        </p:spPr>
      </p:pic>
      <p:sp>
        <p:nvSpPr>
          <p:cNvPr id="148" name="Google Shape;148;p7"/>
          <p:cNvSpPr/>
          <p:nvPr/>
        </p:nvSpPr>
        <p:spPr>
          <a:xfrm>
            <a:off x="1447800" y="5653980"/>
            <a:ext cx="3576920" cy="360015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rmAutofit/>
          </a:bodyPr>
          <a:lstStyle/>
          <a:p>
            <a:pPr indent="0" lvl="0" marL="0" marR="0" rtl="0" algn="l">
              <a:lnSpc>
                <a:spcPct val="102424"/>
              </a:lnSpc>
              <a:spcBef>
                <a:spcPts val="0"/>
              </a:spcBef>
              <a:spcAft>
                <a:spcPts val="0"/>
              </a:spcAft>
              <a:buClr>
                <a:srgbClr val="201E1D"/>
              </a:buClr>
              <a:buSzPts val="1950"/>
              <a:buFont typeface="Atkinson Hyperlegible"/>
              <a:buNone/>
            </a:pPr>
            <a:r>
              <a:rPr b="0" i="0" lang="en-US" sz="1950" u="none" cap="none" strike="noStrike">
                <a:solidFill>
                  <a:srgbClr val="201E1D"/>
                </a:solidFill>
                <a:latin typeface="Atkinson Hyperlegible"/>
                <a:ea typeface="Atkinson Hyperlegible"/>
                <a:cs typeface="Atkinson Hyperlegible"/>
                <a:sym typeface="Atkinson Hyperlegible"/>
              </a:rPr>
              <a:t>[a leitura do segundo achado]</a:t>
            </a:r>
            <a:endParaRPr b="0" i="0" sz="195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9" name="Google Shape;149;p7"/>
          <p:cNvSpPr/>
          <p:nvPr/>
        </p:nvSpPr>
        <p:spPr>
          <a:xfrm>
            <a:off x="952500" y="9372600"/>
            <a:ext cx="180213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rm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0088B0"/>
              </a:buClr>
              <a:buSzPts val="1950"/>
              <a:buFont typeface="Montserrat"/>
              <a:buNone/>
            </a:pPr>
            <a:r>
              <a:rPr b="1" i="0" lang="en-US" sz="1950" u="none" cap="none" strike="noStrike">
                <a:solidFill>
                  <a:srgbClr val="0088B0"/>
                </a:solidFill>
                <a:latin typeface="Montserrat"/>
                <a:ea typeface="Montserrat"/>
                <a:cs typeface="Montserrat"/>
                <a:sym typeface="Montserrat"/>
              </a:rPr>
              <a:t>Slide 7 de 9</a:t>
            </a:r>
            <a:endParaRPr b="0" i="0" sz="195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54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p8"/>
          <p:cNvSpPr/>
          <p:nvPr/>
        </p:nvSpPr>
        <p:spPr>
          <a:xfrm>
            <a:off x="0" y="0"/>
            <a:ext cx="18288000" cy="133350"/>
          </a:xfrm>
          <a:prstGeom prst="rect">
            <a:avLst/>
          </a:prstGeom>
          <a:solidFill>
            <a:srgbClr val="0088B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6" name="Google Shape;156;p8"/>
          <p:cNvSpPr/>
          <p:nvPr/>
        </p:nvSpPr>
        <p:spPr>
          <a:xfrm>
            <a:off x="952500" y="609600"/>
            <a:ext cx="457200" cy="457200"/>
          </a:xfrm>
          <a:prstGeom prst="roundRect">
            <a:avLst>
              <a:gd fmla="val 18750" name="adj"/>
            </a:avLst>
          </a:prstGeom>
          <a:solidFill>
            <a:srgbClr val="0088B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descr="preencoded.png" id="157" name="Google Shape;157;p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57275" y="714375"/>
            <a:ext cx="247650" cy="247650"/>
          </a:xfrm>
          <a:prstGeom prst="rect">
            <a:avLst/>
          </a:prstGeom>
          <a:noFill/>
          <a:ln>
            <a:noFill/>
          </a:ln>
        </p:spPr>
      </p:pic>
      <p:sp>
        <p:nvSpPr>
          <p:cNvPr id="158" name="Google Shape;158;p8"/>
          <p:cNvSpPr/>
          <p:nvPr/>
        </p:nvSpPr>
        <p:spPr>
          <a:xfrm>
            <a:off x="1543050" y="700088"/>
            <a:ext cx="6239351" cy="314325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rm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0088B0"/>
              </a:buClr>
              <a:buSzPts val="1800"/>
              <a:buFont typeface="Montserrat"/>
              <a:buNone/>
            </a:pPr>
            <a:r>
              <a:rPr b="1" i="0" lang="en-US" sz="1800" u="none" cap="none" strike="noStrike">
                <a:solidFill>
                  <a:srgbClr val="0088B0"/>
                </a:solidFill>
                <a:latin typeface="Montserrat"/>
                <a:ea typeface="Montserrat"/>
                <a:cs typeface="Montserrat"/>
                <a:sym typeface="Montserrat"/>
              </a:rPr>
              <a:t>1 · Saberes e Experiências de Inclusão na Escola</a:t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preencoded.png" id="159" name="Google Shape;159;p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6951970" y="685800"/>
            <a:ext cx="383530" cy="304800"/>
          </a:xfrm>
          <a:prstGeom prst="rect">
            <a:avLst/>
          </a:prstGeom>
          <a:noFill/>
          <a:ln>
            <a:noFill/>
          </a:ln>
        </p:spPr>
      </p:pic>
      <p:sp>
        <p:nvSpPr>
          <p:cNvPr id="160" name="Google Shape;160;p8"/>
          <p:cNvSpPr/>
          <p:nvPr/>
        </p:nvSpPr>
        <p:spPr>
          <a:xfrm>
            <a:off x="952500" y="1066800"/>
            <a:ext cx="18021300" cy="638175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rm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0088B0"/>
              </a:buClr>
              <a:buSzPts val="3900"/>
              <a:buFont typeface="Montserrat"/>
              <a:buNone/>
            </a:pPr>
            <a:r>
              <a:rPr b="1" i="0" lang="en-US" sz="3900" u="none" cap="none" strike="noStrike">
                <a:solidFill>
                  <a:srgbClr val="0088B0"/>
                </a:solidFill>
                <a:latin typeface="Montserrat"/>
                <a:ea typeface="Montserrat"/>
                <a:cs typeface="Montserrat"/>
                <a:sym typeface="Montserrat"/>
              </a:rPr>
              <a:t>O que fica</a:t>
            </a:r>
            <a:endParaRPr b="0" i="0" sz="39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1" name="Google Shape;161;p8"/>
          <p:cNvSpPr/>
          <p:nvPr/>
        </p:nvSpPr>
        <p:spPr>
          <a:xfrm>
            <a:off x="952500" y="1743075"/>
            <a:ext cx="5308550" cy="7629525"/>
          </a:xfrm>
          <a:prstGeom prst="roundRect">
            <a:avLst>
              <a:gd fmla="val 1794" name="adj"/>
            </a:avLst>
          </a:prstGeom>
          <a:solidFill>
            <a:srgbClr val="F3F2F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descr="preencoded.png" id="162" name="Google Shape;162;p8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359051" y="2066925"/>
            <a:ext cx="495300" cy="495300"/>
          </a:xfrm>
          <a:prstGeom prst="rect">
            <a:avLst/>
          </a:prstGeom>
          <a:noFill/>
          <a:ln>
            <a:noFill/>
          </a:ln>
        </p:spPr>
      </p:pic>
      <p:sp>
        <p:nvSpPr>
          <p:cNvPr id="163" name="Google Shape;163;p8"/>
          <p:cNvSpPr/>
          <p:nvPr/>
        </p:nvSpPr>
        <p:spPr>
          <a:xfrm>
            <a:off x="2615104" y="2695575"/>
            <a:ext cx="1983194" cy="361950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201E1D"/>
              </a:buClr>
              <a:buSzPts val="2100"/>
              <a:buFont typeface="Montserrat"/>
              <a:buNone/>
            </a:pPr>
            <a:r>
              <a:rPr b="1" i="0" lang="en-US" sz="2100" u="none" cap="none" strike="noStrike">
                <a:solidFill>
                  <a:srgbClr val="201E1D"/>
                </a:solidFill>
                <a:latin typeface="Montserrat"/>
                <a:ea typeface="Montserrat"/>
                <a:cs typeface="Montserrat"/>
                <a:sym typeface="Montserrat"/>
              </a:rPr>
              <a:t>Contribuição</a:t>
            </a:r>
            <a:endParaRPr b="0" i="0" sz="21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4" name="Google Shape;164;p8"/>
          <p:cNvSpPr/>
          <p:nvPr/>
        </p:nvSpPr>
        <p:spPr>
          <a:xfrm>
            <a:off x="1744653" y="3152775"/>
            <a:ext cx="3724096" cy="359569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rmAutofit/>
          </a:bodyPr>
          <a:lstStyle/>
          <a:p>
            <a:pPr indent="0" lvl="0" marL="0" marR="0" rtl="0" algn="ctr">
              <a:lnSpc>
                <a:spcPct val="108871"/>
              </a:lnSpc>
              <a:spcBef>
                <a:spcPts val="0"/>
              </a:spcBef>
              <a:spcAft>
                <a:spcPts val="0"/>
              </a:spcAft>
              <a:buClr>
                <a:srgbClr val="3D4A60"/>
              </a:buClr>
              <a:buSzPts val="1875"/>
              <a:buFont typeface="Atkinson Hyperlegible"/>
              <a:buNone/>
            </a:pPr>
            <a:r>
              <a:rPr b="0" i="0" lang="en-US" sz="1875" u="none" cap="none" strike="noStrike">
                <a:solidFill>
                  <a:srgbClr val="3D4A60"/>
                </a:solidFill>
                <a:latin typeface="Atkinson Hyperlegible"/>
                <a:ea typeface="Atkinson Hyperlegible"/>
                <a:cs typeface="Atkinson Hyperlegible"/>
                <a:sym typeface="Atkinson Hyperlegible"/>
              </a:rPr>
              <a:t>[o que este trabalho acrescenta]</a:t>
            </a:r>
            <a:endParaRPr b="0" i="0" sz="1875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5" name="Google Shape;165;p8"/>
          <p:cNvSpPr/>
          <p:nvPr/>
        </p:nvSpPr>
        <p:spPr>
          <a:xfrm>
            <a:off x="6489650" y="1743075"/>
            <a:ext cx="5308699" cy="7629525"/>
          </a:xfrm>
          <a:prstGeom prst="roundRect">
            <a:avLst>
              <a:gd fmla="val 1794" name="adj"/>
            </a:avLst>
          </a:prstGeom>
          <a:solidFill>
            <a:srgbClr val="F3F2F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descr="preencoded.png" id="166" name="Google Shape;166;p8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8896350" y="2066925"/>
            <a:ext cx="495300" cy="495300"/>
          </a:xfrm>
          <a:prstGeom prst="rect">
            <a:avLst/>
          </a:prstGeom>
          <a:noFill/>
          <a:ln>
            <a:noFill/>
          </a:ln>
        </p:spPr>
      </p:pic>
      <p:sp>
        <p:nvSpPr>
          <p:cNvPr id="167" name="Google Shape;167;p8"/>
          <p:cNvSpPr/>
          <p:nvPr/>
        </p:nvSpPr>
        <p:spPr>
          <a:xfrm>
            <a:off x="8665220" y="2695575"/>
            <a:ext cx="957560" cy="361950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201E1D"/>
              </a:buClr>
              <a:buSzPts val="2100"/>
              <a:buFont typeface="Montserrat"/>
              <a:buNone/>
            </a:pPr>
            <a:r>
              <a:rPr b="1" i="0" lang="en-US" sz="2100" u="none" cap="none" strike="noStrike">
                <a:solidFill>
                  <a:srgbClr val="201E1D"/>
                </a:solidFill>
                <a:latin typeface="Montserrat"/>
                <a:ea typeface="Montserrat"/>
                <a:cs typeface="Montserrat"/>
                <a:sym typeface="Montserrat"/>
              </a:rPr>
              <a:t>Limite</a:t>
            </a:r>
            <a:endParaRPr b="0" i="0" sz="21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8" name="Google Shape;168;p8"/>
          <p:cNvSpPr/>
          <p:nvPr/>
        </p:nvSpPr>
        <p:spPr>
          <a:xfrm>
            <a:off x="7508371" y="3152775"/>
            <a:ext cx="3271108" cy="359569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rmAutofit/>
          </a:bodyPr>
          <a:lstStyle/>
          <a:p>
            <a:pPr indent="0" lvl="0" marL="0" marR="0" rtl="0" algn="ctr">
              <a:lnSpc>
                <a:spcPct val="108871"/>
              </a:lnSpc>
              <a:spcBef>
                <a:spcPts val="0"/>
              </a:spcBef>
              <a:spcAft>
                <a:spcPts val="0"/>
              </a:spcAft>
              <a:buClr>
                <a:srgbClr val="3D4A60"/>
              </a:buClr>
              <a:buSzPts val="1875"/>
              <a:buFont typeface="Atkinson Hyperlegible"/>
              <a:buNone/>
            </a:pPr>
            <a:r>
              <a:rPr b="0" i="0" lang="en-US" sz="1875" u="none" cap="none" strike="noStrike">
                <a:solidFill>
                  <a:srgbClr val="3D4A60"/>
                </a:solidFill>
                <a:latin typeface="Atkinson Hyperlegible"/>
                <a:ea typeface="Atkinson Hyperlegible"/>
                <a:cs typeface="Atkinson Hyperlegible"/>
                <a:sym typeface="Atkinson Hyperlegible"/>
              </a:rPr>
              <a:t>[o que o trabalho não cobre]</a:t>
            </a:r>
            <a:endParaRPr b="0" i="0" sz="1875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9" name="Google Shape;169;p8"/>
          <p:cNvSpPr/>
          <p:nvPr/>
        </p:nvSpPr>
        <p:spPr>
          <a:xfrm>
            <a:off x="12026950" y="1743075"/>
            <a:ext cx="5308550" cy="7629525"/>
          </a:xfrm>
          <a:prstGeom prst="roundRect">
            <a:avLst>
              <a:gd fmla="val 1794" name="adj"/>
            </a:avLst>
          </a:prstGeom>
          <a:solidFill>
            <a:srgbClr val="F3F2F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descr="preencoded.png" id="170" name="Google Shape;170;p8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14433500" y="2066925"/>
            <a:ext cx="495300" cy="495300"/>
          </a:xfrm>
          <a:prstGeom prst="rect">
            <a:avLst/>
          </a:prstGeom>
          <a:noFill/>
          <a:ln>
            <a:noFill/>
          </a:ln>
        </p:spPr>
      </p:pic>
      <p:sp>
        <p:nvSpPr>
          <p:cNvPr id="171" name="Google Shape;171;p8"/>
          <p:cNvSpPr/>
          <p:nvPr/>
        </p:nvSpPr>
        <p:spPr>
          <a:xfrm>
            <a:off x="13553673" y="2695575"/>
            <a:ext cx="2254954" cy="361950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201E1D"/>
              </a:buClr>
              <a:buSzPts val="2100"/>
              <a:buFont typeface="Montserrat"/>
              <a:buNone/>
            </a:pPr>
            <a:r>
              <a:rPr b="1" i="0" lang="en-US" sz="2100" u="none" cap="none" strike="noStrike">
                <a:solidFill>
                  <a:srgbClr val="201E1D"/>
                </a:solidFill>
                <a:latin typeface="Montserrat"/>
                <a:ea typeface="Montserrat"/>
                <a:cs typeface="Montserrat"/>
                <a:sym typeface="Montserrat"/>
              </a:rPr>
              <a:t>Próximo passo</a:t>
            </a:r>
            <a:endParaRPr b="0" i="0" sz="21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2" name="Google Shape;172;p8"/>
          <p:cNvSpPr/>
          <p:nvPr/>
        </p:nvSpPr>
        <p:spPr>
          <a:xfrm>
            <a:off x="12969545" y="3152775"/>
            <a:ext cx="3423359" cy="359569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rmAutofit/>
          </a:bodyPr>
          <a:lstStyle/>
          <a:p>
            <a:pPr indent="0" lvl="0" marL="0" marR="0" rtl="0" algn="ctr">
              <a:lnSpc>
                <a:spcPct val="108871"/>
              </a:lnSpc>
              <a:spcBef>
                <a:spcPts val="0"/>
              </a:spcBef>
              <a:spcAft>
                <a:spcPts val="0"/>
              </a:spcAft>
              <a:buClr>
                <a:srgbClr val="3D4A60"/>
              </a:buClr>
              <a:buSzPts val="1875"/>
              <a:buFont typeface="Atkinson Hyperlegible"/>
              <a:buNone/>
            </a:pPr>
            <a:r>
              <a:rPr b="0" i="0" lang="en-US" sz="1875" u="none" cap="none" strike="noStrike">
                <a:solidFill>
                  <a:srgbClr val="3D4A60"/>
                </a:solidFill>
                <a:latin typeface="Atkinson Hyperlegible"/>
                <a:ea typeface="Atkinson Hyperlegible"/>
                <a:cs typeface="Atkinson Hyperlegible"/>
                <a:sym typeface="Atkinson Hyperlegible"/>
              </a:rPr>
              <a:t>[o que você faria em seguida]</a:t>
            </a:r>
            <a:endParaRPr b="0" i="0" sz="1875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3" name="Google Shape;173;p8"/>
          <p:cNvSpPr/>
          <p:nvPr/>
        </p:nvSpPr>
        <p:spPr>
          <a:xfrm>
            <a:off x="952500" y="9372600"/>
            <a:ext cx="180213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rm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0088B0"/>
              </a:buClr>
              <a:buSzPts val="1950"/>
              <a:buFont typeface="Montserrat"/>
              <a:buNone/>
            </a:pPr>
            <a:r>
              <a:rPr b="1" i="0" lang="en-US" sz="1950" u="none" cap="none" strike="noStrike">
                <a:solidFill>
                  <a:srgbClr val="0088B0"/>
                </a:solidFill>
                <a:latin typeface="Montserrat"/>
                <a:ea typeface="Montserrat"/>
                <a:cs typeface="Montserrat"/>
                <a:sym typeface="Montserrat"/>
              </a:rPr>
              <a:t>Slide 8 de 9</a:t>
            </a:r>
            <a:endParaRPr b="0" i="0" sz="195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88B0"/>
        </a:solidFill>
      </p:bgPr>
    </p:bg>
    <p:spTree>
      <p:nvGrpSpPr>
        <p:cNvPr id="178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179" name="Google Shape;179;p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487150" y="3392775"/>
            <a:ext cx="5333999" cy="5334000"/>
          </a:xfrm>
          <a:prstGeom prst="rect">
            <a:avLst/>
          </a:prstGeom>
          <a:noFill/>
          <a:ln>
            <a:noFill/>
          </a:ln>
        </p:spPr>
      </p:pic>
      <p:sp>
        <p:nvSpPr>
          <p:cNvPr id="180" name="Google Shape;180;p9"/>
          <p:cNvSpPr/>
          <p:nvPr/>
        </p:nvSpPr>
        <p:spPr>
          <a:xfrm>
            <a:off x="952500" y="633413"/>
            <a:ext cx="6239351" cy="314325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rm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F3F2F2"/>
              </a:buClr>
              <a:buSzPts val="1800"/>
              <a:buFont typeface="Montserrat"/>
              <a:buNone/>
            </a:pPr>
            <a:r>
              <a:rPr b="1" i="0" lang="en-US" sz="1800" u="none" cap="none" strike="noStrike">
                <a:solidFill>
                  <a:srgbClr val="F3F2F2"/>
                </a:solidFill>
                <a:latin typeface="Montserrat"/>
                <a:ea typeface="Montserrat"/>
                <a:cs typeface="Montserrat"/>
                <a:sym typeface="Montserrat"/>
              </a:rPr>
              <a:t>1 · Saberes e Experiências de Inclusão na Escola</a:t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preencoded.png" id="181" name="Google Shape;181;p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6413659" y="609600"/>
            <a:ext cx="407491" cy="32385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preencoded.png" id="182" name="Google Shape;182;p9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7011650" y="609600"/>
            <a:ext cx="323850" cy="323850"/>
          </a:xfrm>
          <a:prstGeom prst="rect">
            <a:avLst/>
          </a:prstGeom>
          <a:noFill/>
          <a:ln>
            <a:noFill/>
          </a:ln>
        </p:spPr>
      </p:pic>
      <p:sp>
        <p:nvSpPr>
          <p:cNvPr id="183" name="Google Shape;183;p9"/>
          <p:cNvSpPr/>
          <p:nvPr/>
        </p:nvSpPr>
        <p:spPr>
          <a:xfrm>
            <a:off x="952500" y="3000375"/>
            <a:ext cx="18021300" cy="638175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rm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F3F2F2"/>
              </a:buClr>
              <a:buSzPts val="3900"/>
              <a:buFont typeface="Montserrat"/>
              <a:buNone/>
            </a:pPr>
            <a:r>
              <a:rPr b="1" i="0" lang="en-US" sz="3900" u="none" cap="none" strike="noStrike">
                <a:solidFill>
                  <a:srgbClr val="F3F2F2"/>
                </a:solidFill>
                <a:latin typeface="Montserrat"/>
                <a:ea typeface="Montserrat"/>
                <a:cs typeface="Montserrat"/>
                <a:sym typeface="Montserrat"/>
              </a:rPr>
              <a:t>Contato</a:t>
            </a:r>
            <a:endParaRPr b="0" i="0" sz="39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preencoded.png" id="184" name="Google Shape;184;p9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952500" y="5667375"/>
            <a:ext cx="419100" cy="419100"/>
          </a:xfrm>
          <a:prstGeom prst="rect">
            <a:avLst/>
          </a:prstGeom>
          <a:noFill/>
          <a:ln>
            <a:noFill/>
          </a:ln>
        </p:spPr>
      </p:pic>
      <p:sp>
        <p:nvSpPr>
          <p:cNvPr id="185" name="Google Shape;185;p9"/>
          <p:cNvSpPr/>
          <p:nvPr/>
        </p:nvSpPr>
        <p:spPr>
          <a:xfrm>
            <a:off x="1524000" y="5676900"/>
            <a:ext cx="2886224" cy="438150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rm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F3F2F2"/>
              </a:buClr>
              <a:buSzPts val="2550"/>
              <a:buFont typeface="Atkinson Hyperlegible"/>
              <a:buNone/>
            </a:pPr>
            <a:r>
              <a:rPr b="0" i="0" lang="en-US" sz="2550" u="none" cap="none" strike="noStrike">
                <a:solidFill>
                  <a:srgbClr val="F3F2F2"/>
                </a:solidFill>
                <a:latin typeface="Atkinson Hyperlegible"/>
                <a:ea typeface="Atkinson Hyperlegible"/>
                <a:cs typeface="Atkinson Hyperlegible"/>
                <a:sym typeface="Atkinson Hyperlegible"/>
              </a:rPr>
              <a:t>[seu.email@ufg.br]</a:t>
            </a:r>
            <a:endParaRPr b="0" i="0" sz="255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preencoded.png" id="186" name="Google Shape;186;p9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952500" y="6276975"/>
            <a:ext cx="419100" cy="419100"/>
          </a:xfrm>
          <a:prstGeom prst="rect">
            <a:avLst/>
          </a:prstGeom>
          <a:noFill/>
          <a:ln>
            <a:noFill/>
          </a:ln>
        </p:spPr>
      </p:pic>
      <p:sp>
        <p:nvSpPr>
          <p:cNvPr id="187" name="Google Shape;187;p9"/>
          <p:cNvSpPr/>
          <p:nvPr/>
        </p:nvSpPr>
        <p:spPr>
          <a:xfrm>
            <a:off x="1524000" y="6286500"/>
            <a:ext cx="6740470" cy="438150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rmAutofit/>
          </a:bodyPr>
          <a:lstStyle/>
          <a:p>
            <a:pPr indent="0" lvl="0" marL="0" marR="0" rtl="0" algn="l">
              <a:lnSpc>
                <a:spcPct val="110526"/>
              </a:lnSpc>
              <a:spcBef>
                <a:spcPts val="0"/>
              </a:spcBef>
              <a:spcAft>
                <a:spcPts val="0"/>
              </a:spcAft>
              <a:buClr>
                <a:srgbClr val="F3F2F2"/>
              </a:buClr>
              <a:buSzPts val="2250"/>
              <a:buFont typeface="Atkinson Hyperlegible"/>
              <a:buNone/>
            </a:pPr>
            <a:r>
              <a:rPr b="0" i="0" lang="en-US" sz="2250" u="none" cap="none" strike="noStrike">
                <a:solidFill>
                  <a:srgbClr val="F3F2F2"/>
                </a:solidFill>
                <a:latin typeface="Atkinson Hyperlegible"/>
                <a:ea typeface="Atkinson Hyperlegible"/>
                <a:cs typeface="Atkinson Hyperlegible"/>
                <a:sym typeface="Atkinson Hyperlegible"/>
              </a:rPr>
              <a:t>[Referências completas, no padrão do seu curso]</a:t>
            </a:r>
            <a:endParaRPr b="0" i="0" sz="225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preencoded.png" id="188" name="Google Shape;188;p9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952500" y="6886575"/>
            <a:ext cx="419100" cy="419100"/>
          </a:xfrm>
          <a:prstGeom prst="rect">
            <a:avLst/>
          </a:prstGeom>
          <a:noFill/>
          <a:ln>
            <a:noFill/>
          </a:ln>
        </p:spPr>
      </p:pic>
      <p:sp>
        <p:nvSpPr>
          <p:cNvPr id="189" name="Google Shape;189;p9"/>
          <p:cNvSpPr/>
          <p:nvPr/>
        </p:nvSpPr>
        <p:spPr>
          <a:xfrm>
            <a:off x="1524000" y="6896100"/>
            <a:ext cx="4048735" cy="438150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rm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F3F2F2"/>
              </a:buClr>
              <a:buSzPts val="2550"/>
              <a:buFont typeface="Atkinson Hyperlegible"/>
              <a:buNone/>
            </a:pPr>
            <a:r>
              <a:rPr b="0" i="0" lang="en-US" sz="2550" u="none" cap="none" strike="noStrike">
                <a:solidFill>
                  <a:srgbClr val="F3F2F2"/>
                </a:solidFill>
                <a:latin typeface="Atkinson Hyperlegible"/>
                <a:ea typeface="Atkinson Hyperlegible"/>
                <a:cs typeface="Atkinson Hyperlegible"/>
                <a:sym typeface="Atkinson Hyperlegible"/>
              </a:rPr>
              <a:t>Obrigado(a) pela atenção.</a:t>
            </a:r>
            <a:endParaRPr b="0" i="0" sz="255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0" name="Google Shape;190;p9"/>
          <p:cNvSpPr/>
          <p:nvPr/>
        </p:nvSpPr>
        <p:spPr>
          <a:xfrm>
            <a:off x="952500" y="9372600"/>
            <a:ext cx="180213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rm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F3F2F2"/>
              </a:buClr>
              <a:buSzPts val="1950"/>
              <a:buFont typeface="Montserrat"/>
              <a:buNone/>
            </a:pPr>
            <a:r>
              <a:rPr b="1" i="0" lang="en-US" sz="1950" u="none" cap="none" strike="noStrike">
                <a:solidFill>
                  <a:srgbClr val="F3F2F2"/>
                </a:solidFill>
                <a:latin typeface="Montserrat"/>
                <a:ea typeface="Montserrat"/>
                <a:cs typeface="Montserrat"/>
                <a:sym typeface="Montserrat"/>
              </a:rPr>
              <a:t>Slide 9 de 9</a:t>
            </a:r>
            <a:endParaRPr b="0" i="0" sz="195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2026-09-08T20:38:42Z</dcterms:created>
  <dc:creator>PptxGenJS</dc:creator>
</cp:coreProperties>
</file>