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Bold" panose="020B0604020202020204" charset="0"/>
      <p:regular r:id="rId17"/>
    </p:embeddedFont>
    <p:embeddedFont>
      <p:font typeface="Myriad Bold" panose="020B0604020202020204" charset="0"/>
      <p:regular r:id="rId18"/>
    </p:embeddedFont>
    <p:embeddedFont>
      <p:font typeface="Montserrat Bold" panose="020B0604020202020204" charset="0"/>
      <p:regular r:id="rId19"/>
    </p:embeddedFont>
    <p:embeddedFont>
      <p:font typeface="Open San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103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4273" y="1537815"/>
            <a:ext cx="2571245" cy="2571245"/>
            <a:chOff x="0" y="0"/>
            <a:chExt cx="3428327" cy="34283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28365" cy="3428365"/>
            </a:xfrm>
            <a:custGeom>
              <a:avLst/>
              <a:gdLst/>
              <a:ahLst/>
              <a:cxnLst/>
              <a:rect l="l" t="t" r="r" b="b"/>
              <a:pathLst>
                <a:path w="3428365" h="3428365">
                  <a:moveTo>
                    <a:pt x="0" y="0"/>
                  </a:moveTo>
                  <a:lnTo>
                    <a:pt x="3428365" y="0"/>
                  </a:lnTo>
                  <a:lnTo>
                    <a:pt x="3428365" y="3428365"/>
                  </a:lnTo>
                  <a:lnTo>
                    <a:pt x="0" y="3428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1" b="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142781" y="4093755"/>
            <a:ext cx="15713183" cy="2571245"/>
            <a:chOff x="0" y="0"/>
            <a:chExt cx="20950911" cy="34283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50909" cy="3428330"/>
            </a:xfrm>
            <a:custGeom>
              <a:avLst/>
              <a:gdLst/>
              <a:ahLst/>
              <a:cxnLst/>
              <a:rect l="l" t="t" r="r" b="b"/>
              <a:pathLst>
                <a:path w="20950909" h="3428330">
                  <a:moveTo>
                    <a:pt x="0" y="0"/>
                  </a:moveTo>
                  <a:lnTo>
                    <a:pt x="20950909" y="0"/>
                  </a:lnTo>
                  <a:lnTo>
                    <a:pt x="20950909" y="3428330"/>
                  </a:lnTo>
                  <a:lnTo>
                    <a:pt x="0" y="3428330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9075" b="-69075"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0" y="-200025"/>
              <a:ext cx="20950911" cy="362835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0797"/>
                </a:lnSpc>
              </a:pPr>
              <a:r>
                <a:rPr lang="en-US" sz="7198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Título do seu Trabalho</a:t>
              </a:r>
            </a:p>
            <a:p>
              <a:pPr algn="l">
                <a:lnSpc>
                  <a:spcPts val="6748"/>
                </a:lnSpc>
              </a:pPr>
              <a:r>
                <a:rPr lang="en-US" sz="4499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Subtítulo opcional aqui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2781" y="6807876"/>
            <a:ext cx="1142781" cy="85706"/>
            <a:chOff x="0" y="0"/>
            <a:chExt cx="1523708" cy="1142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23746" cy="114300"/>
            </a:xfrm>
            <a:custGeom>
              <a:avLst/>
              <a:gdLst/>
              <a:ahLst/>
              <a:cxnLst/>
              <a:rect l="l" t="t" r="r" b="b"/>
              <a:pathLst>
                <a:path w="1523746" h="114300">
                  <a:moveTo>
                    <a:pt x="0" y="0"/>
                  </a:moveTo>
                  <a:lnTo>
                    <a:pt x="1523746" y="0"/>
                  </a:lnTo>
                  <a:lnTo>
                    <a:pt x="1523746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42781" y="7213907"/>
            <a:ext cx="15713183" cy="1428474"/>
            <a:chOff x="0" y="0"/>
            <a:chExt cx="20950911" cy="19046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950909" cy="1904628"/>
            </a:xfrm>
            <a:custGeom>
              <a:avLst/>
              <a:gdLst/>
              <a:ahLst/>
              <a:cxnLst/>
              <a:rect l="l" t="t" r="r" b="b"/>
              <a:pathLst>
                <a:path w="20950909" h="1904628">
                  <a:moveTo>
                    <a:pt x="0" y="0"/>
                  </a:moveTo>
                  <a:lnTo>
                    <a:pt x="20950909" y="0"/>
                  </a:lnTo>
                  <a:lnTo>
                    <a:pt x="20950909" y="1904628"/>
                  </a:lnTo>
                  <a:lnTo>
                    <a:pt x="0" y="1904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64335" b="-164335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20950911" cy="199035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049"/>
                </a:lnSpc>
              </a:pPr>
              <a:r>
                <a:rPr lang="en-US" sz="2699" dirty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Nome </a:t>
              </a:r>
              <a:r>
                <a:rPr lang="en-US" sz="2699" dirty="0" err="1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Completo</a:t>
              </a:r>
              <a:r>
                <a:rPr lang="en-US" sz="2699" dirty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699" dirty="0" smtClean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do(s) </a:t>
              </a:r>
              <a:r>
                <a:rPr lang="en-US" sz="2699" dirty="0" err="1" smtClean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Autor</a:t>
              </a:r>
              <a:r>
                <a:rPr lang="en-US" sz="2699" dirty="0" smtClean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(</a:t>
              </a:r>
              <a:r>
                <a:rPr lang="en-US" sz="2699" dirty="0" err="1" smtClean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es</a:t>
              </a:r>
              <a:r>
                <a:rPr lang="en-US" sz="2699" smtClean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)</a:t>
              </a:r>
              <a:endParaRPr lang="en-US" sz="2699" dirty="0">
                <a:solidFill>
                  <a:srgbClr val="F6B9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4049"/>
                </a:lnSpc>
              </a:pPr>
              <a:r>
                <a:rPr lang="en-US" sz="26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Filiação</a:t>
              </a:r>
              <a:r>
                <a:rPr lang="en-US" sz="26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699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Institucional</a:t>
              </a:r>
              <a:r>
                <a:rPr lang="en-US" sz="2699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(ex: PPGCI / UFG</a:t>
              </a:r>
              <a:r>
                <a:rPr lang="en-US" sz="2699" dirty="0" smtClean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) </a:t>
              </a:r>
              <a:endParaRPr lang="en-US" sz="26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879771" y="2172973"/>
            <a:ext cx="12806874" cy="1714165"/>
            <a:chOff x="0" y="0"/>
            <a:chExt cx="17075832" cy="22855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75826" cy="2285552"/>
            </a:xfrm>
            <a:custGeom>
              <a:avLst/>
              <a:gdLst/>
              <a:ahLst/>
              <a:cxnLst/>
              <a:rect l="l" t="t" r="r" b="b"/>
              <a:pathLst>
                <a:path w="17075826" h="2285552">
                  <a:moveTo>
                    <a:pt x="0" y="0"/>
                  </a:moveTo>
                  <a:lnTo>
                    <a:pt x="17075826" y="0"/>
                  </a:lnTo>
                  <a:lnTo>
                    <a:pt x="17075826" y="2285552"/>
                  </a:lnTo>
                  <a:lnTo>
                    <a:pt x="0" y="2285552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05490" r="-6810" b="-105490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7075832" cy="23617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319"/>
                </a:lnSpc>
              </a:pPr>
              <a:r>
                <a:rPr lang="en-US" sz="3800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IX Workshop de Informação, Dados e Tecnologia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Inteligência Artificial e Humana: transformações </a:t>
              </a:r>
              <a:r>
                <a:rPr lang="en-US" sz="2499" b="1" dirty="0" err="1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tecnológicas</a:t>
              </a:r>
              <a:r>
                <a:rPr lang="en-US" sz="2499" b="1" dirty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499" b="1" dirty="0" err="1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organizacionais</a:t>
              </a:r>
              <a:r>
                <a:rPr lang="en-US" sz="2499" b="1" dirty="0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99" b="1" dirty="0" err="1">
                  <a:solidFill>
                    <a:srgbClr val="F6B922"/>
                  </a:solidFill>
                  <a:latin typeface="Open Sans"/>
                  <a:ea typeface="Open Sans"/>
                  <a:cs typeface="Open Sans"/>
                  <a:sym typeface="Open Sans"/>
                </a:rPr>
                <a:t>sociais</a:t>
              </a:r>
              <a:endParaRPr lang="en-US" sz="2499" b="1" dirty="0">
                <a:solidFill>
                  <a:srgbClr val="F6B9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" name="Freeform 15"/>
          <p:cNvSpPr/>
          <p:nvPr/>
        </p:nvSpPr>
        <p:spPr>
          <a:xfrm>
            <a:off x="-309833" y="-35903"/>
            <a:ext cx="18892263" cy="2781891"/>
          </a:xfrm>
          <a:custGeom>
            <a:avLst/>
            <a:gdLst/>
            <a:ahLst/>
            <a:cxnLst/>
            <a:rect l="l" t="t" r="r" b="b"/>
            <a:pathLst>
              <a:path w="18892263" h="2781891">
                <a:moveTo>
                  <a:pt x="0" y="0"/>
                </a:moveTo>
                <a:lnTo>
                  <a:pt x="18892262" y="0"/>
                </a:lnTo>
                <a:lnTo>
                  <a:pt x="18892262" y="2781891"/>
                </a:lnTo>
                <a:lnTo>
                  <a:pt x="0" y="2781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262191" b="-36273"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3185002" y="2775934"/>
            <a:ext cx="1255980" cy="91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4"/>
              </a:lnSpc>
            </a:pPr>
            <a:r>
              <a:rPr lang="en-US" sz="4781" b="1" spc="-229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31937" y="2127650"/>
            <a:ext cx="1094337" cy="1106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12"/>
              </a:lnSpc>
            </a:pPr>
            <a:r>
              <a:rPr lang="en-US" sz="5794" b="1" spc="-156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WI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10485" y="2127650"/>
            <a:ext cx="431576" cy="111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2"/>
              </a:lnSpc>
            </a:pPr>
            <a:r>
              <a:rPr lang="en-US" sz="5794" b="1" spc="-701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27769" y="2118786"/>
            <a:ext cx="261953" cy="111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2"/>
              </a:lnSpc>
            </a:pPr>
            <a:r>
              <a:rPr lang="en-US" sz="5794" b="1" spc="-1037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17058" y="2118786"/>
            <a:ext cx="276988" cy="111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2"/>
              </a:lnSpc>
            </a:pPr>
            <a:r>
              <a:rPr lang="en-US" sz="5794" b="1" spc="-1037">
                <a:solidFill>
                  <a:srgbClr val="FFFFFF"/>
                </a:solidFill>
                <a:latin typeface="Myriad Bold"/>
                <a:ea typeface="Myriad Bold"/>
                <a:cs typeface="Myriad Bold"/>
                <a:sym typeface="Myriad Bold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4470643" y="1152292"/>
            <a:ext cx="2743273" cy="1218967"/>
            <a:chOff x="0" y="0"/>
            <a:chExt cx="3657698" cy="162528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625289" cy="1625289"/>
              <a:chOff x="0" y="0"/>
              <a:chExt cx="1904632" cy="190463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04619" cy="1904619"/>
              </a:xfrm>
              <a:custGeom>
                <a:avLst/>
                <a:gdLst/>
                <a:ahLst/>
                <a:cxnLst/>
                <a:rect l="l" t="t" r="r" b="b"/>
                <a:pathLst>
                  <a:path w="1904619" h="1904619">
                    <a:moveTo>
                      <a:pt x="0" y="0"/>
                    </a:moveTo>
                    <a:lnTo>
                      <a:pt x="1904619" y="0"/>
                    </a:lnTo>
                    <a:lnTo>
                      <a:pt x="1904619" y="1904619"/>
                    </a:lnTo>
                    <a:lnTo>
                      <a:pt x="0" y="19046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01836" y="649446"/>
              <a:ext cx="1214467" cy="834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5"/>
                </a:lnSpc>
              </a:pPr>
              <a:r>
                <a:rPr lang="en-US" sz="3467" b="1" spc="-166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2026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760440" y="30854"/>
              <a:ext cx="1058166" cy="101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3"/>
                </a:lnSpc>
              </a:pPr>
              <a:r>
                <a:rPr lang="en-US" sz="4202" b="1" spc="-113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WI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609951" y="30854"/>
              <a:ext cx="417312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508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D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110137" y="22283"/>
              <a:ext cx="253295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a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389865" y="22283"/>
              <a:ext cx="267833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</a:t>
              </a:r>
            </a:p>
          </p:txBody>
        </p:sp>
      </p:grpSp>
      <p:sp>
        <p:nvSpPr>
          <p:cNvPr id="38" name="Freeform 13"/>
          <p:cNvSpPr/>
          <p:nvPr/>
        </p:nvSpPr>
        <p:spPr>
          <a:xfrm rot="6652190">
            <a:off x="15180680" y="7751237"/>
            <a:ext cx="3889518" cy="1331662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7" name="Espaço Reservado para Conteúdo 36"/>
          <p:cNvSpPr>
            <a:spLocks noGrp="1"/>
          </p:cNvSpPr>
          <p:nvPr>
            <p:ph idx="1"/>
          </p:nvPr>
        </p:nvSpPr>
        <p:spPr>
          <a:xfrm>
            <a:off x="1142780" y="2775134"/>
            <a:ext cx="16307019" cy="686416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0" name="TextBox 4"/>
          <p:cNvSpPr txBox="1"/>
          <p:nvPr/>
        </p:nvSpPr>
        <p:spPr>
          <a:xfrm>
            <a:off x="1142781" y="1049912"/>
            <a:ext cx="14284709" cy="94994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l">
              <a:lnSpc>
                <a:spcPts val="6748"/>
              </a:lnSpc>
            </a:pPr>
            <a:r>
              <a:rPr lang="en-US" sz="4499" b="1" dirty="0" smtClean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  <a:endParaRPr lang="en-US" sz="4499" b="1" dirty="0">
              <a:solidFill>
                <a:srgbClr val="1E4B73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17932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56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22719" y="1638300"/>
            <a:ext cx="14284709" cy="209546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13483"/>
              </a:lnSpc>
            </a:pPr>
            <a:r>
              <a:rPr lang="en-US" sz="9988" b="1" dirty="0" smtClean="0">
                <a:solidFill>
                  <a:srgbClr val="F6B92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Agradecimentos</a:t>
            </a:r>
            <a:endParaRPr lang="en-US" sz="9988" b="1" dirty="0">
              <a:solidFill>
                <a:srgbClr val="F6B92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999859" y="6285271"/>
            <a:ext cx="14284709" cy="571386"/>
            <a:chOff x="0" y="0"/>
            <a:chExt cx="19046279" cy="7618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046279" cy="761851"/>
            </a:xfrm>
            <a:custGeom>
              <a:avLst/>
              <a:gdLst/>
              <a:ahLst/>
              <a:cxnLst/>
              <a:rect l="l" t="t" r="r" b="b"/>
              <a:pathLst>
                <a:path w="19046279" h="761851">
                  <a:moveTo>
                    <a:pt x="0" y="0"/>
                  </a:moveTo>
                  <a:lnTo>
                    <a:pt x="19046279" y="0"/>
                  </a:lnTo>
                  <a:lnTo>
                    <a:pt x="19046279" y="761851"/>
                  </a:lnTo>
                  <a:lnTo>
                    <a:pt x="0" y="76185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37126" b="-437125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9046279" cy="8285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036"/>
                </a:lnSpc>
              </a:pPr>
              <a:r>
                <a:rPr lang="en-US" sz="202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E-mail: autor@instituicao.br | LinkedIn / Lattes do Autor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070866" y="7142359"/>
            <a:ext cx="2142706" cy="2142706"/>
            <a:chOff x="0" y="0"/>
            <a:chExt cx="2856941" cy="285694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56992" cy="2856992"/>
            </a:xfrm>
            <a:custGeom>
              <a:avLst/>
              <a:gdLst/>
              <a:ahLst/>
              <a:cxnLst/>
              <a:rect l="l" t="t" r="r" b="b"/>
              <a:pathLst>
                <a:path w="2856992" h="2856992">
                  <a:moveTo>
                    <a:pt x="0" y="0"/>
                  </a:moveTo>
                  <a:lnTo>
                    <a:pt x="2856992" y="0"/>
                  </a:lnTo>
                  <a:lnTo>
                    <a:pt x="2856992" y="2856992"/>
                  </a:lnTo>
                  <a:lnTo>
                    <a:pt x="0" y="2856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1" b="1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0" y="114300"/>
            <a:ext cx="18059400" cy="2514600"/>
          </a:xfrm>
          <a:custGeom>
            <a:avLst/>
            <a:gdLst/>
            <a:ahLst/>
            <a:cxnLst/>
            <a:rect l="l" t="t" r="r" b="b"/>
            <a:pathLst>
              <a:path w="18892263" h="2781891">
                <a:moveTo>
                  <a:pt x="0" y="0"/>
                </a:moveTo>
                <a:lnTo>
                  <a:pt x="18892262" y="0"/>
                </a:lnTo>
                <a:lnTo>
                  <a:pt x="18892262" y="2781891"/>
                </a:lnTo>
                <a:lnTo>
                  <a:pt x="0" y="2781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262191" b="-36273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2781" y="1142781"/>
            <a:ext cx="14284709" cy="857079"/>
            <a:chOff x="0" y="0"/>
            <a:chExt cx="19046279" cy="1142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279" cy="1142777"/>
            </a:xfrm>
            <a:custGeom>
              <a:avLst/>
              <a:gdLst/>
              <a:ahLst/>
              <a:cxnLst/>
              <a:rect l="l" t="t" r="r" b="b"/>
              <a:pathLst>
                <a:path w="19046279" h="1142777">
                  <a:moveTo>
                    <a:pt x="0" y="0"/>
                  </a:moveTo>
                  <a:lnTo>
                    <a:pt x="19046279" y="0"/>
                  </a:lnTo>
                  <a:lnTo>
                    <a:pt x="19046279" y="1142777"/>
                  </a:lnTo>
                  <a:lnTo>
                    <a:pt x="0" y="1142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4750" b="-274750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19046279" cy="12094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41"/>
                </a:lnSpc>
              </a:pPr>
              <a:r>
                <a:rPr lang="en-US" sz="4994" b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Roteiro da Apresentação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3000794"/>
            <a:ext cx="6428118" cy="4285412"/>
            <a:chOff x="0" y="0"/>
            <a:chExt cx="8570824" cy="571388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70826" cy="5713884"/>
            </a:xfrm>
            <a:custGeom>
              <a:avLst/>
              <a:gdLst/>
              <a:ahLst/>
              <a:cxnLst/>
              <a:rect l="l" t="t" r="r" b="b"/>
              <a:pathLst>
                <a:path w="8570826" h="5713884">
                  <a:moveTo>
                    <a:pt x="0" y="0"/>
                  </a:moveTo>
                  <a:lnTo>
                    <a:pt x="8570826" y="0"/>
                  </a:lnTo>
                  <a:lnTo>
                    <a:pt x="8570826" y="5713884"/>
                  </a:lnTo>
                  <a:lnTo>
                    <a:pt x="0" y="57138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5535" r="-35535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361950"/>
              <a:ext cx="8570824" cy="60758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311"/>
                </a:lnSpc>
              </a:pPr>
              <a:r>
                <a:rPr lang="en-US" sz="2924" b="1" dirty="0">
                  <a:solidFill>
                    <a:srgbClr val="F6B92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1. </a:t>
              </a:r>
              <a:r>
                <a:rPr lang="en-US" sz="2924" dirty="0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 Introdução</a:t>
              </a:r>
            </a:p>
            <a:p>
              <a:pPr algn="l">
                <a:lnSpc>
                  <a:spcPts val="7311"/>
                </a:lnSpc>
              </a:pPr>
              <a:r>
                <a:rPr lang="en-US" sz="2924" b="1" dirty="0">
                  <a:solidFill>
                    <a:srgbClr val="F6B92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2. </a:t>
              </a:r>
              <a:r>
                <a:rPr lang="en-US" sz="2924" dirty="0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24" dirty="0" err="1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Objetivos</a:t>
              </a:r>
              <a:endParaRPr lang="en-US" sz="2924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l">
                <a:lnSpc>
                  <a:spcPts val="7311"/>
                </a:lnSpc>
              </a:pPr>
              <a:r>
                <a:rPr lang="en-US" sz="2924" b="1" dirty="0">
                  <a:solidFill>
                    <a:srgbClr val="F6B92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3. </a:t>
              </a:r>
              <a:r>
                <a:rPr lang="en-US" sz="2924" dirty="0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24" dirty="0" err="1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Referencial</a:t>
              </a:r>
              <a:r>
                <a:rPr lang="en-US" sz="2924" dirty="0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924" dirty="0" err="1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Teórico</a:t>
              </a:r>
              <a:endParaRPr lang="en-US" sz="2924" dirty="0">
                <a:solidFill>
                  <a:srgbClr val="3C3C3C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285136" y="3000794"/>
            <a:ext cx="6428118" cy="4285412"/>
            <a:chOff x="0" y="0"/>
            <a:chExt cx="8570824" cy="5713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570826" cy="5713884"/>
            </a:xfrm>
            <a:custGeom>
              <a:avLst/>
              <a:gdLst/>
              <a:ahLst/>
              <a:cxnLst/>
              <a:rect l="l" t="t" r="r" b="b"/>
              <a:pathLst>
                <a:path w="8570826" h="5713884">
                  <a:moveTo>
                    <a:pt x="0" y="0"/>
                  </a:moveTo>
                  <a:lnTo>
                    <a:pt x="8570826" y="0"/>
                  </a:lnTo>
                  <a:lnTo>
                    <a:pt x="8570826" y="5713884"/>
                  </a:lnTo>
                  <a:lnTo>
                    <a:pt x="0" y="571388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5535" r="-35535"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-361950"/>
              <a:ext cx="8570824" cy="60758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311"/>
                </a:lnSpc>
              </a:pPr>
              <a:r>
                <a:rPr lang="en-US" sz="2924" b="1">
                  <a:solidFill>
                    <a:srgbClr val="1E4B7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4. </a:t>
              </a:r>
              <a:r>
                <a:rPr lang="en-US" sz="2924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 Metodologia</a:t>
              </a:r>
            </a:p>
            <a:p>
              <a:pPr algn="l">
                <a:lnSpc>
                  <a:spcPts val="7311"/>
                </a:lnSpc>
              </a:pPr>
              <a:r>
                <a:rPr lang="en-US" sz="2924" b="1">
                  <a:solidFill>
                    <a:srgbClr val="1E4B7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5. </a:t>
              </a:r>
              <a:r>
                <a:rPr lang="en-US" sz="2924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 Resultados e Discussão</a:t>
              </a:r>
            </a:p>
            <a:p>
              <a:pPr algn="l">
                <a:lnSpc>
                  <a:spcPts val="7311"/>
                </a:lnSpc>
              </a:pPr>
              <a:r>
                <a:rPr lang="en-US" sz="2924" b="1">
                  <a:solidFill>
                    <a:srgbClr val="1E4B73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6. </a:t>
              </a:r>
              <a:r>
                <a:rPr lang="en-US" sz="2924">
                  <a:solidFill>
                    <a:srgbClr val="3C3C3C"/>
                  </a:solidFill>
                  <a:latin typeface="Open Sans"/>
                  <a:ea typeface="Open Sans"/>
                  <a:cs typeface="Open Sans"/>
                  <a:sym typeface="Open Sans"/>
                </a:rPr>
                <a:t> Considerações Finais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470643" y="1257533"/>
            <a:ext cx="1218967" cy="1218967"/>
            <a:chOff x="0" y="0"/>
            <a:chExt cx="1904632" cy="19046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04619" cy="1904619"/>
            </a:xfrm>
            <a:custGeom>
              <a:avLst/>
              <a:gdLst/>
              <a:ahLst/>
              <a:cxnLst/>
              <a:rect l="l" t="t" r="r" b="b"/>
              <a:pathLst>
                <a:path w="1904619" h="1904619">
                  <a:moveTo>
                    <a:pt x="0" y="0"/>
                  </a:moveTo>
                  <a:lnTo>
                    <a:pt x="1904619" y="0"/>
                  </a:lnTo>
                  <a:lnTo>
                    <a:pt x="1904619" y="1904619"/>
                  </a:lnTo>
                  <a:lnTo>
                    <a:pt x="0" y="1904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16047020" y="1606038"/>
            <a:ext cx="910850" cy="578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5"/>
              </a:lnSpc>
            </a:pPr>
            <a:r>
              <a:rPr lang="en-US" sz="3467" b="1" spc="-166" dirty="0">
                <a:solidFill>
                  <a:schemeClr val="tx2"/>
                </a:solidFill>
                <a:latin typeface="Myriad Bold"/>
                <a:ea typeface="Myriad Bold"/>
                <a:cs typeface="Myriad Bold"/>
                <a:sym typeface="Myriad Bold"/>
              </a:rPr>
              <a:t>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790973" y="1134951"/>
            <a:ext cx="79362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3"/>
              </a:lnSpc>
            </a:pPr>
            <a:r>
              <a:rPr lang="en-US" sz="4202" b="1" spc="-113" dirty="0" smtClean="0">
                <a:solidFill>
                  <a:schemeClr val="tx2"/>
                </a:solidFill>
                <a:latin typeface="Myriad Bold"/>
                <a:ea typeface="Myriad Bold"/>
                <a:cs typeface="Myriad Bold"/>
                <a:sym typeface="Myriad Bold"/>
              </a:rPr>
              <a:t>WI</a:t>
            </a:r>
            <a:endParaRPr lang="en-US" sz="4202" b="1" spc="-113" dirty="0">
              <a:solidFill>
                <a:schemeClr val="tx2"/>
              </a:solidFill>
              <a:latin typeface="Myriad Bold"/>
              <a:ea typeface="Myriad Bold"/>
              <a:cs typeface="Myriad Bold"/>
              <a:sym typeface="Myria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428106" y="1134951"/>
            <a:ext cx="312984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 b="1" spc="-508" dirty="0">
                <a:solidFill>
                  <a:schemeClr val="tx2"/>
                </a:solidFill>
                <a:latin typeface="Myriad Bold"/>
                <a:ea typeface="Myriad Bold"/>
                <a:cs typeface="Myriad Bold"/>
                <a:sym typeface="Myriad Bold"/>
              </a:rPr>
              <a:t>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803246" y="1128523"/>
            <a:ext cx="189971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 b="1" spc="-752">
                <a:solidFill>
                  <a:schemeClr val="tx2"/>
                </a:solidFill>
                <a:latin typeface="Myriad Bold"/>
                <a:ea typeface="Myriad Bold"/>
                <a:cs typeface="Myriad Bold"/>
                <a:sym typeface="Myriad Bold"/>
              </a:rPr>
              <a:t>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013042" y="1128523"/>
            <a:ext cx="200875" cy="697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3"/>
              </a:lnSpc>
            </a:pPr>
            <a:r>
              <a:rPr lang="en-US" sz="4202" b="1" spc="-752" dirty="0">
                <a:solidFill>
                  <a:schemeClr val="tx2"/>
                </a:solidFill>
                <a:latin typeface="Myriad Bold"/>
                <a:ea typeface="Myriad Bold"/>
                <a:cs typeface="Myriad Bold"/>
                <a:sym typeface="Myriad Bold"/>
              </a:rPr>
              <a:t>T</a:t>
            </a:r>
          </a:p>
        </p:txBody>
      </p:sp>
      <p:sp>
        <p:nvSpPr>
          <p:cNvPr id="23" name="Freeform 13"/>
          <p:cNvSpPr/>
          <p:nvPr/>
        </p:nvSpPr>
        <p:spPr>
          <a:xfrm rot="6652190">
            <a:off x="14672431" y="7166945"/>
            <a:ext cx="4675426" cy="1605008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2781" y="1142781"/>
            <a:ext cx="14284709" cy="952719"/>
            <a:chOff x="0" y="0"/>
            <a:chExt cx="19046279" cy="12702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279" cy="1142777"/>
            </a:xfrm>
            <a:custGeom>
              <a:avLst/>
              <a:gdLst/>
              <a:ahLst/>
              <a:cxnLst/>
              <a:rect l="l" t="t" r="r" b="b"/>
              <a:pathLst>
                <a:path w="19046279" h="1142777">
                  <a:moveTo>
                    <a:pt x="0" y="0"/>
                  </a:moveTo>
                  <a:lnTo>
                    <a:pt x="19046279" y="0"/>
                  </a:lnTo>
                  <a:lnTo>
                    <a:pt x="19046279" y="1142777"/>
                  </a:lnTo>
                  <a:lnTo>
                    <a:pt x="0" y="1142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4750" b="-274750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3695"/>
              <a:ext cx="19046279" cy="12665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48"/>
                </a:lnSpc>
              </a:pPr>
              <a:r>
                <a:rPr lang="en-US" sz="4499" b="1" dirty="0" smtClean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Introdução</a:t>
              </a:r>
              <a:endParaRPr lang="en-US" sz="4499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42781" y="3142640"/>
            <a:ext cx="8570824" cy="5397332"/>
            <a:chOff x="0" y="0"/>
            <a:chExt cx="11427765" cy="71964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427768" cy="7196447"/>
            </a:xfrm>
            <a:custGeom>
              <a:avLst/>
              <a:gdLst/>
              <a:ahLst/>
              <a:cxnLst/>
              <a:rect l="l" t="t" r="r" b="b"/>
              <a:pathLst>
                <a:path w="11427768" h="7196447">
                  <a:moveTo>
                    <a:pt x="0" y="0"/>
                  </a:moveTo>
                  <a:lnTo>
                    <a:pt x="11427768" y="0"/>
                  </a:lnTo>
                  <a:lnTo>
                    <a:pt x="11427768" y="7196447"/>
                  </a:lnTo>
                  <a:lnTo>
                    <a:pt x="0" y="719644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0797" r="-3079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1427765" cy="728216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35804" lvl="1" indent="-167902" algn="l">
                <a:lnSpc>
                  <a:spcPts val="3959"/>
                </a:lnSpc>
                <a:buFont typeface="Arial"/>
                <a:buChar char="•"/>
              </a:pP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Contexto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pesquisa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inserida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no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tema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central do </a:t>
              </a:r>
              <a:r>
                <a:rPr lang="en-US" sz="2474" dirty="0" err="1" smtClean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evento</a:t>
              </a:r>
              <a:r>
                <a:rPr lang="en-US" sz="2474" dirty="0" smtClean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  <a:endParaRPr lang="en-US" sz="2474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35804" lvl="1" indent="-167902" algn="l">
                <a:lnSpc>
                  <a:spcPts val="3959"/>
                </a:lnSpc>
              </a:pPr>
              <a:endParaRPr lang="en-US" sz="2474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35804" lvl="1" indent="-167902" algn="l">
                <a:lnSpc>
                  <a:spcPts val="3959"/>
                </a:lnSpc>
                <a:buFont typeface="Arial"/>
                <a:buChar char="•"/>
              </a:pP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Formulação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clara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problema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que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guiou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a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investigação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335804" lvl="1" indent="-167902" algn="l">
                <a:lnSpc>
                  <a:spcPts val="3959"/>
                </a:lnSpc>
              </a:pPr>
              <a:endParaRPr lang="en-US" sz="2474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35804" lvl="1" indent="-167902" algn="l">
                <a:lnSpc>
                  <a:spcPts val="3959"/>
                </a:lnSpc>
                <a:buFont typeface="Arial"/>
                <a:buChar char="•"/>
              </a:pP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Justificativa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teórica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prática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estudo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  <a:p>
              <a:pPr marL="335804" lvl="1" indent="-167902" algn="l">
                <a:lnSpc>
                  <a:spcPts val="3959"/>
                </a:lnSpc>
              </a:pPr>
              <a:endParaRPr lang="en-US" sz="2474" dirty="0">
                <a:solidFill>
                  <a:srgbClr val="50505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335804" lvl="1" indent="-167902" algn="l">
                <a:lnSpc>
                  <a:spcPts val="3959"/>
                </a:lnSpc>
                <a:buFont typeface="Arial"/>
                <a:buChar char="•"/>
              </a:pP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Relevância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trabalho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para a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Ciência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 Informação e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áreas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74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correlatas</a:t>
              </a:r>
              <a:r>
                <a:rPr lang="en-US" sz="2474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133571" y="3128353"/>
            <a:ext cx="6308131" cy="5397332"/>
            <a:chOff x="0" y="0"/>
            <a:chExt cx="8410842" cy="719644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410828" cy="7196455"/>
            </a:xfrm>
            <a:custGeom>
              <a:avLst/>
              <a:gdLst/>
              <a:ahLst/>
              <a:cxnLst/>
              <a:rect l="l" t="t" r="r" b="b"/>
              <a:pathLst>
                <a:path w="8410828" h="7196455">
                  <a:moveTo>
                    <a:pt x="0" y="179959"/>
                  </a:moveTo>
                  <a:cubicBezTo>
                    <a:pt x="0" y="80518"/>
                    <a:pt x="80518" y="0"/>
                    <a:pt x="179959" y="0"/>
                  </a:cubicBezTo>
                  <a:lnTo>
                    <a:pt x="8230870" y="0"/>
                  </a:lnTo>
                  <a:cubicBezTo>
                    <a:pt x="8330184" y="0"/>
                    <a:pt x="8410828" y="80518"/>
                    <a:pt x="8410828" y="179959"/>
                  </a:cubicBezTo>
                  <a:lnTo>
                    <a:pt x="8410828" y="7016496"/>
                  </a:lnTo>
                  <a:cubicBezTo>
                    <a:pt x="8410828" y="7115810"/>
                    <a:pt x="8330311" y="7196455"/>
                    <a:pt x="8230870" y="7196455"/>
                  </a:cubicBezTo>
                  <a:lnTo>
                    <a:pt x="179959" y="7196455"/>
                  </a:lnTo>
                  <a:cubicBezTo>
                    <a:pt x="80518" y="7196455"/>
                    <a:pt x="0" y="7115937"/>
                    <a:pt x="0" y="7016496"/>
                  </a:cubicBezTo>
                  <a:close/>
                </a:path>
              </a:pathLst>
            </a:custGeom>
            <a:solidFill>
              <a:srgbClr val="F5F8FC"/>
            </a:solidFill>
            <a:ln w="28569" cap="sq">
              <a:solidFill>
                <a:srgbClr val="1E4B73"/>
              </a:solidFill>
              <a:prstDash val="dash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0430688" y="5459189"/>
            <a:ext cx="5996727" cy="1397471"/>
            <a:chOff x="-377123" y="-910982"/>
            <a:chExt cx="7995635" cy="186329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18512" cy="952314"/>
            </a:xfrm>
            <a:custGeom>
              <a:avLst/>
              <a:gdLst/>
              <a:ahLst/>
              <a:cxnLst/>
              <a:rect l="l" t="t" r="r" b="b"/>
              <a:pathLst>
                <a:path w="7618512" h="952314">
                  <a:moveTo>
                    <a:pt x="0" y="0"/>
                  </a:moveTo>
                  <a:lnTo>
                    <a:pt x="7618512" y="0"/>
                  </a:lnTo>
                  <a:lnTo>
                    <a:pt x="7618512" y="952314"/>
                  </a:lnTo>
                  <a:lnTo>
                    <a:pt x="0" y="95231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5880" b="-105880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-377123" y="-910982"/>
              <a:ext cx="7618514" cy="10189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036"/>
                </a:lnSpc>
              </a:pPr>
              <a:r>
                <a:rPr lang="pt-BR" sz="2400" dirty="0"/>
                <a:t>Espaço reservado para imagem ou diagrama, caso necessário.</a:t>
              </a:r>
              <a:endParaRPr lang="en-US" sz="2024" dirty="0">
                <a:solidFill>
                  <a:srgbClr val="1E4B7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470643" y="1152292"/>
            <a:ext cx="2743273" cy="1218967"/>
            <a:chOff x="0" y="0"/>
            <a:chExt cx="3657698" cy="1625289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625289" cy="1625289"/>
              <a:chOff x="0" y="0"/>
              <a:chExt cx="1904632" cy="1904632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04619" cy="1904619"/>
              </a:xfrm>
              <a:custGeom>
                <a:avLst/>
                <a:gdLst/>
                <a:ahLst/>
                <a:cxnLst/>
                <a:rect l="l" t="t" r="r" b="b"/>
                <a:pathLst>
                  <a:path w="1904619" h="1904619">
                    <a:moveTo>
                      <a:pt x="0" y="0"/>
                    </a:moveTo>
                    <a:lnTo>
                      <a:pt x="1904619" y="0"/>
                    </a:lnTo>
                    <a:lnTo>
                      <a:pt x="1904619" y="1904619"/>
                    </a:lnTo>
                    <a:lnTo>
                      <a:pt x="0" y="19046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2101836" y="649446"/>
              <a:ext cx="1214467" cy="834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5"/>
                </a:lnSpc>
              </a:pPr>
              <a:r>
                <a:rPr lang="en-US" sz="3467" b="1" spc="-166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2026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760440" y="30854"/>
              <a:ext cx="1058166" cy="101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3"/>
                </a:lnSpc>
              </a:pPr>
              <a:r>
                <a:rPr lang="en-US" sz="4202" b="1" spc="-113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WI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609951" y="30854"/>
              <a:ext cx="417312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508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D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110137" y="22283"/>
              <a:ext cx="253295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a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389865" y="22283"/>
              <a:ext cx="267833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</a:t>
              </a:r>
            </a:p>
          </p:txBody>
        </p:sp>
      </p:grpSp>
      <p:sp>
        <p:nvSpPr>
          <p:cNvPr id="26" name="Freeform 13"/>
          <p:cNvSpPr/>
          <p:nvPr/>
        </p:nvSpPr>
        <p:spPr>
          <a:xfrm rot="6652190">
            <a:off x="14672431" y="7166945"/>
            <a:ext cx="4675426" cy="1605008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2781" y="1142781"/>
            <a:ext cx="14284709" cy="857079"/>
            <a:chOff x="0" y="0"/>
            <a:chExt cx="19046279" cy="1142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279" cy="1142777"/>
            </a:xfrm>
            <a:custGeom>
              <a:avLst/>
              <a:gdLst/>
              <a:ahLst/>
              <a:cxnLst/>
              <a:rect l="l" t="t" r="r" b="b"/>
              <a:pathLst>
                <a:path w="19046279" h="1142777">
                  <a:moveTo>
                    <a:pt x="0" y="0"/>
                  </a:moveTo>
                  <a:lnTo>
                    <a:pt x="19046279" y="0"/>
                  </a:lnTo>
                  <a:lnTo>
                    <a:pt x="19046279" y="1142777"/>
                  </a:lnTo>
                  <a:lnTo>
                    <a:pt x="0" y="1142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4750" b="-274750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046279" cy="12665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48"/>
                </a:lnSpc>
              </a:pPr>
              <a:r>
                <a:rPr lang="en-US" sz="449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Objetivos</a:t>
              </a:r>
              <a:r>
                <a:rPr lang="en-US" sz="4499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da Pesquisa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42781" y="3142640"/>
            <a:ext cx="6428118" cy="4571105"/>
            <a:chOff x="0" y="0"/>
            <a:chExt cx="8570824" cy="60948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70849" cy="6094857"/>
            </a:xfrm>
            <a:custGeom>
              <a:avLst/>
              <a:gdLst/>
              <a:ahLst/>
              <a:cxnLst/>
              <a:rect l="l" t="t" r="r" b="b"/>
              <a:pathLst>
                <a:path w="8570849" h="6094857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lnTo>
                    <a:pt x="8418449" y="0"/>
                  </a:lnTo>
                  <a:cubicBezTo>
                    <a:pt x="8502650" y="0"/>
                    <a:pt x="8570849" y="68199"/>
                    <a:pt x="8570849" y="152400"/>
                  </a:cubicBezTo>
                  <a:lnTo>
                    <a:pt x="8570849" y="5942457"/>
                  </a:lnTo>
                  <a:cubicBezTo>
                    <a:pt x="8570849" y="6026658"/>
                    <a:pt x="8502650" y="6094857"/>
                    <a:pt x="8418449" y="6094857"/>
                  </a:cubicBezTo>
                  <a:lnTo>
                    <a:pt x="152400" y="6094857"/>
                  </a:lnTo>
                  <a:cubicBezTo>
                    <a:pt x="68199" y="6094857"/>
                    <a:pt x="0" y="6026658"/>
                    <a:pt x="0" y="5942457"/>
                  </a:cubicBezTo>
                  <a:close/>
                </a:path>
              </a:pathLst>
            </a:custGeom>
            <a:solidFill>
              <a:srgbClr val="1E4B7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14167" y="3928291"/>
            <a:ext cx="5285346" cy="2142706"/>
            <a:chOff x="0" y="0"/>
            <a:chExt cx="7047128" cy="28569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47123" cy="2856942"/>
            </a:xfrm>
            <a:custGeom>
              <a:avLst/>
              <a:gdLst/>
              <a:ahLst/>
              <a:cxnLst/>
              <a:rect l="l" t="t" r="r" b="b"/>
              <a:pathLst>
                <a:path w="7047123" h="2856942">
                  <a:moveTo>
                    <a:pt x="0" y="0"/>
                  </a:moveTo>
                  <a:lnTo>
                    <a:pt x="7047123" y="0"/>
                  </a:lnTo>
                  <a:lnTo>
                    <a:pt x="7047123" y="2856942"/>
                  </a:lnTo>
                  <a:lnTo>
                    <a:pt x="0" y="285694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014" r="-2014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7047128" cy="285694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79"/>
                </a:lnSpc>
              </a:pPr>
              <a:r>
                <a:rPr lang="en-US" sz="314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Objetivo</a:t>
              </a:r>
              <a:r>
                <a:rPr lang="en-US" sz="3149" b="1" dirty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3149" b="1" dirty="0" err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Geral</a:t>
              </a:r>
              <a:endParaRPr lang="en-US" sz="314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14167" y="5713886"/>
            <a:ext cx="5285346" cy="1857013"/>
            <a:chOff x="0" y="0"/>
            <a:chExt cx="7047128" cy="24760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47123" cy="2476017"/>
            </a:xfrm>
            <a:custGeom>
              <a:avLst/>
              <a:gdLst/>
              <a:ahLst/>
              <a:cxnLst/>
              <a:rect l="l" t="t" r="r" b="b"/>
              <a:pathLst>
                <a:path w="7047123" h="2476017">
                  <a:moveTo>
                    <a:pt x="0" y="0"/>
                  </a:moveTo>
                  <a:lnTo>
                    <a:pt x="7047123" y="0"/>
                  </a:lnTo>
                  <a:lnTo>
                    <a:pt x="7047123" y="2476017"/>
                  </a:lnTo>
                  <a:lnTo>
                    <a:pt x="0" y="247601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457" b="-5457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047128" cy="25141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49"/>
                </a:lnSpc>
              </a:pPr>
              <a:r>
                <a:rPr lang="en-US" sz="24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Descreva</a:t>
              </a:r>
              <a:r>
                <a:rPr lang="en-US" sz="2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de forma </a:t>
              </a:r>
              <a:r>
                <a:rPr lang="en-US" sz="24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clara</a:t>
              </a:r>
              <a:r>
                <a:rPr lang="en-US" sz="2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4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direta</a:t>
              </a:r>
              <a:r>
                <a:rPr lang="en-US" sz="2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a meta principal do </a:t>
              </a:r>
              <a:r>
                <a:rPr lang="en-US" sz="24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trabalho</a:t>
              </a:r>
              <a:r>
                <a:rPr lang="en-US" sz="2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4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utilizando</a:t>
              </a:r>
              <a:r>
                <a:rPr lang="en-US" sz="2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verbos</a:t>
              </a:r>
              <a:r>
                <a:rPr lang="en-US" sz="2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no </a:t>
              </a:r>
              <a:r>
                <a:rPr lang="en-US" sz="24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infinitivo</a:t>
              </a:r>
              <a:r>
                <a:rPr lang="en-US" sz="24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570824" y="3142640"/>
            <a:ext cx="7142359" cy="571386"/>
            <a:chOff x="0" y="0"/>
            <a:chExt cx="9523146" cy="7618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23140" cy="761851"/>
            </a:xfrm>
            <a:custGeom>
              <a:avLst/>
              <a:gdLst/>
              <a:ahLst/>
              <a:cxnLst/>
              <a:rect l="l" t="t" r="r" b="b"/>
              <a:pathLst>
                <a:path w="9523140" h="761851">
                  <a:moveTo>
                    <a:pt x="0" y="0"/>
                  </a:moveTo>
                  <a:lnTo>
                    <a:pt x="9523140" y="0"/>
                  </a:lnTo>
                  <a:lnTo>
                    <a:pt x="9523140" y="761851"/>
                  </a:lnTo>
                  <a:lnTo>
                    <a:pt x="0" y="76185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3563" b="-193562"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9523146" cy="8380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049"/>
                </a:lnSpc>
              </a:pPr>
              <a:r>
                <a:rPr lang="en-US" sz="2699" b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Objetivos Específicos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570824" y="3999719"/>
            <a:ext cx="142846" cy="999925"/>
            <a:chOff x="0" y="0"/>
            <a:chExt cx="190462" cy="13332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0500" cy="1333246"/>
            </a:xfrm>
            <a:custGeom>
              <a:avLst/>
              <a:gdLst/>
              <a:ahLst/>
              <a:cxnLst/>
              <a:rect l="l" t="t" r="r" b="b"/>
              <a:pathLst>
                <a:path w="190500" h="133324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lnTo>
                    <a:pt x="114300" y="0"/>
                  </a:lnTo>
                  <a:cubicBezTo>
                    <a:pt x="156337" y="0"/>
                    <a:pt x="190500" y="34163"/>
                    <a:pt x="190500" y="76200"/>
                  </a:cubicBezTo>
                  <a:lnTo>
                    <a:pt x="190500" y="1257046"/>
                  </a:lnTo>
                  <a:cubicBezTo>
                    <a:pt x="190500" y="1299083"/>
                    <a:pt x="156337" y="1333246"/>
                    <a:pt x="114300" y="1333246"/>
                  </a:cubicBezTo>
                  <a:lnTo>
                    <a:pt x="76200" y="1333246"/>
                  </a:lnTo>
                  <a:cubicBezTo>
                    <a:pt x="34163" y="1333246"/>
                    <a:pt x="0" y="1299083"/>
                    <a:pt x="0" y="1257046"/>
                  </a:cubicBezTo>
                  <a:close/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8713670" y="3999719"/>
            <a:ext cx="7428052" cy="999925"/>
            <a:chOff x="0" y="0"/>
            <a:chExt cx="9904070" cy="133323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04095" cy="1333246"/>
            </a:xfrm>
            <a:custGeom>
              <a:avLst/>
              <a:gdLst/>
              <a:ahLst/>
              <a:cxnLst/>
              <a:rect l="l" t="t" r="r" b="b"/>
              <a:pathLst>
                <a:path w="9904095" h="1333246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lnTo>
                    <a:pt x="9751695" y="0"/>
                  </a:lnTo>
                  <a:cubicBezTo>
                    <a:pt x="9835896" y="0"/>
                    <a:pt x="9904095" y="68199"/>
                    <a:pt x="9904095" y="152400"/>
                  </a:cubicBezTo>
                  <a:lnTo>
                    <a:pt x="9904095" y="1180846"/>
                  </a:lnTo>
                  <a:cubicBezTo>
                    <a:pt x="9904095" y="1265047"/>
                    <a:pt x="9835896" y="1333246"/>
                    <a:pt x="9751695" y="1333246"/>
                  </a:cubicBezTo>
                  <a:lnTo>
                    <a:pt x="152400" y="1333246"/>
                  </a:lnTo>
                  <a:cubicBezTo>
                    <a:pt x="68199" y="1333246"/>
                    <a:pt x="0" y="1265047"/>
                    <a:pt x="0" y="1180846"/>
                  </a:cubicBezTo>
                  <a:close/>
                </a:path>
              </a:pathLst>
            </a:custGeom>
            <a:solidFill>
              <a:srgbClr val="F5F8FC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8999363" y="4213993"/>
            <a:ext cx="6856657" cy="571386"/>
            <a:chOff x="0" y="0"/>
            <a:chExt cx="9142209" cy="7618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142214" cy="761851"/>
            </a:xfrm>
            <a:custGeom>
              <a:avLst/>
              <a:gdLst/>
              <a:ahLst/>
              <a:cxnLst/>
              <a:rect l="l" t="t" r="r" b="b"/>
              <a:pathLst>
                <a:path w="9142214" h="761851">
                  <a:moveTo>
                    <a:pt x="0" y="0"/>
                  </a:moveTo>
                  <a:lnTo>
                    <a:pt x="9142214" y="0"/>
                  </a:lnTo>
                  <a:lnTo>
                    <a:pt x="9142214" y="761851"/>
                  </a:lnTo>
                  <a:lnTo>
                    <a:pt x="0" y="76185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3820" b="-183820"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0" y="-66675"/>
              <a:ext cx="9142209" cy="8285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36"/>
                </a:lnSpc>
              </a:pP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Mapear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principais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conceitos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literatura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570824" y="5285346"/>
            <a:ext cx="142846" cy="999925"/>
            <a:chOff x="0" y="0"/>
            <a:chExt cx="190462" cy="13332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0500" cy="1333246"/>
            </a:xfrm>
            <a:custGeom>
              <a:avLst/>
              <a:gdLst/>
              <a:ahLst/>
              <a:cxnLst/>
              <a:rect l="l" t="t" r="r" b="b"/>
              <a:pathLst>
                <a:path w="190500" h="133324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lnTo>
                    <a:pt x="114300" y="0"/>
                  </a:lnTo>
                  <a:cubicBezTo>
                    <a:pt x="156337" y="0"/>
                    <a:pt x="190500" y="34163"/>
                    <a:pt x="190500" y="76200"/>
                  </a:cubicBezTo>
                  <a:lnTo>
                    <a:pt x="190500" y="1257046"/>
                  </a:lnTo>
                  <a:cubicBezTo>
                    <a:pt x="190500" y="1299083"/>
                    <a:pt x="156337" y="1333246"/>
                    <a:pt x="114300" y="1333246"/>
                  </a:cubicBezTo>
                  <a:lnTo>
                    <a:pt x="76200" y="1333246"/>
                  </a:lnTo>
                  <a:cubicBezTo>
                    <a:pt x="34163" y="1333246"/>
                    <a:pt x="0" y="1299083"/>
                    <a:pt x="0" y="1257046"/>
                  </a:cubicBezTo>
                  <a:close/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8713670" y="5285346"/>
            <a:ext cx="7428052" cy="999925"/>
            <a:chOff x="0" y="0"/>
            <a:chExt cx="9904070" cy="133323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904095" cy="1333246"/>
            </a:xfrm>
            <a:custGeom>
              <a:avLst/>
              <a:gdLst/>
              <a:ahLst/>
              <a:cxnLst/>
              <a:rect l="l" t="t" r="r" b="b"/>
              <a:pathLst>
                <a:path w="9904095" h="1333246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lnTo>
                    <a:pt x="9751695" y="0"/>
                  </a:lnTo>
                  <a:cubicBezTo>
                    <a:pt x="9835896" y="0"/>
                    <a:pt x="9904095" y="68199"/>
                    <a:pt x="9904095" y="152400"/>
                  </a:cubicBezTo>
                  <a:lnTo>
                    <a:pt x="9904095" y="1180846"/>
                  </a:lnTo>
                  <a:cubicBezTo>
                    <a:pt x="9904095" y="1265047"/>
                    <a:pt x="9835896" y="1333246"/>
                    <a:pt x="9751695" y="1333246"/>
                  </a:cubicBezTo>
                  <a:lnTo>
                    <a:pt x="152400" y="1333246"/>
                  </a:lnTo>
                  <a:cubicBezTo>
                    <a:pt x="68199" y="1333246"/>
                    <a:pt x="0" y="1265047"/>
                    <a:pt x="0" y="1180846"/>
                  </a:cubicBezTo>
                  <a:close/>
                </a:path>
              </a:pathLst>
            </a:custGeom>
            <a:solidFill>
              <a:srgbClr val="F5F8FC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8999363" y="5499611"/>
            <a:ext cx="6856657" cy="571386"/>
            <a:chOff x="0" y="0"/>
            <a:chExt cx="9142209" cy="76184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142214" cy="761851"/>
            </a:xfrm>
            <a:custGeom>
              <a:avLst/>
              <a:gdLst/>
              <a:ahLst/>
              <a:cxnLst/>
              <a:rect l="l" t="t" r="r" b="b"/>
              <a:pathLst>
                <a:path w="9142214" h="761851">
                  <a:moveTo>
                    <a:pt x="0" y="0"/>
                  </a:moveTo>
                  <a:lnTo>
                    <a:pt x="9142214" y="0"/>
                  </a:lnTo>
                  <a:lnTo>
                    <a:pt x="9142214" y="761851"/>
                  </a:lnTo>
                  <a:lnTo>
                    <a:pt x="0" y="76185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3820" b="-183820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0" y="-66675"/>
              <a:ext cx="9142209" cy="8285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36"/>
                </a:lnSpc>
              </a:pP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Analisar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dados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coletados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na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etapa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empírica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570824" y="6570964"/>
            <a:ext cx="142846" cy="999925"/>
            <a:chOff x="0" y="0"/>
            <a:chExt cx="190462" cy="133323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90500" cy="1333246"/>
            </a:xfrm>
            <a:custGeom>
              <a:avLst/>
              <a:gdLst/>
              <a:ahLst/>
              <a:cxnLst/>
              <a:rect l="l" t="t" r="r" b="b"/>
              <a:pathLst>
                <a:path w="190500" h="1333246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lnTo>
                    <a:pt x="114300" y="0"/>
                  </a:lnTo>
                  <a:cubicBezTo>
                    <a:pt x="156337" y="0"/>
                    <a:pt x="190500" y="34163"/>
                    <a:pt x="190500" y="76200"/>
                  </a:cubicBezTo>
                  <a:lnTo>
                    <a:pt x="190500" y="1257046"/>
                  </a:lnTo>
                  <a:cubicBezTo>
                    <a:pt x="190500" y="1299083"/>
                    <a:pt x="156337" y="1333246"/>
                    <a:pt x="114300" y="1333246"/>
                  </a:cubicBezTo>
                  <a:lnTo>
                    <a:pt x="76200" y="1333246"/>
                  </a:lnTo>
                  <a:cubicBezTo>
                    <a:pt x="34163" y="1333246"/>
                    <a:pt x="0" y="1299083"/>
                    <a:pt x="0" y="1257046"/>
                  </a:cubicBezTo>
                  <a:close/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8713670" y="6570964"/>
            <a:ext cx="7428052" cy="999925"/>
            <a:chOff x="0" y="0"/>
            <a:chExt cx="9904070" cy="1333233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904095" cy="1333246"/>
            </a:xfrm>
            <a:custGeom>
              <a:avLst/>
              <a:gdLst/>
              <a:ahLst/>
              <a:cxnLst/>
              <a:rect l="l" t="t" r="r" b="b"/>
              <a:pathLst>
                <a:path w="9904095" h="1333246">
                  <a:moveTo>
                    <a:pt x="0" y="152400"/>
                  </a:moveTo>
                  <a:cubicBezTo>
                    <a:pt x="0" y="68199"/>
                    <a:pt x="68199" y="0"/>
                    <a:pt x="152400" y="0"/>
                  </a:cubicBezTo>
                  <a:lnTo>
                    <a:pt x="9751695" y="0"/>
                  </a:lnTo>
                  <a:cubicBezTo>
                    <a:pt x="9835896" y="0"/>
                    <a:pt x="9904095" y="68199"/>
                    <a:pt x="9904095" y="152400"/>
                  </a:cubicBezTo>
                  <a:lnTo>
                    <a:pt x="9904095" y="1180846"/>
                  </a:lnTo>
                  <a:cubicBezTo>
                    <a:pt x="9904095" y="1265047"/>
                    <a:pt x="9835896" y="1333246"/>
                    <a:pt x="9751695" y="1333246"/>
                  </a:cubicBezTo>
                  <a:lnTo>
                    <a:pt x="152400" y="1333246"/>
                  </a:lnTo>
                  <a:cubicBezTo>
                    <a:pt x="68199" y="1333246"/>
                    <a:pt x="0" y="1265047"/>
                    <a:pt x="0" y="1180846"/>
                  </a:cubicBezTo>
                  <a:close/>
                </a:path>
              </a:pathLst>
            </a:custGeom>
            <a:solidFill>
              <a:srgbClr val="F5F8FC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8999363" y="6785239"/>
            <a:ext cx="6856657" cy="571386"/>
            <a:chOff x="0" y="0"/>
            <a:chExt cx="9142209" cy="76184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142214" cy="761851"/>
            </a:xfrm>
            <a:custGeom>
              <a:avLst/>
              <a:gdLst/>
              <a:ahLst/>
              <a:cxnLst/>
              <a:rect l="l" t="t" r="r" b="b"/>
              <a:pathLst>
                <a:path w="9142214" h="761851">
                  <a:moveTo>
                    <a:pt x="0" y="0"/>
                  </a:moveTo>
                  <a:lnTo>
                    <a:pt x="9142214" y="0"/>
                  </a:lnTo>
                  <a:lnTo>
                    <a:pt x="9142214" y="761851"/>
                  </a:lnTo>
                  <a:lnTo>
                    <a:pt x="0" y="76185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83820" b="-183820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-66675"/>
              <a:ext cx="9142209" cy="82852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36"/>
                </a:lnSpc>
              </a:pP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Propor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diretrizes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soluções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com base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nos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achados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470643" y="1152292"/>
            <a:ext cx="2743273" cy="1218967"/>
            <a:chOff x="0" y="0"/>
            <a:chExt cx="3657698" cy="1625289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625289" cy="1625289"/>
              <a:chOff x="0" y="0"/>
              <a:chExt cx="1904632" cy="190463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904619" cy="1904619"/>
              </a:xfrm>
              <a:custGeom>
                <a:avLst/>
                <a:gdLst/>
                <a:ahLst/>
                <a:cxnLst/>
                <a:rect l="l" t="t" r="r" b="b"/>
                <a:pathLst>
                  <a:path w="1904619" h="1904619">
                    <a:moveTo>
                      <a:pt x="0" y="0"/>
                    </a:moveTo>
                    <a:lnTo>
                      <a:pt x="1904619" y="0"/>
                    </a:lnTo>
                    <a:lnTo>
                      <a:pt x="1904619" y="1904619"/>
                    </a:lnTo>
                    <a:lnTo>
                      <a:pt x="0" y="19046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2101836" y="649446"/>
              <a:ext cx="1214467" cy="834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5"/>
                </a:lnSpc>
              </a:pPr>
              <a:r>
                <a:rPr lang="en-US" sz="3467" b="1" spc="-166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2026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760440" y="30854"/>
              <a:ext cx="1058166" cy="101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3"/>
                </a:lnSpc>
              </a:pPr>
              <a:r>
                <a:rPr lang="en-US" sz="4202" b="1" spc="-113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WI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609951" y="30854"/>
              <a:ext cx="417312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508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D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3110137" y="22283"/>
              <a:ext cx="253295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a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389865" y="22283"/>
              <a:ext cx="267833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</a:t>
              </a:r>
            </a:p>
          </p:txBody>
        </p:sp>
      </p:grpSp>
      <p:sp>
        <p:nvSpPr>
          <p:cNvPr id="48" name="Freeform 13"/>
          <p:cNvSpPr/>
          <p:nvPr/>
        </p:nvSpPr>
        <p:spPr>
          <a:xfrm rot="6652190">
            <a:off x="14672431" y="7166945"/>
            <a:ext cx="4675426" cy="1605008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2781" y="1142781"/>
            <a:ext cx="14284709" cy="857079"/>
            <a:chOff x="0" y="0"/>
            <a:chExt cx="19046279" cy="1142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279" cy="1142777"/>
            </a:xfrm>
            <a:custGeom>
              <a:avLst/>
              <a:gdLst/>
              <a:ahLst/>
              <a:cxnLst/>
              <a:rect l="l" t="t" r="r" b="b"/>
              <a:pathLst>
                <a:path w="19046279" h="1142777">
                  <a:moveTo>
                    <a:pt x="0" y="0"/>
                  </a:moveTo>
                  <a:lnTo>
                    <a:pt x="19046279" y="0"/>
                  </a:lnTo>
                  <a:lnTo>
                    <a:pt x="19046279" y="1142777"/>
                  </a:lnTo>
                  <a:lnTo>
                    <a:pt x="0" y="1142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4750" b="-274750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046279" cy="12665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48"/>
                </a:lnSpc>
              </a:pPr>
              <a:r>
                <a:rPr lang="en-US" sz="4499" b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Fundamentação Teórica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35637" y="4113714"/>
            <a:ext cx="4299699" cy="3156918"/>
            <a:chOff x="0" y="0"/>
            <a:chExt cx="5732932" cy="42092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732907" cy="4209161"/>
            </a:xfrm>
            <a:custGeom>
              <a:avLst/>
              <a:gdLst/>
              <a:ahLst/>
              <a:cxnLst/>
              <a:rect l="l" t="t" r="r" b="b"/>
              <a:pathLst>
                <a:path w="5732907" h="4209161">
                  <a:moveTo>
                    <a:pt x="0" y="153035"/>
                  </a:moveTo>
                  <a:cubicBezTo>
                    <a:pt x="0" y="68580"/>
                    <a:pt x="68580" y="0"/>
                    <a:pt x="153035" y="0"/>
                  </a:cubicBezTo>
                  <a:lnTo>
                    <a:pt x="5579872" y="0"/>
                  </a:lnTo>
                  <a:cubicBezTo>
                    <a:pt x="5664454" y="0"/>
                    <a:pt x="5732907" y="68580"/>
                    <a:pt x="5732907" y="153035"/>
                  </a:cubicBezTo>
                  <a:lnTo>
                    <a:pt x="5732907" y="4056126"/>
                  </a:lnTo>
                  <a:cubicBezTo>
                    <a:pt x="5732907" y="4140708"/>
                    <a:pt x="5664327" y="4209161"/>
                    <a:pt x="5579872" y="4209161"/>
                  </a:cubicBezTo>
                  <a:lnTo>
                    <a:pt x="153035" y="4209161"/>
                  </a:lnTo>
                  <a:cubicBezTo>
                    <a:pt x="68580" y="4209288"/>
                    <a:pt x="0" y="4140708"/>
                    <a:pt x="0" y="4056126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142781" y="4120858"/>
            <a:ext cx="4285412" cy="85706"/>
            <a:chOff x="0" y="0"/>
            <a:chExt cx="5713882" cy="1142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713857" cy="114300"/>
            </a:xfrm>
            <a:custGeom>
              <a:avLst/>
              <a:gdLst/>
              <a:ahLst/>
              <a:cxnLst/>
              <a:rect l="l" t="t" r="r" b="b"/>
              <a:pathLst>
                <a:path w="5713857" h="114300">
                  <a:moveTo>
                    <a:pt x="0" y="0"/>
                  </a:moveTo>
                  <a:lnTo>
                    <a:pt x="5713857" y="0"/>
                  </a:lnTo>
                  <a:lnTo>
                    <a:pt x="5713857" y="114300"/>
                  </a:lnTo>
                  <a:lnTo>
                    <a:pt x="0" y="114300"/>
                  </a:lnTo>
                </a:path>
              </a:pathLst>
            </a:custGeom>
            <a:solidFill>
              <a:srgbClr val="1E4B7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71320" y="5406476"/>
            <a:ext cx="3428333" cy="1571320"/>
            <a:chOff x="0" y="0"/>
            <a:chExt cx="4571111" cy="209509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571107" cy="2095091"/>
            </a:xfrm>
            <a:custGeom>
              <a:avLst/>
              <a:gdLst/>
              <a:ahLst/>
              <a:cxnLst/>
              <a:rect l="l" t="t" r="r" b="b"/>
              <a:pathLst>
                <a:path w="4571107" h="2095091">
                  <a:moveTo>
                    <a:pt x="0" y="0"/>
                  </a:moveTo>
                  <a:lnTo>
                    <a:pt x="4571107" y="0"/>
                  </a:lnTo>
                  <a:lnTo>
                    <a:pt x="4571107" y="2095091"/>
                  </a:lnTo>
                  <a:lnTo>
                    <a:pt x="0" y="209509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805" r="-880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4571111" cy="215224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1"/>
                </a:lnSpc>
              </a:pPr>
              <a:r>
                <a:rPr lang="en-US" sz="2080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Inteligência Artificial</a:t>
              </a:r>
            </a:p>
            <a:p>
              <a:pPr algn="l">
                <a:lnSpc>
                  <a:spcPts val="2497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Principais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definições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conceitos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autores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base que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fundamentam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o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estudo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sobre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IA.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706667" y="4113714"/>
            <a:ext cx="4299699" cy="3156918"/>
            <a:chOff x="0" y="0"/>
            <a:chExt cx="5732932" cy="420922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32907" cy="4209161"/>
            </a:xfrm>
            <a:custGeom>
              <a:avLst/>
              <a:gdLst/>
              <a:ahLst/>
              <a:cxnLst/>
              <a:rect l="l" t="t" r="r" b="b"/>
              <a:pathLst>
                <a:path w="5732907" h="4209161">
                  <a:moveTo>
                    <a:pt x="0" y="153035"/>
                  </a:moveTo>
                  <a:cubicBezTo>
                    <a:pt x="0" y="68580"/>
                    <a:pt x="68580" y="0"/>
                    <a:pt x="153035" y="0"/>
                  </a:cubicBezTo>
                  <a:lnTo>
                    <a:pt x="5579872" y="0"/>
                  </a:lnTo>
                  <a:cubicBezTo>
                    <a:pt x="5664454" y="0"/>
                    <a:pt x="5732907" y="68580"/>
                    <a:pt x="5732907" y="153035"/>
                  </a:cubicBezTo>
                  <a:lnTo>
                    <a:pt x="5732907" y="4056126"/>
                  </a:lnTo>
                  <a:cubicBezTo>
                    <a:pt x="5732907" y="4140708"/>
                    <a:pt x="5664327" y="4209161"/>
                    <a:pt x="5579872" y="4209161"/>
                  </a:cubicBezTo>
                  <a:lnTo>
                    <a:pt x="153035" y="4209161"/>
                  </a:lnTo>
                  <a:cubicBezTo>
                    <a:pt x="68580" y="4209288"/>
                    <a:pt x="0" y="4140708"/>
                    <a:pt x="0" y="4056126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6713811" y="4120858"/>
            <a:ext cx="4285412" cy="85706"/>
            <a:chOff x="0" y="0"/>
            <a:chExt cx="5713882" cy="1142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13857" cy="114300"/>
            </a:xfrm>
            <a:custGeom>
              <a:avLst/>
              <a:gdLst/>
              <a:ahLst/>
              <a:cxnLst/>
              <a:rect l="l" t="t" r="r" b="b"/>
              <a:pathLst>
                <a:path w="5713857" h="114300">
                  <a:moveTo>
                    <a:pt x="0" y="0"/>
                  </a:moveTo>
                  <a:lnTo>
                    <a:pt x="5713857" y="0"/>
                  </a:lnTo>
                  <a:lnTo>
                    <a:pt x="5713857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142359" y="5406476"/>
            <a:ext cx="3428333" cy="1571320"/>
            <a:chOff x="0" y="0"/>
            <a:chExt cx="4571111" cy="2095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71107" cy="2095091"/>
            </a:xfrm>
            <a:custGeom>
              <a:avLst/>
              <a:gdLst/>
              <a:ahLst/>
              <a:cxnLst/>
              <a:rect l="l" t="t" r="r" b="b"/>
              <a:pathLst>
                <a:path w="4571107" h="2095091">
                  <a:moveTo>
                    <a:pt x="0" y="0"/>
                  </a:moveTo>
                  <a:lnTo>
                    <a:pt x="4571107" y="0"/>
                  </a:lnTo>
                  <a:lnTo>
                    <a:pt x="4571107" y="2095091"/>
                  </a:lnTo>
                  <a:lnTo>
                    <a:pt x="0" y="209509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805" r="-8805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4571111" cy="216176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74"/>
                </a:lnSpc>
              </a:pPr>
              <a:r>
                <a:rPr lang="en-US" sz="224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Dimensão</a:t>
              </a:r>
              <a:r>
                <a:rPr lang="en-US" sz="2249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Humana</a:t>
              </a:r>
            </a:p>
            <a:p>
              <a:pPr algn="l">
                <a:lnSpc>
                  <a:spcPts val="2699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Impactos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sociais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organizacionais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perspectivas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humanas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abordadas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77706" y="4113714"/>
            <a:ext cx="4299699" cy="3156918"/>
            <a:chOff x="0" y="0"/>
            <a:chExt cx="5732932" cy="420922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732907" cy="4209161"/>
            </a:xfrm>
            <a:custGeom>
              <a:avLst/>
              <a:gdLst/>
              <a:ahLst/>
              <a:cxnLst/>
              <a:rect l="l" t="t" r="r" b="b"/>
              <a:pathLst>
                <a:path w="5732907" h="4209161">
                  <a:moveTo>
                    <a:pt x="0" y="153035"/>
                  </a:moveTo>
                  <a:cubicBezTo>
                    <a:pt x="0" y="68580"/>
                    <a:pt x="68580" y="0"/>
                    <a:pt x="153035" y="0"/>
                  </a:cubicBezTo>
                  <a:lnTo>
                    <a:pt x="5579872" y="0"/>
                  </a:lnTo>
                  <a:cubicBezTo>
                    <a:pt x="5664454" y="0"/>
                    <a:pt x="5732907" y="68580"/>
                    <a:pt x="5732907" y="153035"/>
                  </a:cubicBezTo>
                  <a:lnTo>
                    <a:pt x="5732907" y="4056126"/>
                  </a:lnTo>
                  <a:cubicBezTo>
                    <a:pt x="5732907" y="4140708"/>
                    <a:pt x="5664327" y="4209161"/>
                    <a:pt x="5579872" y="4209161"/>
                  </a:cubicBezTo>
                  <a:lnTo>
                    <a:pt x="153035" y="4209161"/>
                  </a:lnTo>
                  <a:cubicBezTo>
                    <a:pt x="68580" y="4209288"/>
                    <a:pt x="0" y="4140708"/>
                    <a:pt x="0" y="4056126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2284850" y="4120858"/>
            <a:ext cx="4285412" cy="85706"/>
            <a:chOff x="0" y="0"/>
            <a:chExt cx="5713882" cy="1142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713857" cy="114300"/>
            </a:xfrm>
            <a:custGeom>
              <a:avLst/>
              <a:gdLst/>
              <a:ahLst/>
              <a:cxnLst/>
              <a:rect l="l" t="t" r="r" b="b"/>
              <a:pathLst>
                <a:path w="5713857" h="114300">
                  <a:moveTo>
                    <a:pt x="0" y="0"/>
                  </a:moveTo>
                  <a:lnTo>
                    <a:pt x="5713857" y="0"/>
                  </a:lnTo>
                  <a:lnTo>
                    <a:pt x="5713857" y="114300"/>
                  </a:lnTo>
                  <a:lnTo>
                    <a:pt x="0" y="114300"/>
                  </a:lnTo>
                </a:path>
              </a:pathLst>
            </a:custGeom>
            <a:solidFill>
              <a:srgbClr val="1E4B73">
                <a:alpha val="48627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2713389" y="5406476"/>
            <a:ext cx="3428333" cy="1571320"/>
            <a:chOff x="0" y="0"/>
            <a:chExt cx="4571111" cy="209509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571107" cy="2095091"/>
            </a:xfrm>
            <a:custGeom>
              <a:avLst/>
              <a:gdLst/>
              <a:ahLst/>
              <a:cxnLst/>
              <a:rect l="l" t="t" r="r" b="b"/>
              <a:pathLst>
                <a:path w="4571107" h="2095091">
                  <a:moveTo>
                    <a:pt x="0" y="0"/>
                  </a:moveTo>
                  <a:lnTo>
                    <a:pt x="4571107" y="0"/>
                  </a:lnTo>
                  <a:lnTo>
                    <a:pt x="4571107" y="2095091"/>
                  </a:lnTo>
                  <a:lnTo>
                    <a:pt x="0" y="209509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805" r="-8805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4571111" cy="216176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374"/>
                </a:lnSpc>
              </a:pPr>
              <a:r>
                <a:rPr lang="en-US" sz="224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Intersecção</a:t>
              </a:r>
              <a:endParaRPr lang="en-US" sz="2249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2699"/>
                </a:lnSpc>
              </a:pP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Como a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literatura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atual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conecta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as transformações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tecnológicas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sociais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470643" y="1152292"/>
            <a:ext cx="2743273" cy="1218967"/>
            <a:chOff x="0" y="0"/>
            <a:chExt cx="3657698" cy="162528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625289" cy="1625289"/>
              <a:chOff x="0" y="0"/>
              <a:chExt cx="1904632" cy="190463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04619" cy="1904619"/>
              </a:xfrm>
              <a:custGeom>
                <a:avLst/>
                <a:gdLst/>
                <a:ahLst/>
                <a:cxnLst/>
                <a:rect l="l" t="t" r="r" b="b"/>
                <a:pathLst>
                  <a:path w="1904619" h="1904619">
                    <a:moveTo>
                      <a:pt x="0" y="0"/>
                    </a:moveTo>
                    <a:lnTo>
                      <a:pt x="1904619" y="0"/>
                    </a:lnTo>
                    <a:lnTo>
                      <a:pt x="1904619" y="1904619"/>
                    </a:lnTo>
                    <a:lnTo>
                      <a:pt x="0" y="19046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01836" y="649446"/>
              <a:ext cx="1214467" cy="834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5"/>
                </a:lnSpc>
              </a:pPr>
              <a:r>
                <a:rPr lang="en-US" sz="3467" b="1" spc="-166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2026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760440" y="30854"/>
              <a:ext cx="1058166" cy="101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3"/>
                </a:lnSpc>
              </a:pPr>
              <a:r>
                <a:rPr lang="en-US" sz="4202" b="1" spc="-113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WI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609951" y="30854"/>
              <a:ext cx="417312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508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D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110137" y="22283"/>
              <a:ext cx="253295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a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389865" y="22283"/>
              <a:ext cx="267833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</a:t>
              </a:r>
            </a:p>
          </p:txBody>
        </p:sp>
      </p:grpSp>
      <p:sp>
        <p:nvSpPr>
          <p:cNvPr id="38" name="Freeform 13"/>
          <p:cNvSpPr/>
          <p:nvPr/>
        </p:nvSpPr>
        <p:spPr>
          <a:xfrm rot="6652190">
            <a:off x="14672431" y="7166945"/>
            <a:ext cx="4675426" cy="1605008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2781" y="1142781"/>
            <a:ext cx="14284709" cy="857079"/>
            <a:chOff x="0" y="0"/>
            <a:chExt cx="19046279" cy="1142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279" cy="1142777"/>
            </a:xfrm>
            <a:custGeom>
              <a:avLst/>
              <a:gdLst/>
              <a:ahLst/>
              <a:cxnLst/>
              <a:rect l="l" t="t" r="r" b="b"/>
              <a:pathLst>
                <a:path w="19046279" h="1142777">
                  <a:moveTo>
                    <a:pt x="0" y="0"/>
                  </a:moveTo>
                  <a:lnTo>
                    <a:pt x="19046279" y="0"/>
                  </a:lnTo>
                  <a:lnTo>
                    <a:pt x="19046279" y="1142777"/>
                  </a:lnTo>
                  <a:lnTo>
                    <a:pt x="0" y="1142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4750" b="-274750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046279" cy="12665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48"/>
                </a:lnSpc>
              </a:pPr>
              <a:r>
                <a:rPr lang="en-US" sz="4499" b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Procedimentos Metodológicos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sp>
        <p:nvSpPr>
          <p:cNvPr id="7" name="AutoShape 7"/>
          <p:cNvSpPr/>
          <p:nvPr/>
        </p:nvSpPr>
        <p:spPr>
          <a:xfrm rot="1887120">
            <a:off x="4280135" y="5128212"/>
            <a:ext cx="1724730" cy="0"/>
          </a:xfrm>
          <a:prstGeom prst="line">
            <a:avLst/>
          </a:prstGeom>
          <a:ln w="28575" cap="rnd">
            <a:solidFill>
              <a:srgbClr val="C8C8C8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/>
          </a:p>
        </p:txBody>
      </p:sp>
      <p:sp>
        <p:nvSpPr>
          <p:cNvPr id="8" name="AutoShape 8"/>
          <p:cNvSpPr/>
          <p:nvPr/>
        </p:nvSpPr>
        <p:spPr>
          <a:xfrm rot="1887120">
            <a:off x="10023157" y="7413765"/>
            <a:ext cx="1724730" cy="0"/>
          </a:xfrm>
          <a:prstGeom prst="line">
            <a:avLst/>
          </a:prstGeom>
          <a:ln w="28575" cap="rnd">
            <a:solidFill>
              <a:srgbClr val="C8C8C8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/>
          </a:p>
        </p:txBody>
      </p:sp>
      <p:grpSp>
        <p:nvGrpSpPr>
          <p:cNvPr id="9" name="Group 9"/>
          <p:cNvGrpSpPr/>
          <p:nvPr/>
        </p:nvGrpSpPr>
        <p:grpSpPr>
          <a:xfrm>
            <a:off x="1135637" y="2792663"/>
            <a:ext cx="3156918" cy="2014147"/>
            <a:chOff x="0" y="0"/>
            <a:chExt cx="4209224" cy="26855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09161" cy="2685542"/>
            </a:xfrm>
            <a:custGeom>
              <a:avLst/>
              <a:gdLst/>
              <a:ahLst/>
              <a:cxnLst/>
              <a:rect l="l" t="t" r="r" b="b"/>
              <a:pathLst>
                <a:path w="4209161" h="2685542">
                  <a:moveTo>
                    <a:pt x="0" y="115062"/>
                  </a:moveTo>
                  <a:cubicBezTo>
                    <a:pt x="0" y="51562"/>
                    <a:pt x="51562" y="0"/>
                    <a:pt x="115062" y="0"/>
                  </a:cubicBezTo>
                  <a:lnTo>
                    <a:pt x="4094099" y="0"/>
                  </a:lnTo>
                  <a:cubicBezTo>
                    <a:pt x="4157599" y="0"/>
                    <a:pt x="4209161" y="51562"/>
                    <a:pt x="4209161" y="115062"/>
                  </a:cubicBezTo>
                  <a:lnTo>
                    <a:pt x="4209161" y="2570480"/>
                  </a:lnTo>
                  <a:cubicBezTo>
                    <a:pt x="4209161" y="2633980"/>
                    <a:pt x="4157599" y="2685542"/>
                    <a:pt x="4094099" y="2685542"/>
                  </a:cubicBezTo>
                  <a:lnTo>
                    <a:pt x="115062" y="2685542"/>
                  </a:lnTo>
                  <a:cubicBezTo>
                    <a:pt x="51562" y="2685542"/>
                    <a:pt x="0" y="2633980"/>
                    <a:pt x="0" y="2570480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11" name="Group 11"/>
          <p:cNvGrpSpPr/>
          <p:nvPr/>
        </p:nvGrpSpPr>
        <p:grpSpPr>
          <a:xfrm>
            <a:off x="999925" y="2656961"/>
            <a:ext cx="428539" cy="428539"/>
            <a:chOff x="0" y="0"/>
            <a:chExt cx="571386" cy="5713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cubicBezTo>
                    <a:pt x="0" y="127889"/>
                    <a:pt x="127889" y="0"/>
                    <a:pt x="285750" y="0"/>
                  </a:cubicBezTo>
                  <a:cubicBezTo>
                    <a:pt x="443611" y="0"/>
                    <a:pt x="571500" y="127889"/>
                    <a:pt x="571500" y="285750"/>
                  </a:cubicBezTo>
                  <a:cubicBezTo>
                    <a:pt x="571500" y="443611"/>
                    <a:pt x="443611" y="571500"/>
                    <a:pt x="285750" y="571500"/>
                  </a:cubicBezTo>
                  <a:cubicBezTo>
                    <a:pt x="127889" y="571500"/>
                    <a:pt x="0" y="443484"/>
                    <a:pt x="0" y="285750"/>
                  </a:cubicBezTo>
                  <a:close/>
                </a:path>
              </a:pathLst>
            </a:custGeom>
            <a:solidFill>
              <a:srgbClr val="1E4B73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99925" y="2656961"/>
            <a:ext cx="428539" cy="428539"/>
            <a:chOff x="0" y="0"/>
            <a:chExt cx="571386" cy="57138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1388" cy="571388"/>
            </a:xfrm>
            <a:custGeom>
              <a:avLst/>
              <a:gdLst/>
              <a:ahLst/>
              <a:cxnLst/>
              <a:rect l="l" t="t" r="r" b="b"/>
              <a:pathLst>
                <a:path w="571388" h="571388">
                  <a:moveTo>
                    <a:pt x="0" y="0"/>
                  </a:moveTo>
                  <a:lnTo>
                    <a:pt x="571388" y="0"/>
                  </a:lnTo>
                  <a:lnTo>
                    <a:pt x="571388" y="571388"/>
                  </a:lnTo>
                  <a:lnTo>
                    <a:pt x="0" y="57138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2"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571386" cy="6190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62"/>
                </a:lnSpc>
              </a:pPr>
              <a:r>
                <a:rPr lang="en-US" sz="1574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28474" y="3085500"/>
            <a:ext cx="2571245" cy="1428474"/>
            <a:chOff x="0" y="0"/>
            <a:chExt cx="3428327" cy="19046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428330" cy="1904628"/>
            </a:xfrm>
            <a:custGeom>
              <a:avLst/>
              <a:gdLst/>
              <a:ahLst/>
              <a:cxnLst/>
              <a:rect l="l" t="t" r="r" b="b"/>
              <a:pathLst>
                <a:path w="3428330" h="1904628">
                  <a:moveTo>
                    <a:pt x="0" y="0"/>
                  </a:moveTo>
                  <a:lnTo>
                    <a:pt x="3428330" y="0"/>
                  </a:lnTo>
                  <a:lnTo>
                    <a:pt x="3428330" y="1904628"/>
                  </a:lnTo>
                  <a:lnTo>
                    <a:pt x="0" y="19046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1279" r="-21279"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3428327" cy="19617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36"/>
                </a:lnSpc>
              </a:pPr>
              <a:r>
                <a:rPr lang="en-US" sz="202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Natureza</a:t>
              </a:r>
              <a:r>
                <a:rPr lang="en-US" sz="2024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da Pesquisa</a:t>
              </a:r>
            </a:p>
            <a:p>
              <a:pPr algn="l">
                <a:lnSpc>
                  <a:spcPts val="2362"/>
                </a:lnSpc>
              </a:pP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Ex: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qualitativa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quantitativa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exploratória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descritiva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63820" y="4992510"/>
            <a:ext cx="3156918" cy="2014147"/>
            <a:chOff x="0" y="0"/>
            <a:chExt cx="4209224" cy="268552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09161" cy="2685542"/>
            </a:xfrm>
            <a:custGeom>
              <a:avLst/>
              <a:gdLst/>
              <a:ahLst/>
              <a:cxnLst/>
              <a:rect l="l" t="t" r="r" b="b"/>
              <a:pathLst>
                <a:path w="4209161" h="2685542">
                  <a:moveTo>
                    <a:pt x="0" y="115062"/>
                  </a:moveTo>
                  <a:cubicBezTo>
                    <a:pt x="0" y="51562"/>
                    <a:pt x="51562" y="0"/>
                    <a:pt x="115062" y="0"/>
                  </a:cubicBezTo>
                  <a:lnTo>
                    <a:pt x="4094099" y="0"/>
                  </a:lnTo>
                  <a:cubicBezTo>
                    <a:pt x="4157599" y="0"/>
                    <a:pt x="4209161" y="51562"/>
                    <a:pt x="4209161" y="115062"/>
                  </a:cubicBezTo>
                  <a:lnTo>
                    <a:pt x="4209161" y="2570480"/>
                  </a:lnTo>
                  <a:cubicBezTo>
                    <a:pt x="4209161" y="2633980"/>
                    <a:pt x="4157599" y="2685542"/>
                    <a:pt x="4094099" y="2685542"/>
                  </a:cubicBezTo>
                  <a:lnTo>
                    <a:pt x="115062" y="2685542"/>
                  </a:lnTo>
                  <a:cubicBezTo>
                    <a:pt x="51562" y="2685542"/>
                    <a:pt x="0" y="2633980"/>
                    <a:pt x="0" y="2570480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6428118" y="4856797"/>
            <a:ext cx="428539" cy="428539"/>
            <a:chOff x="0" y="0"/>
            <a:chExt cx="571386" cy="57138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cubicBezTo>
                    <a:pt x="0" y="127889"/>
                    <a:pt x="127889" y="0"/>
                    <a:pt x="285750" y="0"/>
                  </a:cubicBezTo>
                  <a:cubicBezTo>
                    <a:pt x="443611" y="0"/>
                    <a:pt x="571500" y="127889"/>
                    <a:pt x="571500" y="285750"/>
                  </a:cubicBezTo>
                  <a:cubicBezTo>
                    <a:pt x="571500" y="443611"/>
                    <a:pt x="443611" y="571500"/>
                    <a:pt x="285750" y="571500"/>
                  </a:cubicBezTo>
                  <a:cubicBezTo>
                    <a:pt x="127889" y="571500"/>
                    <a:pt x="0" y="443484"/>
                    <a:pt x="0" y="285750"/>
                  </a:cubicBezTo>
                  <a:close/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428118" y="4856797"/>
            <a:ext cx="428539" cy="428539"/>
            <a:chOff x="0" y="0"/>
            <a:chExt cx="571386" cy="57138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71388" cy="571388"/>
            </a:xfrm>
            <a:custGeom>
              <a:avLst/>
              <a:gdLst/>
              <a:ahLst/>
              <a:cxnLst/>
              <a:rect l="l" t="t" r="r" b="b"/>
              <a:pathLst>
                <a:path w="571388" h="571388">
                  <a:moveTo>
                    <a:pt x="0" y="0"/>
                  </a:moveTo>
                  <a:lnTo>
                    <a:pt x="571388" y="0"/>
                  </a:lnTo>
                  <a:lnTo>
                    <a:pt x="571388" y="571388"/>
                  </a:lnTo>
                  <a:lnTo>
                    <a:pt x="0" y="57138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2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571386" cy="6190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62"/>
                </a:lnSpc>
              </a:pPr>
              <a:r>
                <a:rPr lang="en-US" sz="1574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856657" y="5285346"/>
            <a:ext cx="2571245" cy="1428474"/>
            <a:chOff x="0" y="0"/>
            <a:chExt cx="3428327" cy="19046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428330" cy="1904628"/>
            </a:xfrm>
            <a:custGeom>
              <a:avLst/>
              <a:gdLst/>
              <a:ahLst/>
              <a:cxnLst/>
              <a:rect l="l" t="t" r="r" b="b"/>
              <a:pathLst>
                <a:path w="3428330" h="1904628">
                  <a:moveTo>
                    <a:pt x="0" y="0"/>
                  </a:moveTo>
                  <a:lnTo>
                    <a:pt x="3428330" y="0"/>
                  </a:lnTo>
                  <a:lnTo>
                    <a:pt x="3428330" y="1904628"/>
                  </a:lnTo>
                  <a:lnTo>
                    <a:pt x="0" y="19046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1279" r="-21279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3428327" cy="19617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36"/>
                </a:lnSpc>
              </a:pPr>
              <a:r>
                <a:rPr lang="en-US" sz="202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Coleta</a:t>
              </a:r>
              <a:r>
                <a:rPr lang="en-US" sz="2024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de Dados</a:t>
              </a:r>
            </a:p>
            <a:p>
              <a:pPr algn="l">
                <a:lnSpc>
                  <a:spcPts val="2362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Instrumentos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utilizados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perfil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amostra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período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2378271" y="7420908"/>
            <a:ext cx="3156918" cy="2014147"/>
            <a:chOff x="0" y="0"/>
            <a:chExt cx="4209224" cy="268552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209161" cy="2685542"/>
            </a:xfrm>
            <a:custGeom>
              <a:avLst/>
              <a:gdLst/>
              <a:ahLst/>
              <a:cxnLst/>
              <a:rect l="l" t="t" r="r" b="b"/>
              <a:pathLst>
                <a:path w="4209161" h="2685542">
                  <a:moveTo>
                    <a:pt x="0" y="115062"/>
                  </a:moveTo>
                  <a:cubicBezTo>
                    <a:pt x="0" y="51562"/>
                    <a:pt x="51562" y="0"/>
                    <a:pt x="115062" y="0"/>
                  </a:cubicBezTo>
                  <a:lnTo>
                    <a:pt x="4094099" y="0"/>
                  </a:lnTo>
                  <a:cubicBezTo>
                    <a:pt x="4157599" y="0"/>
                    <a:pt x="4209161" y="51562"/>
                    <a:pt x="4209161" y="115062"/>
                  </a:cubicBezTo>
                  <a:lnTo>
                    <a:pt x="4209161" y="2570480"/>
                  </a:lnTo>
                  <a:cubicBezTo>
                    <a:pt x="4209161" y="2633980"/>
                    <a:pt x="4157599" y="2685542"/>
                    <a:pt x="4094099" y="2685542"/>
                  </a:cubicBezTo>
                  <a:lnTo>
                    <a:pt x="115062" y="2685542"/>
                  </a:lnTo>
                  <a:cubicBezTo>
                    <a:pt x="51562" y="2685542"/>
                    <a:pt x="0" y="2633980"/>
                    <a:pt x="0" y="2570480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12242568" y="7285206"/>
            <a:ext cx="428539" cy="428539"/>
            <a:chOff x="0" y="0"/>
            <a:chExt cx="571386" cy="57138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cubicBezTo>
                    <a:pt x="0" y="127889"/>
                    <a:pt x="127889" y="0"/>
                    <a:pt x="285750" y="0"/>
                  </a:cubicBezTo>
                  <a:cubicBezTo>
                    <a:pt x="443611" y="0"/>
                    <a:pt x="571500" y="127889"/>
                    <a:pt x="571500" y="285750"/>
                  </a:cubicBezTo>
                  <a:cubicBezTo>
                    <a:pt x="571500" y="443611"/>
                    <a:pt x="443611" y="571500"/>
                    <a:pt x="285750" y="571500"/>
                  </a:cubicBezTo>
                  <a:cubicBezTo>
                    <a:pt x="127889" y="571500"/>
                    <a:pt x="0" y="443484"/>
                    <a:pt x="0" y="285750"/>
                  </a:cubicBezTo>
                  <a:close/>
                </a:path>
              </a:pathLst>
            </a:custGeom>
            <a:solidFill>
              <a:srgbClr val="1E4B73">
                <a:alpha val="48627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2242568" y="7285206"/>
            <a:ext cx="428539" cy="428539"/>
            <a:chOff x="0" y="0"/>
            <a:chExt cx="571386" cy="57138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71388" cy="571388"/>
            </a:xfrm>
            <a:custGeom>
              <a:avLst/>
              <a:gdLst/>
              <a:ahLst/>
              <a:cxnLst/>
              <a:rect l="l" t="t" r="r" b="b"/>
              <a:pathLst>
                <a:path w="571388" h="571388">
                  <a:moveTo>
                    <a:pt x="0" y="0"/>
                  </a:moveTo>
                  <a:lnTo>
                    <a:pt x="571388" y="0"/>
                  </a:lnTo>
                  <a:lnTo>
                    <a:pt x="571388" y="571388"/>
                  </a:lnTo>
                  <a:lnTo>
                    <a:pt x="0" y="57138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78303" r="-78302"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571386" cy="61901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362"/>
                </a:lnSpc>
              </a:pPr>
              <a:r>
                <a:rPr lang="en-US" sz="1574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3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2671107" y="7713745"/>
            <a:ext cx="2571245" cy="1428474"/>
            <a:chOff x="0" y="0"/>
            <a:chExt cx="3428327" cy="19046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428330" cy="1904628"/>
            </a:xfrm>
            <a:custGeom>
              <a:avLst/>
              <a:gdLst/>
              <a:ahLst/>
              <a:cxnLst/>
              <a:rect l="l" t="t" r="r" b="b"/>
              <a:pathLst>
                <a:path w="3428330" h="1904628">
                  <a:moveTo>
                    <a:pt x="0" y="0"/>
                  </a:moveTo>
                  <a:lnTo>
                    <a:pt x="3428330" y="0"/>
                  </a:lnTo>
                  <a:lnTo>
                    <a:pt x="3428330" y="1904628"/>
                  </a:lnTo>
                  <a:lnTo>
                    <a:pt x="0" y="190462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1279" r="-21279"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3428327" cy="19617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036"/>
                </a:lnSpc>
              </a:pPr>
              <a:r>
                <a:rPr lang="en-US" sz="202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Análise</a:t>
              </a:r>
              <a:r>
                <a:rPr lang="en-US" sz="2024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de </a:t>
              </a:r>
              <a:r>
                <a:rPr lang="en-US" sz="202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Resultados</a:t>
              </a:r>
              <a:endParaRPr lang="en-US" sz="2024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2362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Métodos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analíticos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ferramentas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validação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470643" y="1152292"/>
            <a:ext cx="2743273" cy="1218967"/>
            <a:chOff x="0" y="0"/>
            <a:chExt cx="3657698" cy="1625289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625289" cy="1625289"/>
              <a:chOff x="0" y="0"/>
              <a:chExt cx="1904632" cy="1904632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904619" cy="1904619"/>
              </a:xfrm>
              <a:custGeom>
                <a:avLst/>
                <a:gdLst/>
                <a:ahLst/>
                <a:cxnLst/>
                <a:rect l="l" t="t" r="r" b="b"/>
                <a:pathLst>
                  <a:path w="1904619" h="1904619">
                    <a:moveTo>
                      <a:pt x="0" y="0"/>
                    </a:moveTo>
                    <a:lnTo>
                      <a:pt x="1904619" y="0"/>
                    </a:lnTo>
                    <a:lnTo>
                      <a:pt x="1904619" y="1904619"/>
                    </a:lnTo>
                    <a:lnTo>
                      <a:pt x="0" y="19046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43" name="TextBox 43"/>
            <p:cNvSpPr txBox="1"/>
            <p:nvPr/>
          </p:nvSpPr>
          <p:spPr>
            <a:xfrm>
              <a:off x="2101836" y="649446"/>
              <a:ext cx="1214467" cy="834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5"/>
                </a:lnSpc>
              </a:pPr>
              <a:r>
                <a:rPr lang="en-US" sz="3467" b="1" spc="-166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2026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760440" y="30854"/>
              <a:ext cx="1058166" cy="101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3"/>
                </a:lnSpc>
              </a:pPr>
              <a:r>
                <a:rPr lang="en-US" sz="4202" b="1" spc="-113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WI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2609951" y="30854"/>
              <a:ext cx="417312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508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D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3110137" y="22283"/>
              <a:ext cx="253295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a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3389865" y="22283"/>
              <a:ext cx="267833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</a:t>
              </a:r>
            </a:p>
          </p:txBody>
        </p:sp>
      </p:grpSp>
      <p:sp>
        <p:nvSpPr>
          <p:cNvPr id="49" name="Freeform 13"/>
          <p:cNvSpPr/>
          <p:nvPr/>
        </p:nvSpPr>
        <p:spPr>
          <a:xfrm rot="6652190">
            <a:off x="14672431" y="7166945"/>
            <a:ext cx="4675426" cy="1605008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2781" y="1142781"/>
            <a:ext cx="14284709" cy="857079"/>
            <a:chOff x="0" y="0"/>
            <a:chExt cx="19046279" cy="1142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279" cy="1142777"/>
            </a:xfrm>
            <a:custGeom>
              <a:avLst/>
              <a:gdLst/>
              <a:ahLst/>
              <a:cxnLst/>
              <a:rect l="l" t="t" r="r" b="b"/>
              <a:pathLst>
                <a:path w="19046279" h="1142777">
                  <a:moveTo>
                    <a:pt x="0" y="0"/>
                  </a:moveTo>
                  <a:lnTo>
                    <a:pt x="19046279" y="0"/>
                  </a:lnTo>
                  <a:lnTo>
                    <a:pt x="19046279" y="1142777"/>
                  </a:lnTo>
                  <a:lnTo>
                    <a:pt x="0" y="1142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4750" b="-274750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046279" cy="12665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48"/>
                </a:lnSpc>
              </a:pPr>
              <a:r>
                <a:rPr lang="en-US" sz="4499" b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Apresentação dos Resultados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28493" y="3128353"/>
            <a:ext cx="9170784" cy="5742451"/>
            <a:chOff x="0" y="0"/>
            <a:chExt cx="12227712" cy="76566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227814" cy="7656576"/>
            </a:xfrm>
            <a:custGeom>
              <a:avLst/>
              <a:gdLst/>
              <a:ahLst/>
              <a:cxnLst/>
              <a:rect l="l" t="t" r="r" b="b"/>
              <a:pathLst>
                <a:path w="12227814" h="7656576">
                  <a:moveTo>
                    <a:pt x="0" y="153162"/>
                  </a:moveTo>
                  <a:cubicBezTo>
                    <a:pt x="0" y="68580"/>
                    <a:pt x="68580" y="0"/>
                    <a:pt x="153162" y="0"/>
                  </a:cubicBezTo>
                  <a:lnTo>
                    <a:pt x="12074652" y="0"/>
                  </a:lnTo>
                  <a:cubicBezTo>
                    <a:pt x="12159234" y="0"/>
                    <a:pt x="12227814" y="68580"/>
                    <a:pt x="12227814" y="153162"/>
                  </a:cubicBezTo>
                  <a:lnTo>
                    <a:pt x="12227814" y="7503414"/>
                  </a:lnTo>
                  <a:cubicBezTo>
                    <a:pt x="12227814" y="7587996"/>
                    <a:pt x="12159234" y="7656576"/>
                    <a:pt x="12074652" y="7656576"/>
                  </a:cubicBezTo>
                  <a:lnTo>
                    <a:pt x="153162" y="7656576"/>
                  </a:lnTo>
                  <a:cubicBezTo>
                    <a:pt x="68580" y="7656576"/>
                    <a:pt x="0" y="7587996"/>
                    <a:pt x="0" y="7503414"/>
                  </a:cubicBezTo>
                  <a:close/>
                </a:path>
              </a:pathLst>
            </a:custGeom>
            <a:solidFill>
              <a:srgbClr val="F5F8FC"/>
            </a:solidFill>
            <a:ln w="28569" cap="sq">
              <a:solidFill>
                <a:srgbClr val="1E4B73"/>
              </a:solidFill>
              <a:prstDash val="dash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142781" y="6856657"/>
            <a:ext cx="9142219" cy="714232"/>
            <a:chOff x="0" y="0"/>
            <a:chExt cx="12189625" cy="95231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189620" cy="952314"/>
            </a:xfrm>
            <a:custGeom>
              <a:avLst/>
              <a:gdLst/>
              <a:ahLst/>
              <a:cxnLst/>
              <a:rect l="l" t="t" r="r" b="b"/>
              <a:pathLst>
                <a:path w="12189620" h="952314">
                  <a:moveTo>
                    <a:pt x="0" y="0"/>
                  </a:moveTo>
                  <a:lnTo>
                    <a:pt x="12189620" y="0"/>
                  </a:lnTo>
                  <a:lnTo>
                    <a:pt x="12189620" y="952314"/>
                  </a:lnTo>
                  <a:lnTo>
                    <a:pt x="0" y="95231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9408" b="-199408"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2189625" cy="101898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036"/>
                </a:lnSpc>
              </a:pPr>
              <a:r>
                <a:rPr lang="en-US" sz="2024" dirty="0" err="1">
                  <a:latin typeface="Open Sans"/>
                  <a:ea typeface="Open Sans"/>
                  <a:cs typeface="Open Sans"/>
                  <a:sym typeface="Open Sans"/>
                </a:rPr>
                <a:t>Área</a:t>
              </a:r>
              <a:r>
                <a:rPr lang="en-US" sz="2024" dirty="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24" dirty="0" err="1">
                  <a:latin typeface="Open Sans"/>
                  <a:ea typeface="Open Sans"/>
                  <a:cs typeface="Open Sans"/>
                  <a:sym typeface="Open Sans"/>
                </a:rPr>
                <a:t>recomendada</a:t>
              </a:r>
              <a:r>
                <a:rPr lang="en-US" sz="2024" dirty="0">
                  <a:latin typeface="Open Sans"/>
                  <a:ea typeface="Open Sans"/>
                  <a:cs typeface="Open Sans"/>
                  <a:sym typeface="Open Sans"/>
                </a:rPr>
                <a:t> para </a:t>
              </a:r>
              <a:r>
                <a:rPr lang="en-US" sz="2024" dirty="0" err="1">
                  <a:latin typeface="Open Sans"/>
                  <a:ea typeface="Open Sans"/>
                  <a:cs typeface="Open Sans"/>
                  <a:sym typeface="Open Sans"/>
                </a:rPr>
                <a:t>inserir</a:t>
              </a:r>
              <a:r>
                <a:rPr lang="en-US" sz="2024" dirty="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24" dirty="0" err="1">
                  <a:latin typeface="Open Sans"/>
                  <a:ea typeface="Open Sans"/>
                  <a:cs typeface="Open Sans"/>
                  <a:sym typeface="Open Sans"/>
                </a:rPr>
                <a:t>Gráficos</a:t>
              </a:r>
              <a:r>
                <a:rPr lang="en-US" sz="2024" dirty="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24" dirty="0" err="1"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2024" dirty="0"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24" dirty="0" err="1" smtClean="0">
                  <a:latin typeface="Open Sans"/>
                  <a:ea typeface="Open Sans"/>
                  <a:cs typeface="Open Sans"/>
                  <a:sym typeface="Open Sans"/>
                </a:rPr>
                <a:t>Tabelas</a:t>
              </a:r>
              <a:r>
                <a:rPr lang="pt-BR" sz="2000" dirty="0" smtClean="0"/>
                <a:t>, </a:t>
              </a:r>
              <a:r>
                <a:rPr lang="pt-BR" sz="2000" dirty="0"/>
                <a:t>caso necessário.</a:t>
              </a:r>
              <a:endParaRPr lang="en-US" sz="2024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56376" y="3142640"/>
            <a:ext cx="5713886" cy="571386"/>
            <a:chOff x="0" y="0"/>
            <a:chExt cx="7618514" cy="7618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618512" cy="761851"/>
            </a:xfrm>
            <a:custGeom>
              <a:avLst/>
              <a:gdLst/>
              <a:ahLst/>
              <a:cxnLst/>
              <a:rect l="l" t="t" r="r" b="b"/>
              <a:pathLst>
                <a:path w="7618512" h="761851">
                  <a:moveTo>
                    <a:pt x="0" y="0"/>
                  </a:moveTo>
                  <a:lnTo>
                    <a:pt x="7618512" y="0"/>
                  </a:lnTo>
                  <a:lnTo>
                    <a:pt x="7618512" y="761851"/>
                  </a:lnTo>
                  <a:lnTo>
                    <a:pt x="0" y="76185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44850" b="-144850"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7618514" cy="83804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049"/>
                </a:lnSpc>
              </a:pPr>
              <a:r>
                <a:rPr lang="en-US" sz="269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Destaques</a:t>
              </a:r>
              <a:r>
                <a:rPr lang="en-US" sz="2699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69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Principais</a:t>
              </a:r>
              <a:endParaRPr lang="en-US" sz="2699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849242" y="3992575"/>
            <a:ext cx="5728173" cy="1442752"/>
            <a:chOff x="0" y="0"/>
            <a:chExt cx="7637564" cy="19236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637526" cy="1923669"/>
            </a:xfrm>
            <a:custGeom>
              <a:avLst/>
              <a:gdLst/>
              <a:ahLst/>
              <a:cxnLst/>
              <a:rect l="l" t="t" r="r" b="b"/>
              <a:pathLst>
                <a:path w="7637526" h="1923669">
                  <a:moveTo>
                    <a:pt x="0" y="153924"/>
                  </a:moveTo>
                  <a:cubicBezTo>
                    <a:pt x="0" y="68961"/>
                    <a:pt x="68961" y="0"/>
                    <a:pt x="153924" y="0"/>
                  </a:cubicBezTo>
                  <a:lnTo>
                    <a:pt x="7483602" y="0"/>
                  </a:lnTo>
                  <a:cubicBezTo>
                    <a:pt x="7568565" y="0"/>
                    <a:pt x="7637526" y="68961"/>
                    <a:pt x="7637526" y="153924"/>
                  </a:cubicBezTo>
                  <a:lnTo>
                    <a:pt x="7637526" y="1769745"/>
                  </a:lnTo>
                  <a:cubicBezTo>
                    <a:pt x="7637526" y="1854708"/>
                    <a:pt x="7568565" y="1923669"/>
                    <a:pt x="7483602" y="1923669"/>
                  </a:cubicBezTo>
                  <a:lnTo>
                    <a:pt x="153924" y="1923669"/>
                  </a:lnTo>
                  <a:cubicBezTo>
                    <a:pt x="68961" y="1923669"/>
                    <a:pt x="0" y="1854835"/>
                    <a:pt x="0" y="1769745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0856376" y="3999719"/>
            <a:ext cx="85706" cy="1428474"/>
            <a:chOff x="0" y="0"/>
            <a:chExt cx="114275" cy="190463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4300" cy="1904619"/>
            </a:xfrm>
            <a:custGeom>
              <a:avLst/>
              <a:gdLst/>
              <a:ahLst/>
              <a:cxnLst/>
              <a:rect l="l" t="t" r="r" b="b"/>
              <a:pathLst>
                <a:path w="114300" h="1904619">
                  <a:moveTo>
                    <a:pt x="0" y="0"/>
                  </a:moveTo>
                  <a:lnTo>
                    <a:pt x="114300" y="0"/>
                  </a:lnTo>
                  <a:lnTo>
                    <a:pt x="114300" y="1904619"/>
                  </a:lnTo>
                  <a:lnTo>
                    <a:pt x="0" y="1904619"/>
                  </a:lnTo>
                </a:path>
              </a:pathLst>
            </a:custGeom>
            <a:solidFill>
              <a:srgbClr val="1E4B73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142078" y="4213993"/>
            <a:ext cx="5142500" cy="999925"/>
            <a:chOff x="0" y="0"/>
            <a:chExt cx="6856666" cy="13332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856661" cy="1333240"/>
            </a:xfrm>
            <a:custGeom>
              <a:avLst/>
              <a:gdLst/>
              <a:ahLst/>
              <a:cxnLst/>
              <a:rect l="l" t="t" r="r" b="b"/>
              <a:pathLst>
                <a:path w="6856661" h="1333240">
                  <a:moveTo>
                    <a:pt x="0" y="0"/>
                  </a:moveTo>
                  <a:lnTo>
                    <a:pt x="6856661" y="0"/>
                  </a:lnTo>
                  <a:lnTo>
                    <a:pt x="6856661" y="1333240"/>
                  </a:lnTo>
                  <a:lnTo>
                    <a:pt x="0" y="13332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209" b="-50208"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6856666" cy="13713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99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Visão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geral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 principal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obtido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na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pesquisa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empírica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teórica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849242" y="5706742"/>
            <a:ext cx="5728173" cy="1442752"/>
            <a:chOff x="0" y="0"/>
            <a:chExt cx="7637564" cy="192366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637526" cy="1923669"/>
            </a:xfrm>
            <a:custGeom>
              <a:avLst/>
              <a:gdLst/>
              <a:ahLst/>
              <a:cxnLst/>
              <a:rect l="l" t="t" r="r" b="b"/>
              <a:pathLst>
                <a:path w="7637526" h="1923669">
                  <a:moveTo>
                    <a:pt x="0" y="153924"/>
                  </a:moveTo>
                  <a:cubicBezTo>
                    <a:pt x="0" y="68961"/>
                    <a:pt x="68961" y="0"/>
                    <a:pt x="153924" y="0"/>
                  </a:cubicBezTo>
                  <a:lnTo>
                    <a:pt x="7483602" y="0"/>
                  </a:lnTo>
                  <a:cubicBezTo>
                    <a:pt x="7568565" y="0"/>
                    <a:pt x="7637526" y="68961"/>
                    <a:pt x="7637526" y="153924"/>
                  </a:cubicBezTo>
                  <a:lnTo>
                    <a:pt x="7637526" y="1769745"/>
                  </a:lnTo>
                  <a:cubicBezTo>
                    <a:pt x="7637526" y="1854708"/>
                    <a:pt x="7568565" y="1923669"/>
                    <a:pt x="7483602" y="1923669"/>
                  </a:cubicBezTo>
                  <a:lnTo>
                    <a:pt x="153924" y="1923669"/>
                  </a:lnTo>
                  <a:cubicBezTo>
                    <a:pt x="68961" y="1923669"/>
                    <a:pt x="0" y="1854835"/>
                    <a:pt x="0" y="1769745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24" name="Group 24"/>
          <p:cNvGrpSpPr/>
          <p:nvPr/>
        </p:nvGrpSpPr>
        <p:grpSpPr>
          <a:xfrm>
            <a:off x="10856376" y="5713886"/>
            <a:ext cx="85706" cy="1428474"/>
            <a:chOff x="0" y="0"/>
            <a:chExt cx="114275" cy="19046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4300" cy="1904619"/>
            </a:xfrm>
            <a:custGeom>
              <a:avLst/>
              <a:gdLst/>
              <a:ahLst/>
              <a:cxnLst/>
              <a:rect l="l" t="t" r="r" b="b"/>
              <a:pathLst>
                <a:path w="114300" h="1904619">
                  <a:moveTo>
                    <a:pt x="0" y="0"/>
                  </a:moveTo>
                  <a:lnTo>
                    <a:pt x="114300" y="0"/>
                  </a:lnTo>
                  <a:lnTo>
                    <a:pt x="114300" y="1904619"/>
                  </a:lnTo>
                  <a:lnTo>
                    <a:pt x="0" y="1904619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1142078" y="5928150"/>
            <a:ext cx="5142500" cy="999925"/>
            <a:chOff x="0" y="0"/>
            <a:chExt cx="6856666" cy="13332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856661" cy="1333240"/>
            </a:xfrm>
            <a:custGeom>
              <a:avLst/>
              <a:gdLst/>
              <a:ahLst/>
              <a:cxnLst/>
              <a:rect l="l" t="t" r="r" b="b"/>
              <a:pathLst>
                <a:path w="6856661" h="1333240">
                  <a:moveTo>
                    <a:pt x="0" y="0"/>
                  </a:moveTo>
                  <a:lnTo>
                    <a:pt x="6856661" y="0"/>
                  </a:lnTo>
                  <a:lnTo>
                    <a:pt x="6856661" y="1333240"/>
                  </a:lnTo>
                  <a:lnTo>
                    <a:pt x="0" y="13332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209" b="-50208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856666" cy="13713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99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Confronto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dos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com o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referencial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teórico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apresentado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anteriormente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0849242" y="7420908"/>
            <a:ext cx="5728173" cy="1442752"/>
            <a:chOff x="0" y="0"/>
            <a:chExt cx="7637564" cy="192366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637526" cy="1923669"/>
            </a:xfrm>
            <a:custGeom>
              <a:avLst/>
              <a:gdLst/>
              <a:ahLst/>
              <a:cxnLst/>
              <a:rect l="l" t="t" r="r" b="b"/>
              <a:pathLst>
                <a:path w="7637526" h="1923669">
                  <a:moveTo>
                    <a:pt x="0" y="153924"/>
                  </a:moveTo>
                  <a:cubicBezTo>
                    <a:pt x="0" y="68961"/>
                    <a:pt x="68961" y="0"/>
                    <a:pt x="153924" y="0"/>
                  </a:cubicBezTo>
                  <a:lnTo>
                    <a:pt x="7483602" y="0"/>
                  </a:lnTo>
                  <a:cubicBezTo>
                    <a:pt x="7568565" y="0"/>
                    <a:pt x="7637526" y="68961"/>
                    <a:pt x="7637526" y="153924"/>
                  </a:cubicBezTo>
                  <a:lnTo>
                    <a:pt x="7637526" y="1769745"/>
                  </a:lnTo>
                  <a:cubicBezTo>
                    <a:pt x="7637526" y="1854708"/>
                    <a:pt x="7568565" y="1923669"/>
                    <a:pt x="7483602" y="1923669"/>
                  </a:cubicBezTo>
                  <a:lnTo>
                    <a:pt x="153924" y="1923669"/>
                  </a:lnTo>
                  <a:cubicBezTo>
                    <a:pt x="68961" y="1923669"/>
                    <a:pt x="0" y="1854835"/>
                    <a:pt x="0" y="1769745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10856376" y="7428052"/>
            <a:ext cx="85706" cy="1428474"/>
            <a:chOff x="0" y="0"/>
            <a:chExt cx="114275" cy="190463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4300" cy="1904619"/>
            </a:xfrm>
            <a:custGeom>
              <a:avLst/>
              <a:gdLst/>
              <a:ahLst/>
              <a:cxnLst/>
              <a:rect l="l" t="t" r="r" b="b"/>
              <a:pathLst>
                <a:path w="114300" h="1904619">
                  <a:moveTo>
                    <a:pt x="0" y="0"/>
                  </a:moveTo>
                  <a:lnTo>
                    <a:pt x="114300" y="0"/>
                  </a:lnTo>
                  <a:lnTo>
                    <a:pt x="114300" y="1904619"/>
                  </a:lnTo>
                  <a:lnTo>
                    <a:pt x="0" y="1904619"/>
                  </a:lnTo>
                </a:path>
              </a:pathLst>
            </a:custGeom>
            <a:solidFill>
              <a:srgbClr val="1E4B73">
                <a:alpha val="48627"/>
              </a:srgbClr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1142078" y="7642317"/>
            <a:ext cx="5142500" cy="999925"/>
            <a:chOff x="0" y="0"/>
            <a:chExt cx="6856666" cy="133323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856661" cy="1333240"/>
            </a:xfrm>
            <a:custGeom>
              <a:avLst/>
              <a:gdLst/>
              <a:ahLst/>
              <a:cxnLst/>
              <a:rect l="l" t="t" r="r" b="b"/>
              <a:pathLst>
                <a:path w="6856661" h="1333240">
                  <a:moveTo>
                    <a:pt x="0" y="0"/>
                  </a:moveTo>
                  <a:lnTo>
                    <a:pt x="6856661" y="0"/>
                  </a:lnTo>
                  <a:lnTo>
                    <a:pt x="6856661" y="1333240"/>
                  </a:lnTo>
                  <a:lnTo>
                    <a:pt x="0" y="13332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0209" b="-50208"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6856666" cy="13713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99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Interpretação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sobre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o que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esses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dados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significam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para o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contexto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estudo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4470643" y="1152292"/>
            <a:ext cx="2743273" cy="1218967"/>
            <a:chOff x="0" y="0"/>
            <a:chExt cx="3657698" cy="1625289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625289" cy="1625289"/>
              <a:chOff x="0" y="0"/>
              <a:chExt cx="1904632" cy="1904632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904619" cy="1904619"/>
              </a:xfrm>
              <a:custGeom>
                <a:avLst/>
                <a:gdLst/>
                <a:ahLst/>
                <a:cxnLst/>
                <a:rect l="l" t="t" r="r" b="b"/>
                <a:pathLst>
                  <a:path w="1904619" h="1904619">
                    <a:moveTo>
                      <a:pt x="0" y="0"/>
                    </a:moveTo>
                    <a:lnTo>
                      <a:pt x="1904619" y="0"/>
                    </a:lnTo>
                    <a:lnTo>
                      <a:pt x="1904619" y="1904619"/>
                    </a:lnTo>
                    <a:lnTo>
                      <a:pt x="0" y="19046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2101836" y="649446"/>
              <a:ext cx="1214467" cy="834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5"/>
                </a:lnSpc>
              </a:pPr>
              <a:r>
                <a:rPr lang="en-US" sz="3467" b="1" spc="-166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2026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760440" y="30854"/>
              <a:ext cx="1058166" cy="101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3"/>
                </a:lnSpc>
              </a:pPr>
              <a:r>
                <a:rPr lang="en-US" sz="4202" b="1" spc="-113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WI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609951" y="30854"/>
              <a:ext cx="417312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508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D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110137" y="22283"/>
              <a:ext cx="253295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a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389865" y="22283"/>
              <a:ext cx="267833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</a:t>
              </a:r>
            </a:p>
          </p:txBody>
        </p:sp>
      </p:grpSp>
      <p:sp>
        <p:nvSpPr>
          <p:cNvPr id="46" name="Freeform 13"/>
          <p:cNvSpPr/>
          <p:nvPr/>
        </p:nvSpPr>
        <p:spPr>
          <a:xfrm rot="6652190">
            <a:off x="15012169" y="7660065"/>
            <a:ext cx="4428858" cy="1047697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2781" y="1142781"/>
            <a:ext cx="14284709" cy="857079"/>
            <a:chOff x="0" y="0"/>
            <a:chExt cx="19046279" cy="1142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279" cy="1142777"/>
            </a:xfrm>
            <a:custGeom>
              <a:avLst/>
              <a:gdLst/>
              <a:ahLst/>
              <a:cxnLst/>
              <a:rect l="l" t="t" r="r" b="b"/>
              <a:pathLst>
                <a:path w="19046279" h="1142777">
                  <a:moveTo>
                    <a:pt x="0" y="0"/>
                  </a:moveTo>
                  <a:lnTo>
                    <a:pt x="19046279" y="0"/>
                  </a:lnTo>
                  <a:lnTo>
                    <a:pt x="19046279" y="1142777"/>
                  </a:lnTo>
                  <a:lnTo>
                    <a:pt x="0" y="1142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4750" b="-274750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046279" cy="12665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48"/>
                </a:lnSpc>
              </a:pPr>
              <a:r>
                <a:rPr lang="en-US" sz="449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Apresentação</a:t>
              </a:r>
              <a:r>
                <a:rPr lang="en-US" sz="4499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dos </a:t>
              </a:r>
              <a:r>
                <a:rPr lang="en-US" sz="449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Resultados</a:t>
              </a:r>
              <a:endParaRPr lang="en-US" sz="4499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35637" y="3992575"/>
            <a:ext cx="15441768" cy="1442752"/>
            <a:chOff x="0" y="0"/>
            <a:chExt cx="20589024" cy="19236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89112" cy="1923669"/>
            </a:xfrm>
            <a:custGeom>
              <a:avLst/>
              <a:gdLst/>
              <a:ahLst/>
              <a:cxnLst/>
              <a:rect l="l" t="t" r="r" b="b"/>
              <a:pathLst>
                <a:path w="20589112" h="1923669">
                  <a:moveTo>
                    <a:pt x="0" y="153924"/>
                  </a:moveTo>
                  <a:cubicBezTo>
                    <a:pt x="0" y="68961"/>
                    <a:pt x="68961" y="0"/>
                    <a:pt x="153924" y="0"/>
                  </a:cubicBezTo>
                  <a:lnTo>
                    <a:pt x="20435188" y="0"/>
                  </a:lnTo>
                  <a:cubicBezTo>
                    <a:pt x="20520152" y="0"/>
                    <a:pt x="20589112" y="68961"/>
                    <a:pt x="20589112" y="153924"/>
                  </a:cubicBezTo>
                  <a:lnTo>
                    <a:pt x="20589112" y="1769745"/>
                  </a:lnTo>
                  <a:cubicBezTo>
                    <a:pt x="20589112" y="1854708"/>
                    <a:pt x="20520152" y="1923669"/>
                    <a:pt x="20435188" y="1923669"/>
                  </a:cubicBezTo>
                  <a:lnTo>
                    <a:pt x="153924" y="1923669"/>
                  </a:lnTo>
                  <a:cubicBezTo>
                    <a:pt x="68961" y="1923669"/>
                    <a:pt x="0" y="1854835"/>
                    <a:pt x="0" y="1769745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099918" y="3999719"/>
            <a:ext cx="85706" cy="1428474"/>
            <a:chOff x="0" y="0"/>
            <a:chExt cx="114275" cy="190463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300" cy="1904619"/>
            </a:xfrm>
            <a:custGeom>
              <a:avLst/>
              <a:gdLst/>
              <a:ahLst/>
              <a:cxnLst/>
              <a:rect l="l" t="t" r="r" b="b"/>
              <a:pathLst>
                <a:path w="114300" h="1904619">
                  <a:moveTo>
                    <a:pt x="0" y="0"/>
                  </a:moveTo>
                  <a:lnTo>
                    <a:pt x="114300" y="0"/>
                  </a:lnTo>
                  <a:lnTo>
                    <a:pt x="114300" y="1904619"/>
                  </a:lnTo>
                  <a:lnTo>
                    <a:pt x="0" y="1904619"/>
                  </a:lnTo>
                </a:path>
              </a:pathLst>
            </a:custGeom>
            <a:solidFill>
              <a:srgbClr val="1E4B7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426188" y="4213993"/>
            <a:ext cx="14858381" cy="999925"/>
            <a:chOff x="0" y="0"/>
            <a:chExt cx="19811174" cy="13332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811178" cy="1333240"/>
            </a:xfrm>
            <a:custGeom>
              <a:avLst/>
              <a:gdLst/>
              <a:ahLst/>
              <a:cxnLst/>
              <a:rect l="l" t="t" r="r" b="b"/>
              <a:pathLst>
                <a:path w="19811178" h="1333240">
                  <a:moveTo>
                    <a:pt x="0" y="0"/>
                  </a:moveTo>
                  <a:lnTo>
                    <a:pt x="19811178" y="0"/>
                  </a:lnTo>
                  <a:lnTo>
                    <a:pt x="19811178" y="1333240"/>
                  </a:lnTo>
                  <a:lnTo>
                    <a:pt x="0" y="13332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39536" b="-239536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811174" cy="13713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99"/>
                </a:lnSpc>
              </a:pP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Visão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geral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 principal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obtido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na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pesquisa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empírica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ou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teórica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92784" y="5706742"/>
            <a:ext cx="15484621" cy="1442752"/>
            <a:chOff x="0" y="0"/>
            <a:chExt cx="20646161" cy="19236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646137" cy="1923669"/>
            </a:xfrm>
            <a:custGeom>
              <a:avLst/>
              <a:gdLst/>
              <a:ahLst/>
              <a:cxnLst/>
              <a:rect l="l" t="t" r="r" b="b"/>
              <a:pathLst>
                <a:path w="20646137" h="1923669">
                  <a:moveTo>
                    <a:pt x="0" y="153924"/>
                  </a:moveTo>
                  <a:cubicBezTo>
                    <a:pt x="0" y="68961"/>
                    <a:pt x="68961" y="0"/>
                    <a:pt x="153924" y="0"/>
                  </a:cubicBezTo>
                  <a:lnTo>
                    <a:pt x="20492213" y="0"/>
                  </a:lnTo>
                  <a:cubicBezTo>
                    <a:pt x="20577175" y="0"/>
                    <a:pt x="20646137" y="68961"/>
                    <a:pt x="20646137" y="153924"/>
                  </a:cubicBezTo>
                  <a:lnTo>
                    <a:pt x="20646137" y="1769745"/>
                  </a:lnTo>
                  <a:cubicBezTo>
                    <a:pt x="20646137" y="1854708"/>
                    <a:pt x="20577175" y="1923669"/>
                    <a:pt x="20492213" y="1923669"/>
                  </a:cubicBezTo>
                  <a:lnTo>
                    <a:pt x="153924" y="1923669"/>
                  </a:lnTo>
                  <a:cubicBezTo>
                    <a:pt x="68961" y="1923669"/>
                    <a:pt x="0" y="1854835"/>
                    <a:pt x="0" y="1769745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1099918" y="5713886"/>
            <a:ext cx="85706" cy="1428474"/>
            <a:chOff x="0" y="0"/>
            <a:chExt cx="114275" cy="19046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4300" cy="1904619"/>
            </a:xfrm>
            <a:custGeom>
              <a:avLst/>
              <a:gdLst/>
              <a:ahLst/>
              <a:cxnLst/>
              <a:rect l="l" t="t" r="r" b="b"/>
              <a:pathLst>
                <a:path w="114300" h="1904619">
                  <a:moveTo>
                    <a:pt x="0" y="0"/>
                  </a:moveTo>
                  <a:lnTo>
                    <a:pt x="114300" y="0"/>
                  </a:lnTo>
                  <a:lnTo>
                    <a:pt x="114300" y="1904619"/>
                  </a:lnTo>
                  <a:lnTo>
                    <a:pt x="0" y="1904619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426188" y="5928150"/>
            <a:ext cx="14858381" cy="999925"/>
            <a:chOff x="0" y="0"/>
            <a:chExt cx="19811174" cy="13332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811178" cy="1333240"/>
            </a:xfrm>
            <a:custGeom>
              <a:avLst/>
              <a:gdLst/>
              <a:ahLst/>
              <a:cxnLst/>
              <a:rect l="l" t="t" r="r" b="b"/>
              <a:pathLst>
                <a:path w="19811178" h="1333240">
                  <a:moveTo>
                    <a:pt x="0" y="0"/>
                  </a:moveTo>
                  <a:lnTo>
                    <a:pt x="19811178" y="0"/>
                  </a:lnTo>
                  <a:lnTo>
                    <a:pt x="19811178" y="1333240"/>
                  </a:lnTo>
                  <a:lnTo>
                    <a:pt x="0" y="13332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39536" b="-239536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9811174" cy="13713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99"/>
                </a:lnSpc>
              </a:pP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Confronto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dos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com o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referencial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teórico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apresentado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anteriormente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92784" y="7420908"/>
            <a:ext cx="15484621" cy="1442752"/>
            <a:chOff x="0" y="0"/>
            <a:chExt cx="20646161" cy="192366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646137" cy="1923669"/>
            </a:xfrm>
            <a:custGeom>
              <a:avLst/>
              <a:gdLst/>
              <a:ahLst/>
              <a:cxnLst/>
              <a:rect l="l" t="t" r="r" b="b"/>
              <a:pathLst>
                <a:path w="20646137" h="1923669">
                  <a:moveTo>
                    <a:pt x="0" y="153924"/>
                  </a:moveTo>
                  <a:cubicBezTo>
                    <a:pt x="0" y="68961"/>
                    <a:pt x="68961" y="0"/>
                    <a:pt x="153924" y="0"/>
                  </a:cubicBezTo>
                  <a:lnTo>
                    <a:pt x="20492213" y="0"/>
                  </a:lnTo>
                  <a:cubicBezTo>
                    <a:pt x="20577175" y="0"/>
                    <a:pt x="20646137" y="68961"/>
                    <a:pt x="20646137" y="153924"/>
                  </a:cubicBezTo>
                  <a:lnTo>
                    <a:pt x="20646137" y="1769745"/>
                  </a:lnTo>
                  <a:cubicBezTo>
                    <a:pt x="20646137" y="1854708"/>
                    <a:pt x="20577175" y="1923669"/>
                    <a:pt x="20492213" y="1923669"/>
                  </a:cubicBezTo>
                  <a:lnTo>
                    <a:pt x="153924" y="1923669"/>
                  </a:lnTo>
                  <a:cubicBezTo>
                    <a:pt x="68961" y="1923669"/>
                    <a:pt x="0" y="1854835"/>
                    <a:pt x="0" y="1769745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099918" y="7428052"/>
            <a:ext cx="85706" cy="1428474"/>
            <a:chOff x="0" y="0"/>
            <a:chExt cx="114275" cy="190463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4300" cy="1904619"/>
            </a:xfrm>
            <a:custGeom>
              <a:avLst/>
              <a:gdLst/>
              <a:ahLst/>
              <a:cxnLst/>
              <a:rect l="l" t="t" r="r" b="b"/>
              <a:pathLst>
                <a:path w="114300" h="1904619">
                  <a:moveTo>
                    <a:pt x="0" y="0"/>
                  </a:moveTo>
                  <a:lnTo>
                    <a:pt x="114300" y="0"/>
                  </a:lnTo>
                  <a:lnTo>
                    <a:pt x="114300" y="1904619"/>
                  </a:lnTo>
                  <a:lnTo>
                    <a:pt x="0" y="1904619"/>
                  </a:lnTo>
                </a:path>
              </a:pathLst>
            </a:custGeom>
            <a:solidFill>
              <a:srgbClr val="1E4B73">
                <a:alpha val="48627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426188" y="7642317"/>
            <a:ext cx="14858381" cy="999925"/>
            <a:chOff x="0" y="0"/>
            <a:chExt cx="19811174" cy="133323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811178" cy="1333240"/>
            </a:xfrm>
            <a:custGeom>
              <a:avLst/>
              <a:gdLst/>
              <a:ahLst/>
              <a:cxnLst/>
              <a:rect l="l" t="t" r="r" b="b"/>
              <a:pathLst>
                <a:path w="19811178" h="1333240">
                  <a:moveTo>
                    <a:pt x="0" y="0"/>
                  </a:moveTo>
                  <a:lnTo>
                    <a:pt x="19811178" y="0"/>
                  </a:lnTo>
                  <a:lnTo>
                    <a:pt x="19811178" y="1333240"/>
                  </a:lnTo>
                  <a:lnTo>
                    <a:pt x="0" y="13332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39536" b="-239536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9811174" cy="137133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2699"/>
                </a:lnSpc>
              </a:pP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Interpretação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sobre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o que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esses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dados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significam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para o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contexto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do </a:t>
              </a:r>
              <a:r>
                <a:rPr lang="en-US" sz="24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estudo</a:t>
              </a:r>
              <a:r>
                <a:rPr lang="en-US" sz="24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470643" y="1152292"/>
            <a:ext cx="2743273" cy="1218967"/>
            <a:chOff x="0" y="0"/>
            <a:chExt cx="3657698" cy="162528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625289" cy="1625289"/>
              <a:chOff x="0" y="0"/>
              <a:chExt cx="1904632" cy="190463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04619" cy="1904619"/>
              </a:xfrm>
              <a:custGeom>
                <a:avLst/>
                <a:gdLst/>
                <a:ahLst/>
                <a:cxnLst/>
                <a:rect l="l" t="t" r="r" b="b"/>
                <a:pathLst>
                  <a:path w="1904619" h="1904619">
                    <a:moveTo>
                      <a:pt x="0" y="0"/>
                    </a:moveTo>
                    <a:lnTo>
                      <a:pt x="1904619" y="0"/>
                    </a:lnTo>
                    <a:lnTo>
                      <a:pt x="1904619" y="1904619"/>
                    </a:lnTo>
                    <a:lnTo>
                      <a:pt x="0" y="19046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01836" y="649446"/>
              <a:ext cx="1214467" cy="834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5"/>
                </a:lnSpc>
              </a:pPr>
              <a:r>
                <a:rPr lang="en-US" sz="3467" b="1" spc="-166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2026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760440" y="30854"/>
              <a:ext cx="1058166" cy="101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3"/>
                </a:lnSpc>
              </a:pPr>
              <a:r>
                <a:rPr lang="en-US" sz="4202" b="1" spc="-113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WI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609951" y="30854"/>
              <a:ext cx="417312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508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D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110137" y="22283"/>
              <a:ext cx="253295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a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389865" y="22283"/>
              <a:ext cx="267833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</a:t>
              </a:r>
            </a:p>
          </p:txBody>
        </p:sp>
      </p:grpSp>
      <p:sp>
        <p:nvSpPr>
          <p:cNvPr id="38" name="Freeform 13"/>
          <p:cNvSpPr/>
          <p:nvPr/>
        </p:nvSpPr>
        <p:spPr>
          <a:xfrm rot="6652190">
            <a:off x="15180680" y="7751237"/>
            <a:ext cx="3889518" cy="1331662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2781" y="1142781"/>
            <a:ext cx="14284709" cy="857079"/>
            <a:chOff x="0" y="0"/>
            <a:chExt cx="19046279" cy="1142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46279" cy="1142777"/>
            </a:xfrm>
            <a:custGeom>
              <a:avLst/>
              <a:gdLst/>
              <a:ahLst/>
              <a:cxnLst/>
              <a:rect l="l" t="t" r="r" b="b"/>
              <a:pathLst>
                <a:path w="19046279" h="1142777">
                  <a:moveTo>
                    <a:pt x="0" y="0"/>
                  </a:moveTo>
                  <a:lnTo>
                    <a:pt x="19046279" y="0"/>
                  </a:lnTo>
                  <a:lnTo>
                    <a:pt x="19046279" y="1142777"/>
                  </a:lnTo>
                  <a:lnTo>
                    <a:pt x="0" y="114277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274750" b="-274750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9046279" cy="126659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748"/>
                </a:lnSpc>
              </a:pPr>
              <a:r>
                <a:rPr lang="en-US" sz="449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Considerações</a:t>
              </a:r>
              <a:r>
                <a:rPr lang="en-US" sz="4499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4499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Finais</a:t>
              </a:r>
              <a:endParaRPr lang="en-US" sz="4499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2781" y="2285552"/>
            <a:ext cx="1428474" cy="85706"/>
            <a:chOff x="0" y="0"/>
            <a:chExt cx="1904632" cy="1142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619" cy="114300"/>
            </a:xfrm>
            <a:custGeom>
              <a:avLst/>
              <a:gdLst/>
              <a:ahLst/>
              <a:cxnLst/>
              <a:rect l="l" t="t" r="r" b="b"/>
              <a:pathLst>
                <a:path w="1904619" h="114300">
                  <a:moveTo>
                    <a:pt x="0" y="0"/>
                  </a:moveTo>
                  <a:lnTo>
                    <a:pt x="1904619" y="0"/>
                  </a:lnTo>
                  <a:lnTo>
                    <a:pt x="1904619" y="114300"/>
                  </a:lnTo>
                  <a:lnTo>
                    <a:pt x="0" y="1143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35637" y="3421190"/>
            <a:ext cx="4871085" cy="4871085"/>
            <a:chOff x="0" y="0"/>
            <a:chExt cx="6494780" cy="64947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94780" cy="6494780"/>
            </a:xfrm>
            <a:custGeom>
              <a:avLst/>
              <a:gdLst/>
              <a:ahLst/>
              <a:cxnLst/>
              <a:rect l="l" t="t" r="r" b="b"/>
              <a:pathLst>
                <a:path w="6494780" h="6494780">
                  <a:moveTo>
                    <a:pt x="0" y="152781"/>
                  </a:moveTo>
                  <a:cubicBezTo>
                    <a:pt x="0" y="68453"/>
                    <a:pt x="68453" y="0"/>
                    <a:pt x="152781" y="0"/>
                  </a:cubicBezTo>
                  <a:lnTo>
                    <a:pt x="6341999" y="0"/>
                  </a:lnTo>
                  <a:cubicBezTo>
                    <a:pt x="6426327" y="0"/>
                    <a:pt x="6494780" y="68453"/>
                    <a:pt x="6494780" y="152781"/>
                  </a:cubicBezTo>
                  <a:lnTo>
                    <a:pt x="6494780" y="6341999"/>
                  </a:lnTo>
                  <a:cubicBezTo>
                    <a:pt x="6494780" y="6426327"/>
                    <a:pt x="6426327" y="6494780"/>
                    <a:pt x="6341999" y="6494780"/>
                  </a:cubicBezTo>
                  <a:lnTo>
                    <a:pt x="152781" y="6494780"/>
                  </a:lnTo>
                  <a:cubicBezTo>
                    <a:pt x="68453" y="6494780"/>
                    <a:pt x="0" y="6426327"/>
                    <a:pt x="0" y="6341999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9" name="Group 9"/>
          <p:cNvGrpSpPr/>
          <p:nvPr/>
        </p:nvGrpSpPr>
        <p:grpSpPr>
          <a:xfrm>
            <a:off x="1142781" y="3428333"/>
            <a:ext cx="4856797" cy="114281"/>
            <a:chOff x="0" y="0"/>
            <a:chExt cx="6475730" cy="152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475730" cy="152400"/>
            </a:xfrm>
            <a:custGeom>
              <a:avLst/>
              <a:gdLst/>
              <a:ahLst/>
              <a:cxnLst/>
              <a:rect l="l" t="t" r="r" b="b"/>
              <a:pathLst>
                <a:path w="6475730" h="152400">
                  <a:moveTo>
                    <a:pt x="0" y="0"/>
                  </a:moveTo>
                  <a:lnTo>
                    <a:pt x="6475730" y="0"/>
                  </a:lnTo>
                  <a:lnTo>
                    <a:pt x="6475730" y="152400"/>
                  </a:lnTo>
                  <a:lnTo>
                    <a:pt x="0" y="152400"/>
                  </a:lnTo>
                </a:path>
              </a:pathLst>
            </a:custGeom>
            <a:solidFill>
              <a:srgbClr val="1E4B73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71320" y="4856797"/>
            <a:ext cx="3999719" cy="2856938"/>
            <a:chOff x="0" y="0"/>
            <a:chExt cx="5332959" cy="38092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332959" cy="3809256"/>
            </a:xfrm>
            <a:custGeom>
              <a:avLst/>
              <a:gdLst/>
              <a:ahLst/>
              <a:cxnLst/>
              <a:rect l="l" t="t" r="r" b="b"/>
              <a:pathLst>
                <a:path w="5332959" h="3809256">
                  <a:moveTo>
                    <a:pt x="0" y="0"/>
                  </a:moveTo>
                  <a:lnTo>
                    <a:pt x="5332959" y="0"/>
                  </a:lnTo>
                  <a:lnTo>
                    <a:pt x="5332959" y="3809256"/>
                  </a:lnTo>
                  <a:lnTo>
                    <a:pt x="0" y="380925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1645" r="-41645"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332959" cy="3856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64"/>
                </a:lnSpc>
              </a:pPr>
              <a:r>
                <a:rPr lang="en-US" sz="247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Conclusões</a:t>
              </a:r>
              <a:r>
                <a:rPr lang="en-US" sz="2474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do </a:t>
              </a:r>
              <a:r>
                <a:rPr lang="en-US" sz="247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Estudo</a:t>
              </a:r>
              <a:endParaRPr lang="en-US" sz="2474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2519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Síntese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das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principais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descobertas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que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respondem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diretamente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traçados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problema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pesquisa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706667" y="3421190"/>
            <a:ext cx="4871085" cy="4871085"/>
            <a:chOff x="0" y="0"/>
            <a:chExt cx="6494780" cy="64947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94780" cy="6494780"/>
            </a:xfrm>
            <a:custGeom>
              <a:avLst/>
              <a:gdLst/>
              <a:ahLst/>
              <a:cxnLst/>
              <a:rect l="l" t="t" r="r" b="b"/>
              <a:pathLst>
                <a:path w="6494780" h="6494780">
                  <a:moveTo>
                    <a:pt x="0" y="152781"/>
                  </a:moveTo>
                  <a:cubicBezTo>
                    <a:pt x="0" y="68453"/>
                    <a:pt x="68453" y="0"/>
                    <a:pt x="152781" y="0"/>
                  </a:cubicBezTo>
                  <a:lnTo>
                    <a:pt x="6341999" y="0"/>
                  </a:lnTo>
                  <a:cubicBezTo>
                    <a:pt x="6426327" y="0"/>
                    <a:pt x="6494780" y="68453"/>
                    <a:pt x="6494780" y="152781"/>
                  </a:cubicBezTo>
                  <a:lnTo>
                    <a:pt x="6494780" y="6341999"/>
                  </a:lnTo>
                  <a:cubicBezTo>
                    <a:pt x="6494780" y="6426327"/>
                    <a:pt x="6426327" y="6494780"/>
                    <a:pt x="6341999" y="6494780"/>
                  </a:cubicBezTo>
                  <a:lnTo>
                    <a:pt x="152781" y="6494780"/>
                  </a:lnTo>
                  <a:cubicBezTo>
                    <a:pt x="68453" y="6494780"/>
                    <a:pt x="0" y="6426327"/>
                    <a:pt x="0" y="6341999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6713811" y="3428333"/>
            <a:ext cx="4856797" cy="114281"/>
            <a:chOff x="0" y="0"/>
            <a:chExt cx="6475730" cy="15237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75730" cy="152400"/>
            </a:xfrm>
            <a:custGeom>
              <a:avLst/>
              <a:gdLst/>
              <a:ahLst/>
              <a:cxnLst/>
              <a:rect l="l" t="t" r="r" b="b"/>
              <a:pathLst>
                <a:path w="6475730" h="152400">
                  <a:moveTo>
                    <a:pt x="0" y="0"/>
                  </a:moveTo>
                  <a:lnTo>
                    <a:pt x="6475730" y="0"/>
                  </a:lnTo>
                  <a:lnTo>
                    <a:pt x="6475730" y="152400"/>
                  </a:lnTo>
                  <a:lnTo>
                    <a:pt x="0" y="152400"/>
                  </a:lnTo>
                </a:path>
              </a:pathLst>
            </a:custGeom>
            <a:solidFill>
              <a:srgbClr val="F6B922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7142359" y="4856797"/>
            <a:ext cx="3999719" cy="2856938"/>
            <a:chOff x="0" y="0"/>
            <a:chExt cx="5332959" cy="380925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332959" cy="3809256"/>
            </a:xfrm>
            <a:custGeom>
              <a:avLst/>
              <a:gdLst/>
              <a:ahLst/>
              <a:cxnLst/>
              <a:rect l="l" t="t" r="r" b="b"/>
              <a:pathLst>
                <a:path w="5332959" h="3809256">
                  <a:moveTo>
                    <a:pt x="0" y="0"/>
                  </a:moveTo>
                  <a:lnTo>
                    <a:pt x="5332959" y="0"/>
                  </a:lnTo>
                  <a:lnTo>
                    <a:pt x="5332959" y="3809256"/>
                  </a:lnTo>
                  <a:lnTo>
                    <a:pt x="0" y="380925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1645" r="-41645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5332959" cy="3856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64"/>
                </a:lnSpc>
              </a:pPr>
              <a:r>
                <a:rPr lang="en-US" sz="247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Limitações</a:t>
              </a:r>
              <a:endParaRPr lang="en-US" sz="2474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2519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Quais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foram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as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restrições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pesquisa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(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tamanho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da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amostra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recorte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temporal,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métodos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escolhidos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) 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como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elas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impactam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77706" y="3421190"/>
            <a:ext cx="4871085" cy="4871085"/>
            <a:chOff x="0" y="0"/>
            <a:chExt cx="6494780" cy="64947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94780" cy="6494780"/>
            </a:xfrm>
            <a:custGeom>
              <a:avLst/>
              <a:gdLst/>
              <a:ahLst/>
              <a:cxnLst/>
              <a:rect l="l" t="t" r="r" b="b"/>
              <a:pathLst>
                <a:path w="6494780" h="6494780">
                  <a:moveTo>
                    <a:pt x="0" y="152781"/>
                  </a:moveTo>
                  <a:cubicBezTo>
                    <a:pt x="0" y="68453"/>
                    <a:pt x="68453" y="0"/>
                    <a:pt x="152781" y="0"/>
                  </a:cubicBezTo>
                  <a:lnTo>
                    <a:pt x="6341999" y="0"/>
                  </a:lnTo>
                  <a:cubicBezTo>
                    <a:pt x="6426327" y="0"/>
                    <a:pt x="6494780" y="68453"/>
                    <a:pt x="6494780" y="152781"/>
                  </a:cubicBezTo>
                  <a:lnTo>
                    <a:pt x="6494780" y="6341999"/>
                  </a:lnTo>
                  <a:cubicBezTo>
                    <a:pt x="6494780" y="6426327"/>
                    <a:pt x="6426327" y="6494780"/>
                    <a:pt x="6341999" y="6494780"/>
                  </a:cubicBezTo>
                  <a:lnTo>
                    <a:pt x="152781" y="6494780"/>
                  </a:lnTo>
                  <a:cubicBezTo>
                    <a:pt x="68453" y="6494780"/>
                    <a:pt x="0" y="6426327"/>
                    <a:pt x="0" y="6341999"/>
                  </a:cubicBezTo>
                  <a:close/>
                </a:path>
              </a:pathLst>
            </a:custGeom>
            <a:solidFill>
              <a:srgbClr val="FFFFFF"/>
            </a:solidFill>
            <a:ln w="14285" cap="sq">
              <a:solidFill>
                <a:srgbClr val="DCDCDC"/>
              </a:solidFill>
              <a:prstDash val="solid"/>
              <a:miter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2284850" y="3428333"/>
            <a:ext cx="4856797" cy="114281"/>
            <a:chOff x="0" y="0"/>
            <a:chExt cx="6475730" cy="1523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475730" cy="152400"/>
            </a:xfrm>
            <a:custGeom>
              <a:avLst/>
              <a:gdLst/>
              <a:ahLst/>
              <a:cxnLst/>
              <a:rect l="l" t="t" r="r" b="b"/>
              <a:pathLst>
                <a:path w="6475730" h="152400">
                  <a:moveTo>
                    <a:pt x="0" y="0"/>
                  </a:moveTo>
                  <a:lnTo>
                    <a:pt x="6475730" y="0"/>
                  </a:lnTo>
                  <a:lnTo>
                    <a:pt x="6475730" y="152400"/>
                  </a:lnTo>
                  <a:lnTo>
                    <a:pt x="0" y="152400"/>
                  </a:lnTo>
                </a:path>
              </a:pathLst>
            </a:custGeom>
            <a:solidFill>
              <a:srgbClr val="1E4B73">
                <a:alpha val="48627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2713389" y="4856797"/>
            <a:ext cx="3999719" cy="2856938"/>
            <a:chOff x="0" y="0"/>
            <a:chExt cx="5332959" cy="380925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332959" cy="3809256"/>
            </a:xfrm>
            <a:custGeom>
              <a:avLst/>
              <a:gdLst/>
              <a:ahLst/>
              <a:cxnLst/>
              <a:rect l="l" t="t" r="r" b="b"/>
              <a:pathLst>
                <a:path w="5332959" h="3809256">
                  <a:moveTo>
                    <a:pt x="0" y="0"/>
                  </a:moveTo>
                  <a:lnTo>
                    <a:pt x="5332959" y="0"/>
                  </a:lnTo>
                  <a:lnTo>
                    <a:pt x="5332959" y="3809256"/>
                  </a:lnTo>
                  <a:lnTo>
                    <a:pt x="0" y="380925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1645" r="-41645"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5332959" cy="385687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464"/>
                </a:lnSpc>
              </a:pPr>
              <a:r>
                <a:rPr lang="en-US" sz="247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Trabalhos</a:t>
              </a:r>
              <a:r>
                <a:rPr lang="en-US" sz="2474" b="1" dirty="0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2474" b="1" dirty="0" err="1">
                  <a:solidFill>
                    <a:srgbClr val="1E4B73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Futuros</a:t>
              </a:r>
              <a:endParaRPr lang="en-US" sz="2474" b="1" dirty="0">
                <a:solidFill>
                  <a:srgbClr val="1E4B73"/>
                </a:solidFill>
                <a:latin typeface="Montserrat Bold"/>
                <a:ea typeface="Montserrat Bold"/>
                <a:cs typeface="Montserrat Bold"/>
                <a:sym typeface="Montserrat Bold"/>
              </a:endParaRPr>
            </a:p>
            <a:p>
              <a:pPr algn="l">
                <a:lnSpc>
                  <a:spcPts val="2519"/>
                </a:lnSpc>
              </a:pP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Sugestões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novos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caminhos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, lacunas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não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exploradas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perspectivas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de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pesquisa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decorrentes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deste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2000" dirty="0" err="1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trabalho</a:t>
              </a:r>
              <a:r>
                <a:rPr lang="en-US" sz="2000" dirty="0">
                  <a:solidFill>
                    <a:srgbClr val="505050"/>
                  </a:solidFill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470643" y="1152292"/>
            <a:ext cx="2743273" cy="1218967"/>
            <a:chOff x="0" y="0"/>
            <a:chExt cx="3657698" cy="1625289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1625289" cy="1625289"/>
              <a:chOff x="0" y="0"/>
              <a:chExt cx="1904632" cy="190463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04619" cy="1904619"/>
              </a:xfrm>
              <a:custGeom>
                <a:avLst/>
                <a:gdLst/>
                <a:ahLst/>
                <a:cxnLst/>
                <a:rect l="l" t="t" r="r" b="b"/>
                <a:pathLst>
                  <a:path w="1904619" h="1904619">
                    <a:moveTo>
                      <a:pt x="0" y="0"/>
                    </a:moveTo>
                    <a:lnTo>
                      <a:pt x="1904619" y="0"/>
                    </a:lnTo>
                    <a:lnTo>
                      <a:pt x="1904619" y="1904619"/>
                    </a:lnTo>
                    <a:lnTo>
                      <a:pt x="0" y="190461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101836" y="649446"/>
              <a:ext cx="1214467" cy="834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55"/>
                </a:lnSpc>
              </a:pPr>
              <a:r>
                <a:rPr lang="en-US" sz="3467" b="1" spc="-166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2026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760440" y="30854"/>
              <a:ext cx="1058166" cy="1011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83"/>
                </a:lnSpc>
              </a:pPr>
              <a:r>
                <a:rPr lang="en-US" sz="4202" b="1" spc="-113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WI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609951" y="30854"/>
              <a:ext cx="417312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508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D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110137" y="22283"/>
              <a:ext cx="253295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a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389865" y="22283"/>
              <a:ext cx="267833" cy="10149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3"/>
                </a:lnSpc>
              </a:pPr>
              <a:r>
                <a:rPr lang="en-US" sz="4202" b="1" spc="-752">
                  <a:solidFill>
                    <a:srgbClr val="265681"/>
                  </a:solidFill>
                  <a:latin typeface="Myriad Bold"/>
                  <a:ea typeface="Myriad Bold"/>
                  <a:cs typeface="Myriad Bold"/>
                  <a:sym typeface="Myriad Bold"/>
                </a:rPr>
                <a:t>T</a:t>
              </a:r>
            </a:p>
          </p:txBody>
        </p:sp>
      </p:grpSp>
      <p:sp>
        <p:nvSpPr>
          <p:cNvPr id="37" name="Freeform 13"/>
          <p:cNvSpPr/>
          <p:nvPr/>
        </p:nvSpPr>
        <p:spPr>
          <a:xfrm rot="6652190">
            <a:off x="14672431" y="7166945"/>
            <a:ext cx="4675426" cy="1605008"/>
          </a:xfrm>
          <a:custGeom>
            <a:avLst/>
            <a:gdLst/>
            <a:ahLst/>
            <a:cxnLst/>
            <a:rect l="l" t="t" r="r" b="b"/>
            <a:pathLst>
              <a:path w="18892263" h="3912729">
                <a:moveTo>
                  <a:pt x="0" y="0"/>
                </a:moveTo>
                <a:lnTo>
                  <a:pt x="18892262" y="0"/>
                </a:lnTo>
                <a:lnTo>
                  <a:pt x="18892262" y="3912729"/>
                </a:lnTo>
                <a:lnTo>
                  <a:pt x="0" y="39127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20" t="-157512" b="-25790"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458</Words>
  <Application>Microsoft Office PowerPoint</Application>
  <PresentationFormat>Personalizar</PresentationFormat>
  <Paragraphs>116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Calibri</vt:lpstr>
      <vt:lpstr>Open Sans Bold</vt:lpstr>
      <vt:lpstr>Arial</vt:lpstr>
      <vt:lpstr>Myriad Bold</vt:lpstr>
      <vt:lpstr>Montserrat Bold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Widat_2026_Modelo 2</dc:title>
  <dc:creator>Luciana Candida da Silva</dc:creator>
  <cp:lastModifiedBy>Avaliador(a)</cp:lastModifiedBy>
  <cp:revision>16</cp:revision>
  <dcterms:created xsi:type="dcterms:W3CDTF">2006-08-16T00:00:00Z</dcterms:created>
  <dcterms:modified xsi:type="dcterms:W3CDTF">2026-06-06T22:25:42Z</dcterms:modified>
  <dc:identifier>DAHLoS5ZEcs</dc:identifier>
</cp:coreProperties>
</file>