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8002250" cy="36004500"/>
  <p:notesSz cx="6858000" cy="9144000"/>
  <p:defaultTextStyle>
    <a:defPPr>
      <a:defRPr lang="pt-BR"/>
    </a:defPPr>
    <a:lvl1pPr marL="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1pPr>
    <a:lvl2pPr marL="15430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2pPr>
    <a:lvl3pPr marL="30861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3pPr>
    <a:lvl4pPr marL="46291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4pPr>
    <a:lvl5pPr marL="61722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5pPr>
    <a:lvl6pPr marL="77152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6pPr>
    <a:lvl7pPr marL="92583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7pPr>
    <a:lvl8pPr marL="108013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8pPr>
    <a:lvl9pPr marL="123444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80" autoAdjust="0"/>
  </p:normalViewPr>
  <p:slideViewPr>
    <p:cSldViewPr>
      <p:cViewPr>
        <p:scale>
          <a:sx n="70" d="100"/>
          <a:sy n="70" d="100"/>
        </p:scale>
        <p:origin x="341" y="-58"/>
      </p:cViewPr>
      <p:guideLst>
        <p:guide orient="horz" pos="11340"/>
        <p:guide pos="56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836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" y="8785226"/>
            <a:ext cx="16936492" cy="1843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3086100" rtl="0" eaLnBrk="1" latinLnBrk="0" hangingPunct="1">
        <a:spcBef>
          <a:spcPct val="0"/>
        </a:spcBef>
        <a:buNone/>
        <a:defRPr sz="1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7288" indent="-1157288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7456" indent="-964406" algn="l" defTabSz="30861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2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67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–"/>
        <a:defRPr sz="6800" kern="1200">
          <a:solidFill>
            <a:schemeClr val="tx1"/>
          </a:solidFill>
          <a:latin typeface="+mn-lt"/>
          <a:ea typeface="+mn-ea"/>
          <a:cs typeface="+mn-cs"/>
        </a:defRPr>
      </a:lvl4pPr>
      <a:lvl5pPr marL="694372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»"/>
        <a:defRPr sz="6800" kern="1200">
          <a:solidFill>
            <a:schemeClr val="tx1"/>
          </a:solidFill>
          <a:latin typeface="+mn-lt"/>
          <a:ea typeface="+mn-ea"/>
          <a:cs typeface="+mn-cs"/>
        </a:defRPr>
      </a:lvl5pPr>
      <a:lvl6pPr marL="848677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2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7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25" indent="-771525" algn="l" defTabSz="30861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77" y="766114"/>
            <a:ext cx="2664296" cy="155905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2250" y="35488279"/>
            <a:ext cx="18000000" cy="540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5257834" y="35512058"/>
            <a:ext cx="74888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600" b="1" dirty="0" smtClean="0">
                <a:solidFill>
                  <a:schemeClr val="bg1"/>
                </a:solidFill>
              </a:rPr>
              <a:t>24-29 </a:t>
            </a:r>
            <a:r>
              <a:rPr lang="pt-BR" sz="2600" b="1" dirty="0" err="1" smtClean="0">
                <a:solidFill>
                  <a:schemeClr val="bg1"/>
                </a:solidFill>
              </a:rPr>
              <a:t>June</a:t>
            </a:r>
            <a:r>
              <a:rPr lang="pt-BR" sz="2600" b="1" dirty="0" smtClean="0">
                <a:solidFill>
                  <a:schemeClr val="bg1"/>
                </a:solidFill>
              </a:rPr>
              <a:t> </a:t>
            </a:r>
            <a:r>
              <a:rPr lang="pt-BR" sz="2600" b="1" dirty="0" smtClean="0">
                <a:solidFill>
                  <a:schemeClr val="bg1"/>
                </a:solidFill>
              </a:rPr>
              <a:t>2018 </a:t>
            </a:r>
            <a:r>
              <a:rPr lang="en-US" sz="2600" b="1" dirty="0" smtClean="0">
                <a:solidFill>
                  <a:schemeClr val="bg1"/>
                </a:solidFill>
              </a:rPr>
              <a:t>|</a:t>
            </a:r>
            <a:r>
              <a:rPr lang="pt-BR" sz="2600" b="1" dirty="0" smtClean="0">
                <a:solidFill>
                  <a:schemeClr val="bg1"/>
                </a:solidFill>
              </a:rPr>
              <a:t> </a:t>
            </a:r>
            <a:r>
              <a:rPr lang="pt-BR" sz="2600" b="1" dirty="0" smtClean="0">
                <a:solidFill>
                  <a:schemeClr val="bg1"/>
                </a:solidFill>
              </a:rPr>
              <a:t>Puerto </a:t>
            </a:r>
            <a:r>
              <a:rPr lang="pt-BR" sz="2600" b="1" dirty="0" err="1" smtClean="0">
                <a:solidFill>
                  <a:schemeClr val="bg1"/>
                </a:solidFill>
              </a:rPr>
              <a:t>Iguazú</a:t>
            </a:r>
            <a:r>
              <a:rPr lang="pt-BR" sz="2600" b="1" dirty="0" smtClean="0">
                <a:solidFill>
                  <a:schemeClr val="bg1"/>
                </a:solidFill>
              </a:rPr>
              <a:t>, </a:t>
            </a:r>
            <a:r>
              <a:rPr lang="pt-BR" sz="2600" b="1" dirty="0" err="1" smtClean="0">
                <a:solidFill>
                  <a:schemeClr val="bg1"/>
                </a:solidFill>
              </a:rPr>
              <a:t>Brazil</a:t>
            </a:r>
            <a:endParaRPr lang="pt-BR" sz="2600" b="1" dirty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672533" y="779526"/>
            <a:ext cx="11665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Paper </a:t>
            </a:r>
            <a:r>
              <a:rPr lang="en-GB" sz="4000" dirty="0" smtClean="0"/>
              <a:t>Title</a:t>
            </a:r>
          </a:p>
          <a:p>
            <a:pPr algn="ctr"/>
            <a:r>
              <a:rPr lang="en-GB" sz="3200" dirty="0" smtClean="0"/>
              <a:t>Subtitle </a:t>
            </a:r>
            <a:r>
              <a:rPr lang="en-GB" sz="3200" dirty="0"/>
              <a:t>as </a:t>
            </a:r>
            <a:r>
              <a:rPr lang="en-GB" sz="3200" dirty="0" smtClean="0"/>
              <a:t>needed</a:t>
            </a:r>
            <a:endParaRPr lang="pt-B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672533" y="2819938"/>
            <a:ext cx="116652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First Author’s Name</a:t>
            </a:r>
            <a:r>
              <a:rPr lang="en-US" sz="1800" baseline="30000" dirty="0"/>
              <a:t>1</a:t>
            </a:r>
            <a:endParaRPr lang="pt-BR" sz="1800" dirty="0"/>
          </a:p>
          <a:p>
            <a:pPr algn="ctr"/>
            <a:r>
              <a:rPr lang="en-US" sz="1800" dirty="0"/>
              <a:t>Second Author’s Name</a:t>
            </a:r>
            <a:r>
              <a:rPr lang="en-US" sz="1800" baseline="30000" dirty="0"/>
              <a:t>2</a:t>
            </a:r>
            <a:endParaRPr lang="pt-BR" sz="1800" dirty="0"/>
          </a:p>
          <a:p>
            <a:pPr algn="ctr"/>
            <a:r>
              <a:rPr lang="en-US" sz="1800" dirty="0"/>
              <a:t>Third Author’s </a:t>
            </a:r>
            <a:r>
              <a:rPr lang="en-US" sz="1800" dirty="0" smtClean="0"/>
              <a:t>Name</a:t>
            </a:r>
            <a:r>
              <a:rPr lang="en-US" sz="1800" baseline="30000" dirty="0" smtClean="0"/>
              <a:t>3</a:t>
            </a:r>
          </a:p>
          <a:p>
            <a:pPr algn="ctr"/>
            <a:r>
              <a:rPr lang="en-US" sz="1800" baseline="30000" dirty="0" smtClean="0"/>
              <a:t>1</a:t>
            </a:r>
            <a:r>
              <a:rPr lang="en-US" sz="1800" dirty="0" smtClean="0"/>
              <a:t>E-mail </a:t>
            </a:r>
            <a:r>
              <a:rPr lang="en-US" sz="1800" dirty="0"/>
              <a:t>address of the first author, </a:t>
            </a:r>
            <a:r>
              <a:rPr lang="en-US" sz="1800" baseline="30000" dirty="0"/>
              <a:t>2</a:t>
            </a:r>
            <a:r>
              <a:rPr lang="en-US" sz="1800" dirty="0"/>
              <a:t>E-mail address of the second author, </a:t>
            </a:r>
            <a:r>
              <a:rPr lang="en-US" sz="1800" baseline="30000" dirty="0"/>
              <a:t>3</a:t>
            </a:r>
            <a:r>
              <a:rPr lang="en-US" sz="1800" dirty="0"/>
              <a:t>E-mail address of the third author, Department name of the first organization, City/Country</a:t>
            </a:r>
            <a:endParaRPr lang="pt-BR" sz="1800" dirty="0"/>
          </a:p>
          <a:p>
            <a:pPr algn="ctr"/>
            <a:r>
              <a:rPr lang="en-US" sz="1800" dirty="0"/>
              <a:t>Fourth Author’s Name</a:t>
            </a:r>
            <a:r>
              <a:rPr lang="en-US" sz="1800" baseline="30000" dirty="0"/>
              <a:t>4</a:t>
            </a:r>
            <a:endParaRPr lang="pt-BR" sz="1800" dirty="0"/>
          </a:p>
          <a:p>
            <a:pPr algn="ctr"/>
            <a:r>
              <a:rPr lang="en-US" sz="1800" dirty="0"/>
              <a:t>Fifth Author’s Name</a:t>
            </a:r>
            <a:r>
              <a:rPr lang="en-US" sz="1800" baseline="30000" dirty="0"/>
              <a:t>5</a:t>
            </a:r>
            <a:endParaRPr lang="pt-BR" sz="1800" dirty="0"/>
          </a:p>
          <a:p>
            <a:pPr algn="ctr"/>
            <a:r>
              <a:rPr lang="en-US" sz="1800" baseline="30000" dirty="0"/>
              <a:t>4</a:t>
            </a:r>
            <a:r>
              <a:rPr lang="en-US" sz="1800" dirty="0"/>
              <a:t>E-mail address of the fourth author, </a:t>
            </a:r>
            <a:r>
              <a:rPr lang="en-US" sz="1800" baseline="30000" dirty="0"/>
              <a:t>5</a:t>
            </a:r>
            <a:r>
              <a:rPr lang="en-US" sz="1800" dirty="0"/>
              <a:t>E-mail address of the fifth author, Department name of the second organization, City/Country</a:t>
            </a:r>
            <a:endParaRPr lang="pt-BR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aixaDeTexto 16"/>
              <p:cNvSpPr txBox="1"/>
              <p:nvPr/>
            </p:nvSpPr>
            <p:spPr>
              <a:xfrm>
                <a:off x="9339865" y="6192938"/>
                <a:ext cx="8171015" cy="352404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/>
                  <a:t>where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/>
                      </a:rPr>
                      <m:t>∆</m:t>
                    </m:r>
                    <m:sSub>
                      <m:sSubPr>
                        <m:ctrlPr>
                          <a:rPr lang="pt-BR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sz="2200" i="1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pt-BR" sz="2200" i="1">
                            <a:latin typeface="Cambria Math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2200" dirty="0"/>
                  <a:t> is the peak value of the resonant current,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sz="2200" i="1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200" dirty="0"/>
                  <a:t> is the load current,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pt-BR" sz="22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pt-BR" sz="2200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pt-BR" sz="22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200" dirty="0"/>
                  <a:t>is the input voltage, and Z is the characteristic impedance of the resonant circuit [1</a:t>
                </a:r>
                <a:r>
                  <a:rPr lang="en-US" sz="2200" dirty="0" smtClean="0"/>
                  <a:t>].</a:t>
                </a:r>
              </a:p>
              <a:p>
                <a:endParaRPr lang="en-GB" sz="2800" b="1" dirty="0"/>
              </a:p>
              <a:p>
                <a:r>
                  <a:rPr lang="en-GB" sz="2800" b="1" dirty="0" smtClean="0"/>
                  <a:t>4. Results</a:t>
                </a:r>
              </a:p>
              <a:p>
                <a:endParaRPr lang="pt-BR" sz="2800" dirty="0" smtClean="0"/>
              </a:p>
              <a:p>
                <a:r>
                  <a:rPr lang="en-GB" sz="2200" dirty="0" smtClean="0"/>
                  <a:t>The purpose of the results section is to summarize the key findings. This part of the article should be composed</a:t>
                </a:r>
                <a:r>
                  <a:rPr lang="en-US" sz="2200" dirty="0" smtClean="0"/>
                  <a:t> of relevant data and synthesized by the author [12]</a:t>
                </a:r>
                <a:r>
                  <a:rPr lang="en-GB" sz="2200" dirty="0" smtClean="0"/>
                  <a:t>.</a:t>
                </a:r>
                <a:endParaRPr lang="pt-BR" sz="2200" dirty="0" smtClean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Table 1 shows the sizes and fonts types [13][14][15].</a:t>
                </a:r>
                <a:endParaRPr lang="pt-BR" sz="2200" dirty="0" smtClean="0"/>
              </a:p>
              <a:p>
                <a:endParaRPr lang="en-US" sz="2200" dirty="0" smtClean="0"/>
              </a:p>
              <a:p>
                <a:pPr algn="ctr"/>
                <a:r>
                  <a:rPr lang="en-US" sz="2200" dirty="0" smtClean="0"/>
                  <a:t>Table </a:t>
                </a:r>
                <a:r>
                  <a:rPr lang="en-US" sz="2200" dirty="0"/>
                  <a:t>1. Sizes and fonts types.</a:t>
                </a:r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GB" sz="3200" b="1" dirty="0" smtClean="0"/>
              </a:p>
              <a:p>
                <a:r>
                  <a:rPr lang="en-GB" sz="3200" b="1" dirty="0" smtClean="0"/>
                  <a:t>5</a:t>
                </a:r>
                <a:r>
                  <a:rPr lang="en-GB" sz="3200" b="1" dirty="0"/>
                  <a:t>. </a:t>
                </a:r>
                <a:r>
                  <a:rPr lang="en-GB" sz="3200" b="1" dirty="0" smtClean="0"/>
                  <a:t>Conclusions</a:t>
                </a:r>
              </a:p>
              <a:p>
                <a:endParaRPr lang="pt-BR" sz="3200" dirty="0"/>
              </a:p>
              <a:p>
                <a:r>
                  <a:rPr lang="en-US" sz="2200" dirty="0"/>
                  <a:t>T</a:t>
                </a:r>
                <a:r>
                  <a:rPr lang="en-GB" sz="2200" dirty="0"/>
                  <a:t>he</a:t>
                </a:r>
                <a:r>
                  <a:rPr lang="en-US" sz="2200" dirty="0"/>
                  <a:t> conclusions section is not mandatory. Although this may review the main points of the article. Please do not repeat the abstract as conclusion</a:t>
                </a:r>
                <a:r>
                  <a:rPr lang="en-US" sz="2200" dirty="0" smtClean="0"/>
                  <a:t>.</a:t>
                </a:r>
              </a:p>
              <a:p>
                <a:endParaRPr lang="en-US" sz="2200" dirty="0"/>
              </a:p>
              <a:p>
                <a:r>
                  <a:rPr lang="en-US" sz="2200" dirty="0" smtClean="0"/>
                  <a:t>The </a:t>
                </a:r>
                <a:r>
                  <a:rPr lang="en-US" sz="2200" dirty="0"/>
                  <a:t>conclusion should discuss the importance of the work or suggest applications and extensions</a:t>
                </a:r>
                <a:r>
                  <a:rPr lang="en-US" sz="2200" dirty="0" smtClean="0"/>
                  <a:t>.</a:t>
                </a:r>
              </a:p>
              <a:p>
                <a:endParaRPr lang="en-US" sz="2200" dirty="0"/>
              </a:p>
              <a:p>
                <a:r>
                  <a:rPr lang="en-US" sz="2200" dirty="0" smtClean="0"/>
                  <a:t>Clearly </a:t>
                </a:r>
                <a:r>
                  <a:rPr lang="en-US" sz="2200" dirty="0"/>
                  <a:t>indicates the advantages, limitations and possible applications of the work</a:t>
                </a:r>
                <a:r>
                  <a:rPr lang="en-US" sz="2200" dirty="0" smtClean="0"/>
                  <a:t>.</a:t>
                </a:r>
              </a:p>
              <a:p>
                <a:endParaRPr lang="en-US" sz="3200" b="1" dirty="0" smtClean="0"/>
              </a:p>
              <a:p>
                <a:r>
                  <a:rPr lang="en-US" sz="3200" b="1" dirty="0" smtClean="0"/>
                  <a:t>References</a:t>
                </a:r>
              </a:p>
              <a:p>
                <a:endParaRPr lang="en-US" sz="3200" dirty="0" smtClean="0"/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[1] M. Shell, “How to use the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IEEETran</a:t>
                </a:r>
                <a:r>
                  <a:rPr lang="en-US" sz="1800" b="0" i="0" u="none" strike="noStrike" baseline="0" dirty="0" smtClean="0">
                    <a:latin typeface="+mj-lt"/>
                  </a:rPr>
                  <a:t> 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LatexClass</a:t>
                </a:r>
                <a:r>
                  <a:rPr lang="en-US" sz="1800" b="0" i="0" u="none" strike="noStrike" baseline="0" dirty="0" smtClean="0">
                    <a:latin typeface="+mj-lt"/>
                  </a:rPr>
                  <a:t>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Journal of 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LatexClass</a:t>
                </a:r>
                <a:r>
                  <a:rPr lang="en-US" sz="1800" b="0" i="1" u="none" strike="noStrike" baseline="0" dirty="0" smtClean="0">
                    <a:latin typeface="+mj-lt"/>
                  </a:rPr>
                  <a:t> files</a:t>
                </a:r>
                <a:r>
                  <a:rPr lang="en-US" sz="1800" b="0" i="0" u="none" strike="noStrike" baseline="0" dirty="0" smtClean="0">
                    <a:latin typeface="+mj-lt"/>
                  </a:rPr>
                  <a:t>, vol. 1, no. 8, pp. 1-22. August 2002.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[2] G. O. Young, “Synthetic structure of industrial plastics”,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in Plastics</a:t>
                </a:r>
                <a:r>
                  <a:rPr lang="en-US" sz="1800" b="0" i="0" u="none" strike="noStrike" baseline="0" dirty="0" smtClean="0">
                    <a:latin typeface="+mj-lt"/>
                  </a:rPr>
                  <a:t>, 2nd ed. vol. 3, J. Peters, Ed. New York: McGraw-Hill, 1964, pp. 15-64.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[3] W.-K. Chen, </a:t>
                </a:r>
                <a:r>
                  <a:rPr lang="en-US" sz="1800" b="0" i="1" u="none" strike="noStrike" baseline="0" dirty="0" smtClean="0">
                    <a:latin typeface="+mj-lt"/>
                  </a:rPr>
                  <a:t>Linear Networks and Systems</a:t>
                </a:r>
                <a:r>
                  <a:rPr lang="en-US" sz="1800" b="0" i="0" u="none" strike="noStrike" baseline="0" dirty="0" smtClean="0">
                    <a:latin typeface="+mj-lt"/>
                  </a:rPr>
                  <a:t>. Belmont. CA: Wadsworth, 1993, pp. 123-135.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[4] H. Poor, </a:t>
                </a:r>
                <a:r>
                  <a:rPr lang="en-US" sz="1800" b="0" i="1" u="none" strike="noStrike" baseline="0" dirty="0" smtClean="0">
                    <a:latin typeface="+mj-lt"/>
                  </a:rPr>
                  <a:t>An Introduction to Signal Detection and Estimation</a:t>
                </a:r>
                <a:r>
                  <a:rPr lang="en-US" sz="1800" b="0" i="0" u="none" strike="noStrike" baseline="0" dirty="0" smtClean="0">
                    <a:latin typeface="+mj-lt"/>
                  </a:rPr>
                  <a:t>. New York: Springer-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Verlag</a:t>
                </a:r>
                <a:r>
                  <a:rPr lang="en-US" sz="1800" b="0" i="0" u="none" strike="noStrike" baseline="0" dirty="0" smtClean="0">
                    <a:latin typeface="+mj-lt"/>
                  </a:rPr>
                  <a:t>, 1985,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ch.</a:t>
                </a:r>
                <a:r>
                  <a:rPr lang="en-US" sz="1800" b="0" i="0" u="none" strike="noStrike" baseline="0" dirty="0" smtClean="0">
                    <a:latin typeface="+mj-lt"/>
                  </a:rPr>
                  <a:t> 4.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[5] B. Smith, “An approach to graphs of linear forms”, unpublished.</a:t>
                </a:r>
              </a:p>
              <a:p>
                <a:pPr algn="just"/>
                <a:endParaRPr lang="en-GB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GB" sz="1800" b="0" i="0" u="none" strike="noStrike" baseline="0" dirty="0" smtClean="0">
                    <a:latin typeface="+mj-lt"/>
                  </a:rPr>
                  <a:t>[6] E. H. Miller, “A note on reflector arrays”, </a:t>
                </a:r>
                <a:r>
                  <a:rPr lang="en-GB" sz="1800" b="0" i="1" u="none" strike="noStrike" baseline="0" dirty="0" smtClean="0">
                    <a:latin typeface="+mj-lt"/>
                  </a:rPr>
                  <a:t>IEEE Trans. </a:t>
                </a:r>
                <a:r>
                  <a:rPr lang="en-US" sz="1800" b="0" i="1" u="none" strike="noStrike" baseline="0" dirty="0" smtClean="0">
                    <a:latin typeface="+mj-lt"/>
                  </a:rPr>
                  <a:t>Antennas Propagation, </a:t>
                </a:r>
                <a:r>
                  <a:rPr lang="en-US" sz="1800" b="0" i="0" u="none" strike="noStrike" baseline="0" dirty="0" smtClean="0">
                    <a:latin typeface="+mj-lt"/>
                  </a:rPr>
                  <a:t>to be published.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[7] J. Wang, “Fundamentals of erbium-doped fiber amplifiers arrays”,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IEEE J. Quantum Electron</a:t>
                </a:r>
                <a:r>
                  <a:rPr lang="en-US" sz="1800" b="0" i="0" u="none" strike="noStrike" baseline="0" dirty="0" smtClean="0">
                    <a:latin typeface="+mj-lt"/>
                  </a:rPr>
                  <a:t>., submitted for publication.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[8] C. J. Kaufman, Rocky Mountain Research Lab., Boulder, CO, private communication, May 1995.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[9] Y. Yorozu, M. Hirano, K. Oka, and Y.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Tagawa</a:t>
                </a:r>
                <a:r>
                  <a:rPr lang="en-US" sz="1800" b="0" i="0" u="none" strike="noStrike" baseline="0" dirty="0" smtClean="0">
                    <a:latin typeface="+mj-lt"/>
                  </a:rPr>
                  <a:t>, “Electron spectroscopy studies on magneto-optical media and plastic substrate interfaces”,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IEEE Transl. J.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Magn</a:t>
                </a:r>
                <a:r>
                  <a:rPr lang="en-US" sz="1800" b="0" i="1" u="none" strike="noStrike" baseline="0" dirty="0" smtClean="0">
                    <a:latin typeface="+mj-lt"/>
                  </a:rPr>
                  <a:t>.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Jpn</a:t>
                </a:r>
                <a:r>
                  <a:rPr lang="en-US" sz="1800" b="0" i="0" u="none" strike="noStrike" baseline="0" dirty="0" smtClean="0">
                    <a:latin typeface="+mj-lt"/>
                  </a:rPr>
                  <a:t>., vol. 2, Aug. 1987, pp. 740-741 [</a:t>
                </a:r>
                <a:r>
                  <a:rPr lang="en-US" sz="1800" b="0" i="1" u="none" strike="noStrike" baseline="0" dirty="0" smtClean="0">
                    <a:latin typeface="+mj-lt"/>
                  </a:rPr>
                  <a:t>Dig. 9th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Annu</a:t>
                </a:r>
                <a:r>
                  <a:rPr lang="en-US" sz="1800" b="0" i="1" u="none" strike="noStrike" baseline="0" dirty="0" smtClean="0">
                    <a:latin typeface="+mj-lt"/>
                  </a:rPr>
                  <a:t>. Conf. Magnetics</a:t>
                </a:r>
                <a:r>
                  <a:rPr lang="en-US" sz="1800" b="0" i="0" u="none" strike="noStrike" baseline="0" dirty="0" smtClean="0">
                    <a:latin typeface="+mj-lt"/>
                  </a:rPr>
                  <a:t>, Japan, 1982, p. 301].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[10] M. Young, </a:t>
                </a:r>
                <a:r>
                  <a:rPr lang="en-US" sz="1800" b="0" i="1" u="none" strike="noStrike" baseline="0" dirty="0" smtClean="0">
                    <a:latin typeface="+mj-lt"/>
                  </a:rPr>
                  <a:t>The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Techincal</a:t>
                </a:r>
                <a:r>
                  <a:rPr lang="en-US" sz="1800" b="0" i="1" u="none" strike="noStrike" baseline="0" dirty="0" smtClean="0">
                    <a:latin typeface="+mj-lt"/>
                  </a:rPr>
                  <a:t> Writers Handbook</a:t>
                </a:r>
                <a:r>
                  <a:rPr lang="en-US" sz="1800" b="0" i="0" u="none" strike="noStrike" baseline="0" dirty="0" smtClean="0">
                    <a:latin typeface="+mj-lt"/>
                  </a:rPr>
                  <a:t>. Mill Valley, CA: University Science, 1989.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[11] J. U.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Duncombe</a:t>
                </a:r>
                <a:r>
                  <a:rPr lang="en-US" sz="1800" b="0" i="0" u="none" strike="noStrike" baseline="0" dirty="0" smtClean="0">
                    <a:latin typeface="+mj-lt"/>
                  </a:rPr>
                  <a:t>, “Infrared navigation-Part I: An assessment of feasibility”,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IEEE Trans. Electron Devices</a:t>
                </a:r>
                <a:r>
                  <a:rPr lang="en-US" sz="1800" b="0" i="0" u="none" strike="noStrike" baseline="0" dirty="0" smtClean="0">
                    <a:latin typeface="+mj-lt"/>
                  </a:rPr>
                  <a:t>, vol. ED-11, pp. 34-39, Jan. 1959.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[12] S. Chen, B.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Mulgrew</a:t>
                </a:r>
                <a:r>
                  <a:rPr lang="en-US" sz="1800" b="0" i="0" u="none" strike="noStrike" baseline="0" dirty="0" smtClean="0">
                    <a:latin typeface="+mj-lt"/>
                  </a:rPr>
                  <a:t>, and P. M. Grant, “A clustering technique for digital communications channel equalization using radial basis function networks”,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IEEE Trans. Neural Networks</a:t>
                </a:r>
                <a:r>
                  <a:rPr lang="en-US" sz="1800" b="0" i="0" u="none" strike="noStrike" baseline="0" dirty="0" smtClean="0">
                    <a:latin typeface="+mj-lt"/>
                  </a:rPr>
                  <a:t>, vol. 4, pp. 570-578, July 1993.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[13] R. W. Lucky, “Automatic equalization for digital communication”, </a:t>
                </a:r>
                <a:r>
                  <a:rPr lang="en-US" sz="1800" b="0" i="1" u="none" strike="noStrike" baseline="0" dirty="0" smtClean="0">
                    <a:latin typeface="+mj-lt"/>
                  </a:rPr>
                  <a:t>Bell Syst. Tech. J</a:t>
                </a:r>
                <a:r>
                  <a:rPr lang="en-US" sz="1800" b="0" i="0" u="none" strike="noStrike" baseline="0" dirty="0" smtClean="0">
                    <a:latin typeface="+mj-lt"/>
                  </a:rPr>
                  <a:t>., vol. 44, no. 4, pp. 547-588, Apr. 1965.</a:t>
                </a:r>
              </a:p>
              <a:p>
                <a:pPr algn="just"/>
                <a:endParaRPr lang="en-US" sz="1800" b="0" i="0" u="none" strike="noStrike" baseline="0" dirty="0" smtClean="0">
                  <a:latin typeface="+mj-lt"/>
                </a:endParaRPr>
              </a:p>
              <a:p>
                <a:pPr algn="just"/>
                <a:r>
                  <a:rPr lang="en-US" sz="1800" b="0" i="0" u="none" strike="noStrike" baseline="0" dirty="0" smtClean="0">
                    <a:latin typeface="+mj-lt"/>
                  </a:rPr>
                  <a:t>[14] S. P.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Bingulac</a:t>
                </a:r>
                <a:r>
                  <a:rPr lang="en-US" sz="1800" b="0" i="0" u="none" strike="noStrike" baseline="0" dirty="0" smtClean="0">
                    <a:latin typeface="+mj-lt"/>
                  </a:rPr>
                  <a:t>, “On the compatibility of adaptive controllers”, in </a:t>
                </a:r>
                <a:r>
                  <a:rPr lang="en-US" sz="1800" b="0" i="1" u="none" strike="noStrike" baseline="0" dirty="0" smtClean="0">
                    <a:latin typeface="+mj-lt"/>
                  </a:rPr>
                  <a:t>Proc. 4th </a:t>
                </a:r>
                <a:r>
                  <a:rPr lang="en-US" sz="1800" b="0" i="1" u="none" strike="noStrike" baseline="0" dirty="0" err="1" smtClean="0">
                    <a:latin typeface="+mj-lt"/>
                  </a:rPr>
                  <a:t>Annu</a:t>
                </a:r>
                <a:r>
                  <a:rPr lang="en-US" sz="1800" b="0" i="1" u="none" strike="noStrike" baseline="0" dirty="0" smtClean="0">
                    <a:latin typeface="+mj-lt"/>
                  </a:rPr>
                  <a:t>. Allerton Conf. Circuits and Systems Theory</a:t>
                </a:r>
                <a:r>
                  <a:rPr lang="en-US" sz="1800" b="0" i="0" u="none" strike="noStrike" baseline="0" dirty="0" smtClean="0">
                    <a:latin typeface="+mj-lt"/>
                  </a:rPr>
                  <a:t>, New York, 1994, pp. 8-16.</a:t>
                </a: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r>
                  <a:rPr lang="en-US" sz="1800" b="0" i="0" u="none" strike="noStrike" baseline="0" dirty="0" smtClean="0">
                    <a:latin typeface="+mj-lt"/>
                  </a:rPr>
                  <a:t>[15] G. R. </a:t>
                </a:r>
                <a:r>
                  <a:rPr lang="en-US" sz="1800" b="0" i="0" u="none" strike="noStrike" baseline="0" dirty="0" err="1" smtClean="0">
                    <a:latin typeface="+mj-lt"/>
                  </a:rPr>
                  <a:t>Faulhaber</a:t>
                </a:r>
                <a:r>
                  <a:rPr lang="en-US" sz="1800" b="0" i="0" u="none" strike="noStrike" baseline="0" dirty="0" smtClean="0">
                    <a:latin typeface="+mj-lt"/>
                  </a:rPr>
                  <a:t>, “Design of service systems with priority reservation”, in </a:t>
                </a:r>
                <a:r>
                  <a:rPr lang="en-US" sz="1800" b="0" i="1" u="none" strike="noStrike" baseline="0" dirty="0" smtClean="0">
                    <a:latin typeface="+mj-lt"/>
                  </a:rPr>
                  <a:t>Conf. Rec. 1995 IEEE Int. Conf. Communications</a:t>
                </a:r>
                <a:r>
                  <a:rPr lang="en-US" sz="1800" b="0" i="0" u="none" strike="noStrike" baseline="0" dirty="0" smtClean="0">
                    <a:latin typeface="+mj-lt"/>
                  </a:rPr>
                  <a:t>, pp. 3-8.</a:t>
                </a: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b="0" i="0" u="none" strike="noStrike" baseline="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dirty="0" smtClean="0">
                  <a:latin typeface="+mj-lt"/>
                </a:endParaRPr>
              </a:p>
              <a:p>
                <a:endParaRPr lang="en-US" sz="180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dirty="0" smtClean="0">
                  <a:latin typeface="+mj-lt"/>
                </a:endParaRPr>
              </a:p>
              <a:p>
                <a:endParaRPr lang="en-US" sz="1800" dirty="0">
                  <a:latin typeface="+mj-lt"/>
                </a:endParaRPr>
              </a:p>
              <a:p>
                <a:endParaRPr lang="en-US" sz="1800" dirty="0" smtClean="0">
                  <a:latin typeface="+mj-lt"/>
                </a:endParaRPr>
              </a:p>
            </p:txBody>
          </p:sp>
        </mc:Choice>
        <mc:Fallback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9865" y="6192938"/>
                <a:ext cx="8171015" cy="35240416"/>
              </a:xfrm>
              <a:prstGeom prst="rect">
                <a:avLst/>
              </a:prstGeom>
              <a:blipFill rotWithShape="1">
                <a:blip r:embed="rId3"/>
                <a:stretch>
                  <a:fillRect l="-1864" t="-104" r="-59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aixaDeTexto 18"/>
          <p:cNvSpPr txBox="1"/>
          <p:nvPr/>
        </p:nvSpPr>
        <p:spPr>
          <a:xfrm>
            <a:off x="909376" y="6345338"/>
            <a:ext cx="8171015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Abstract</a:t>
            </a:r>
          </a:p>
          <a:p>
            <a:endParaRPr lang="en-US" sz="3200" b="1" dirty="0"/>
          </a:p>
          <a:p>
            <a:r>
              <a:rPr lang="en-US" sz="2200" dirty="0" smtClean="0"/>
              <a:t>Abstracts </a:t>
            </a:r>
            <a:r>
              <a:rPr lang="en-US" sz="2200" dirty="0"/>
              <a:t>should be 300-500 words properly formatted. It is recommended for abstracts the following structure: a Background to briefly describe the context and motivation for the study; a Purpose/Hypothesis to summarize the research question addressed; a Design/Method to provide an overview of the research design, methods of data collection, and analysis; Results to summarize the key findings; and Conclusions to state the key conclusion(s) based on the findings. </a:t>
            </a:r>
            <a:r>
              <a:rPr lang="en-GB" sz="2200" dirty="0"/>
              <a:t>This document contains information on the preparation of the final version of a paper accepted for publication in the International Conference on Alive Engineering Education. </a:t>
            </a:r>
            <a:r>
              <a:rPr lang="en-US" sz="2200" dirty="0"/>
              <a:t>Please carefully follow the instructions provided to ensure legibility and uniformity of accepted papers</a:t>
            </a:r>
            <a:r>
              <a:rPr lang="en-US" sz="2200" dirty="0" smtClean="0"/>
              <a:t>.</a:t>
            </a:r>
          </a:p>
          <a:p>
            <a:endParaRPr lang="pt-BR" sz="2200" dirty="0"/>
          </a:p>
          <a:p>
            <a:r>
              <a:rPr lang="en-US" sz="2200" b="1" i="1" dirty="0"/>
              <a:t>Keywords:</a:t>
            </a:r>
            <a:r>
              <a:rPr lang="en-US" sz="2200" dirty="0"/>
              <a:t> About five keywords of phrases in alphabetical order, separated by commas.</a:t>
            </a:r>
            <a:endParaRPr lang="pt-BR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ixaDeTexto 19"/>
              <p:cNvSpPr txBox="1"/>
              <p:nvPr/>
            </p:nvSpPr>
            <p:spPr>
              <a:xfrm>
                <a:off x="909376" y="12817674"/>
                <a:ext cx="8171015" cy="22469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1" dirty="0" smtClean="0"/>
                  <a:t>1. Background</a:t>
                </a:r>
              </a:p>
              <a:p>
                <a:endParaRPr lang="pt-BR" sz="3200" dirty="0"/>
              </a:p>
              <a:p>
                <a:r>
                  <a:rPr lang="en-GB" sz="2200" dirty="0"/>
                  <a:t>Briefly describe the context and motivation for the study [1].</a:t>
                </a:r>
                <a:endParaRPr lang="pt-BR" sz="2200" dirty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The </a:t>
                </a:r>
                <a:r>
                  <a:rPr lang="en-US" sz="2200" dirty="0"/>
                  <a:t>purpose of this document is to provide information to help authors to produce professional-looking papers for the </a:t>
                </a:r>
                <a:r>
                  <a:rPr lang="en-GB" sz="2200" dirty="0"/>
                  <a:t>International Conference on Alive Engineering Education (</a:t>
                </a:r>
                <a:r>
                  <a:rPr lang="en-GB" sz="2200" dirty="0" err="1"/>
                  <a:t>ICAEEdu</a:t>
                </a:r>
                <a:r>
                  <a:rPr lang="en-GB" sz="2200" dirty="0"/>
                  <a:t>) [2].</a:t>
                </a:r>
                <a:endParaRPr lang="pt-BR" sz="2200" dirty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The </a:t>
                </a:r>
                <a:r>
                  <a:rPr lang="en-US" sz="2200" dirty="0"/>
                  <a:t>paper will be printed on A4 paper size (210 mm x 297 mm), three pages only, just as you submit.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Thus</a:t>
                </a:r>
                <a:r>
                  <a:rPr lang="en-US" sz="2200" dirty="0"/>
                  <a:t>, the organization and care are of utmost importance. Please make a careful review of the grammatical and typographical errors before submission.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There </a:t>
                </a:r>
                <a:r>
                  <a:rPr lang="en-US" sz="2200" dirty="0"/>
                  <a:t>is no page limit and we rely on the good sense of the authors in this case </a:t>
                </a:r>
                <a:r>
                  <a:rPr lang="en-GB" sz="2200" dirty="0"/>
                  <a:t>[3]</a:t>
                </a:r>
                <a:r>
                  <a:rPr lang="en-US" sz="2200" dirty="0"/>
                  <a:t>.</a:t>
                </a:r>
                <a:endParaRPr lang="pt-BR" sz="2200" dirty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Articles </a:t>
                </a:r>
                <a:r>
                  <a:rPr lang="en-US" sz="2200" dirty="0"/>
                  <a:t>should be prepared in plain text. Set the top and bottom margins in 4.94 cm and the left and right margins in 3.48 cm.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Use </a:t>
                </a:r>
                <a:r>
                  <a:rPr lang="en-US" sz="2200" dirty="0"/>
                  <a:t>single spacing between the lines [4].</a:t>
                </a:r>
                <a:endParaRPr lang="pt-BR" sz="2200" dirty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Use </a:t>
                </a:r>
                <a:r>
                  <a:rPr lang="en-US" sz="2200" dirty="0"/>
                  <a:t>font type Times New Roman. Authors are encouraged to use the Microsoft Word or similar text editor [5][6</a:t>
                </a:r>
                <a:r>
                  <a:rPr lang="en-US" sz="2200" dirty="0" smtClean="0"/>
                  <a:t>].</a:t>
                </a:r>
                <a:endParaRPr lang="pt-BR" sz="2200" dirty="0"/>
              </a:p>
              <a:p>
                <a:endParaRPr lang="en-US" sz="3200" b="1" dirty="0" smtClean="0"/>
              </a:p>
              <a:p>
                <a:r>
                  <a:rPr lang="en-US" sz="3200" b="1" dirty="0" smtClean="0"/>
                  <a:t>2</a:t>
                </a:r>
                <a:r>
                  <a:rPr lang="en-US" sz="3200" b="1" dirty="0"/>
                  <a:t>. Purpose/Hypothesis</a:t>
                </a:r>
                <a:endParaRPr lang="pt-BR" sz="3200" dirty="0"/>
              </a:p>
              <a:p>
                <a:endParaRPr lang="en-GB" sz="3200" dirty="0" smtClean="0"/>
              </a:p>
              <a:p>
                <a:r>
                  <a:rPr lang="en-GB" sz="2200" dirty="0" smtClean="0"/>
                  <a:t>Summarize </a:t>
                </a:r>
                <a:r>
                  <a:rPr lang="en-GB" sz="2200" dirty="0"/>
                  <a:t>the research question addressed </a:t>
                </a:r>
                <a:r>
                  <a:rPr lang="en-US" sz="2200" dirty="0"/>
                  <a:t>[7][8]</a:t>
                </a:r>
                <a:r>
                  <a:rPr lang="en-GB" sz="2200" dirty="0"/>
                  <a:t>.</a:t>
                </a:r>
                <a:endParaRPr lang="pt-BR" sz="2200" dirty="0"/>
              </a:p>
              <a:p>
                <a:endParaRPr lang="en-GB" sz="2200" dirty="0" smtClean="0"/>
              </a:p>
              <a:p>
                <a:r>
                  <a:rPr lang="en-GB" sz="2200" dirty="0" smtClean="0"/>
                  <a:t>Figures </a:t>
                </a:r>
                <a:r>
                  <a:rPr lang="en-GB" sz="2200" dirty="0"/>
                  <a:t>and</a:t>
                </a:r>
                <a:r>
                  <a:rPr lang="en-US" sz="2200" dirty="0"/>
                  <a:t> tables should be included as part of the text whenever possible. Please avoid placing them before its first mention in the text.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It </a:t>
                </a:r>
                <a:r>
                  <a:rPr lang="en-US" sz="2200" dirty="0"/>
                  <a:t>is desirable that the figures have colorful elements and their titles should be positioned after the same, with justified alignment.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For </a:t>
                </a:r>
                <a:r>
                  <a:rPr lang="en-US" sz="2200" dirty="0"/>
                  <a:t>tables, the procedure is different: their titles should be placed before the same and centralized. </a:t>
                </a:r>
                <a:r>
                  <a:rPr lang="pt-BR" sz="2200" dirty="0"/>
                  <a:t>Figure 1 </a:t>
                </a:r>
                <a:r>
                  <a:rPr lang="pt-BR" sz="2200" dirty="0" err="1"/>
                  <a:t>is</a:t>
                </a:r>
                <a:r>
                  <a:rPr lang="pt-BR" sz="2200" dirty="0"/>
                  <a:t> a </a:t>
                </a:r>
                <a:r>
                  <a:rPr lang="pt-BR" sz="2200" dirty="0" err="1"/>
                  <a:t>practical</a:t>
                </a:r>
                <a:r>
                  <a:rPr lang="pt-BR" sz="2200" dirty="0"/>
                  <a:t> </a:t>
                </a:r>
                <a:r>
                  <a:rPr lang="pt-BR" sz="2200" dirty="0" err="1"/>
                  <a:t>example</a:t>
                </a:r>
                <a:r>
                  <a:rPr lang="pt-BR" sz="2200" dirty="0"/>
                  <a:t>.</a:t>
                </a:r>
              </a:p>
              <a:p>
                <a:r>
                  <a:rPr lang="pt-BR" sz="2200" dirty="0"/>
                  <a:t> </a:t>
                </a:r>
                <a:endParaRPr lang="pt-BR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endParaRPr lang="en-US" sz="2200" dirty="0"/>
              </a:p>
              <a:p>
                <a:endParaRPr lang="en-US" sz="2200" dirty="0" smtClean="0"/>
              </a:p>
              <a:p>
                <a:endParaRPr lang="en-US" sz="2200" dirty="0"/>
              </a:p>
              <a:p>
                <a:pPr algn="ctr"/>
                <a:r>
                  <a:rPr lang="en-US" sz="2200" dirty="0" smtClean="0"/>
                  <a:t>Figure </a:t>
                </a:r>
                <a:r>
                  <a:rPr lang="en-US" sz="2200" dirty="0"/>
                  <a:t>1. The label of the figure should be placed here.</a:t>
                </a:r>
                <a:endParaRPr lang="pt-BR" sz="2200" dirty="0"/>
              </a:p>
              <a:p>
                <a:endParaRPr lang="en-GB" sz="3200" b="1" dirty="0" smtClean="0"/>
              </a:p>
              <a:p>
                <a:r>
                  <a:rPr lang="en-GB" sz="3200" b="1" dirty="0" smtClean="0"/>
                  <a:t>3</a:t>
                </a:r>
                <a:r>
                  <a:rPr lang="en-GB" sz="3200" b="1" dirty="0"/>
                  <a:t>. Design/Method</a:t>
                </a:r>
                <a:endParaRPr lang="pt-BR" sz="3200" dirty="0"/>
              </a:p>
              <a:p>
                <a:endParaRPr lang="en-GB" sz="1800" dirty="0" smtClean="0"/>
              </a:p>
              <a:p>
                <a:r>
                  <a:rPr lang="en-GB" sz="2200" dirty="0" smtClean="0"/>
                  <a:t>Provide </a:t>
                </a:r>
                <a:r>
                  <a:rPr lang="en-GB" sz="2200" dirty="0"/>
                  <a:t>an overview of the research design, methods of data collection, and analysis [9].</a:t>
                </a:r>
                <a:endParaRPr lang="pt-BR" sz="2200" dirty="0"/>
              </a:p>
              <a:p>
                <a:endParaRPr lang="en-GB" sz="2200" dirty="0" smtClean="0"/>
              </a:p>
              <a:p>
                <a:r>
                  <a:rPr lang="en-GB" sz="2200" dirty="0" smtClean="0"/>
                  <a:t>Equations</a:t>
                </a:r>
                <a:r>
                  <a:rPr lang="en-US" sz="2200" dirty="0" smtClean="0"/>
                  <a:t> </a:t>
                </a:r>
                <a:r>
                  <a:rPr lang="en-US" sz="2200" dirty="0"/>
                  <a:t>should be centered and their numbers should be aligned to the right and in parentheses as in Equation 1</a:t>
                </a:r>
                <a:r>
                  <a:rPr lang="en-US" sz="2200" dirty="0" smtClean="0"/>
                  <a:t>.</a:t>
                </a:r>
              </a:p>
              <a:p>
                <a:endParaRPr lang="en-US" sz="2200" dirty="0"/>
              </a:p>
              <a:p>
                <a:r>
                  <a:rPr lang="en-US" sz="2200" dirty="0" smtClean="0"/>
                  <a:t>Please </a:t>
                </a:r>
                <a:r>
                  <a:rPr lang="en-US" sz="2200" dirty="0"/>
                  <a:t>make sure that the symbols in your equation have been defined before the equation appears or immediately after [10]:</a:t>
                </a:r>
                <a:endParaRPr lang="pt-BR" sz="2200" dirty="0"/>
              </a:p>
              <a:p>
                <a:r>
                  <a:rPr lang="en-US" sz="2200" dirty="0"/>
                  <a:t> </a:t>
                </a:r>
                <a:endParaRPr lang="pt-BR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pt-BR" sz="2200" i="1">
                          <a:latin typeface="Cambria Math"/>
                        </a:rPr>
                        <m:t>∆</m:t>
                      </m:r>
                      <m:sSub>
                        <m:sSubPr>
                          <m:ctrlPr>
                            <a:rPr lang="pt-BR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pt-BR" sz="2200" i="1">
                              <a:latin typeface="Cambria Math"/>
                            </a:rPr>
                            <m:t>𝐿</m:t>
                          </m:r>
                          <m:r>
                            <a:rPr lang="pt-BR" sz="2200" i="1">
                              <a:latin typeface="Cambria Math"/>
                            </a:rPr>
                            <m:t> = 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pt-BR" sz="22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pt-BR" sz="2200" i="1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pt-BR" sz="22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pt-BR" sz="22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pt-BR" sz="22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pt-BR" sz="2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pt-BR" sz="2200" i="1">
                          <a:latin typeface="Cambria Math"/>
                        </a:rPr>
                        <m:t> . </m:t>
                      </m:r>
                      <m:f>
                        <m:fPr>
                          <m:ctrlPr>
                            <a:rPr lang="pt-BR" sz="2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t-BR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pt-BR" sz="2200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pt-BR" sz="2200" i="1">
                              <a:latin typeface="Cambria Math"/>
                            </a:rPr>
                            <m:t>𝑍</m:t>
                          </m:r>
                        </m:den>
                      </m:f>
                      <m:r>
                        <a:rPr lang="pt-BR" sz="2200" i="1">
                          <a:latin typeface="Cambria Math"/>
                        </a:rPr>
                        <m:t>,                                        (1)</m:t>
                      </m:r>
                    </m:oMath>
                  </m:oMathPara>
                </a14:m>
                <a:endParaRPr lang="pt-BR" sz="2200" dirty="0"/>
              </a:p>
              <a:p>
                <a:r>
                  <a:rPr lang="pt-BR" sz="2200" dirty="0"/>
                  <a:t> </a:t>
                </a:r>
              </a:p>
            </p:txBody>
          </p:sp>
        </mc:Choice>
        <mc:Fallback xmlns="">
          <p:sp>
            <p:nvSpPr>
              <p:cNvPr id="20" name="CaixaDeTexto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376" y="12817674"/>
                <a:ext cx="8171015" cy="22469869"/>
              </a:xfrm>
              <a:prstGeom prst="rect">
                <a:avLst/>
              </a:prstGeom>
              <a:blipFill rotWithShape="1">
                <a:blip r:embed="rId5"/>
                <a:stretch>
                  <a:fillRect l="-1864" t="-353" r="-126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Imagem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506" y="26571202"/>
            <a:ext cx="2592288" cy="2592288"/>
          </a:xfrm>
          <a:prstGeom prst="rect">
            <a:avLst/>
          </a:prstGeom>
        </p:spPr>
      </p:pic>
      <p:graphicFrame>
        <p:nvGraphicFramePr>
          <p:cNvPr id="22" name="Tabela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97475"/>
              </p:ext>
            </p:extLst>
          </p:nvPr>
        </p:nvGraphicFramePr>
        <p:xfrm>
          <a:off x="10369277" y="11272548"/>
          <a:ext cx="6125016" cy="4732020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2983254"/>
                <a:gridCol w="1483402"/>
                <a:gridCol w="16583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Text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Size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Style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 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Title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40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Normal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Subtitle as needed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32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Normal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Author's Name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Normal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Affiliation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Normal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Main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r>
                        <a:rPr lang="pt-BR" sz="1800" dirty="0" err="1">
                          <a:effectLst/>
                        </a:rPr>
                        <a:t>Text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Normal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Title of the Sections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32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Bold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Titles of the Subsections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Bold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Title of the Abstract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32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err="1">
                          <a:effectLst/>
                        </a:rPr>
                        <a:t>Bold</a:t>
                      </a:r>
                      <a:r>
                        <a:rPr lang="pt-BR" sz="1800" dirty="0">
                          <a:effectLst/>
                        </a:rPr>
                        <a:t> 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Abstract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Figure’s Label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Table’s Label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22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Table Text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References</a:t>
                      </a:r>
                      <a:endParaRPr lang="pt-BR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6380" algn="ctr"/>
                        </a:tabLst>
                      </a:pPr>
                      <a:r>
                        <a:rPr lang="pt-BR" sz="1800" dirty="0" smtClean="0">
                          <a:effectLst/>
                        </a:rPr>
                        <a:t>18 </a:t>
                      </a:r>
                      <a:r>
                        <a:rPr lang="pt-BR" sz="1800" dirty="0" err="1">
                          <a:effectLst/>
                        </a:rPr>
                        <a:t>pt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Normal</a:t>
                      </a:r>
                      <a:endParaRPr lang="pt-BR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8291" y="567126"/>
            <a:ext cx="2059778" cy="205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1235</Words>
  <Application>Microsoft Office PowerPoint</Application>
  <PresentationFormat>Personalizar</PresentationFormat>
  <Paragraphs>190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Dr. Getúlio Júnior</dc:creator>
  <cp:lastModifiedBy>Dr. Getúlio Júnior</cp:lastModifiedBy>
  <cp:revision>3</cp:revision>
  <dcterms:created xsi:type="dcterms:W3CDTF">2017-05-16T20:24:40Z</dcterms:created>
  <dcterms:modified xsi:type="dcterms:W3CDTF">2018-05-24T14:43:54Z</dcterms:modified>
</cp:coreProperties>
</file>