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002250" cy="36004500"/>
  <p:notesSz cx="6858000" cy="9144000"/>
  <p:defaultTextStyle>
    <a:defPPr>
      <a:defRPr lang="pt-BR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68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8" autoAdjust="0"/>
    <p:restoredTop sz="94680" autoAdjust="0"/>
  </p:normalViewPr>
  <p:slideViewPr>
    <p:cSldViewPr>
      <p:cViewPr>
        <p:scale>
          <a:sx n="70" d="100"/>
          <a:sy n="70" d="100"/>
        </p:scale>
        <p:origin x="-576" y="-58"/>
      </p:cViewPr>
      <p:guideLst>
        <p:guide orient="horz" pos="11340"/>
        <p:guide pos="5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83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9" y="8785226"/>
            <a:ext cx="16936492" cy="184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50" y="35488279"/>
            <a:ext cx="18000000" cy="540000"/>
          </a:xfrm>
          <a:prstGeom prst="rect">
            <a:avLst/>
          </a:prstGeom>
          <a:solidFill>
            <a:srgbClr val="EC2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154813" y="35512058"/>
            <a:ext cx="9694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24-25 </a:t>
            </a:r>
            <a:r>
              <a:rPr lang="pt-BR" sz="2600" b="1" dirty="0" err="1">
                <a:solidFill>
                  <a:schemeClr val="bg1"/>
                </a:solidFill>
              </a:rPr>
              <a:t>September</a:t>
            </a:r>
            <a:r>
              <a:rPr lang="pt-BR" sz="2600" b="1" dirty="0">
                <a:solidFill>
                  <a:schemeClr val="bg1"/>
                </a:solidFill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</a:rPr>
              <a:t>2026 </a:t>
            </a:r>
            <a:r>
              <a:rPr lang="en-US" sz="2600" b="1" dirty="0" smtClean="0">
                <a:solidFill>
                  <a:schemeClr val="bg1"/>
                </a:solidFill>
              </a:rPr>
              <a:t>|</a:t>
            </a:r>
            <a:r>
              <a:rPr lang="pt-BR" sz="2600" b="1" dirty="0" smtClean="0">
                <a:solidFill>
                  <a:schemeClr val="bg1"/>
                </a:solidFill>
              </a:rPr>
              <a:t> </a:t>
            </a:r>
            <a:r>
              <a:rPr lang="pt-BR" sz="2600" b="1" dirty="0">
                <a:solidFill>
                  <a:schemeClr val="bg1"/>
                </a:solidFill>
              </a:rPr>
              <a:t>4th </a:t>
            </a:r>
            <a:r>
              <a:rPr lang="pt-BR" sz="2600" b="1" dirty="0" err="1" smtClean="0">
                <a:solidFill>
                  <a:schemeClr val="bg1"/>
                </a:solidFill>
              </a:rPr>
              <a:t>Edition</a:t>
            </a:r>
            <a:r>
              <a:rPr lang="pt-BR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| </a:t>
            </a:r>
            <a:r>
              <a:rPr lang="pt-BR" sz="2600" b="1" dirty="0" smtClean="0">
                <a:solidFill>
                  <a:schemeClr val="bg1"/>
                </a:solidFill>
              </a:rPr>
              <a:t>Goiânia</a:t>
            </a:r>
            <a:r>
              <a:rPr lang="pt-BR" sz="2600" b="1" dirty="0" smtClean="0">
                <a:solidFill>
                  <a:schemeClr val="bg1"/>
                </a:solidFill>
              </a:rPr>
              <a:t>, </a:t>
            </a:r>
            <a:r>
              <a:rPr lang="pt-BR" sz="2600" b="1" dirty="0" err="1" smtClean="0">
                <a:solidFill>
                  <a:schemeClr val="bg1"/>
                </a:solidFill>
              </a:rPr>
              <a:t>Brazil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72533" y="779526"/>
            <a:ext cx="1166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Paper </a:t>
            </a:r>
            <a:r>
              <a:rPr lang="en-GB" sz="4000" dirty="0" smtClean="0"/>
              <a:t>Title</a:t>
            </a:r>
          </a:p>
          <a:p>
            <a:pPr algn="ctr"/>
            <a:r>
              <a:rPr lang="en-GB" sz="3200" dirty="0" smtClean="0"/>
              <a:t>Subtitle </a:t>
            </a:r>
            <a:r>
              <a:rPr lang="en-GB" sz="3200" dirty="0"/>
              <a:t>as </a:t>
            </a:r>
            <a:r>
              <a:rPr lang="en-GB" sz="3200" dirty="0" smtClean="0"/>
              <a:t>needed</a:t>
            </a:r>
            <a:endParaRPr lang="pt-B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72533" y="2819938"/>
            <a:ext cx="11665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First Author’s Name</a:t>
            </a:r>
            <a:r>
              <a:rPr lang="en-US" sz="1800" baseline="30000" dirty="0"/>
              <a:t>1</a:t>
            </a:r>
            <a:endParaRPr lang="pt-BR" sz="1800" dirty="0"/>
          </a:p>
          <a:p>
            <a:pPr algn="ctr"/>
            <a:r>
              <a:rPr lang="en-US" sz="1800" dirty="0"/>
              <a:t>Second Author’s Name</a:t>
            </a:r>
            <a:r>
              <a:rPr lang="en-US" sz="1800" baseline="30000" dirty="0"/>
              <a:t>2</a:t>
            </a:r>
            <a:endParaRPr lang="pt-BR" sz="1800" dirty="0"/>
          </a:p>
          <a:p>
            <a:pPr algn="ctr"/>
            <a:r>
              <a:rPr lang="en-US" sz="1800" dirty="0"/>
              <a:t>Third Author’s </a:t>
            </a:r>
            <a:r>
              <a:rPr lang="en-US" sz="1800" dirty="0" smtClean="0"/>
              <a:t>Name</a:t>
            </a:r>
            <a:r>
              <a:rPr lang="en-US" sz="1800" baseline="30000" dirty="0" smtClean="0"/>
              <a:t>3</a:t>
            </a:r>
          </a:p>
          <a:p>
            <a:pPr algn="ctr"/>
            <a:r>
              <a:rPr lang="en-US" sz="1800" baseline="30000" dirty="0" smtClean="0"/>
              <a:t>1</a:t>
            </a:r>
            <a:r>
              <a:rPr lang="en-US" sz="1800" dirty="0" smtClean="0"/>
              <a:t>E-mail </a:t>
            </a:r>
            <a:r>
              <a:rPr lang="en-US" sz="1800" dirty="0"/>
              <a:t>address of the first author, </a:t>
            </a:r>
            <a:r>
              <a:rPr lang="en-US" sz="1800" baseline="30000" dirty="0"/>
              <a:t>2</a:t>
            </a:r>
            <a:r>
              <a:rPr lang="en-US" sz="1800" dirty="0"/>
              <a:t>E-mail address of the second author, </a:t>
            </a:r>
            <a:r>
              <a:rPr lang="en-US" sz="1800" baseline="30000" dirty="0"/>
              <a:t>3</a:t>
            </a:r>
            <a:r>
              <a:rPr lang="en-US" sz="1800" dirty="0"/>
              <a:t>E-mail address of the third author, Department name of the first organization, City/Country</a:t>
            </a:r>
            <a:endParaRPr lang="pt-BR" sz="1800" dirty="0"/>
          </a:p>
          <a:p>
            <a:pPr algn="ctr"/>
            <a:r>
              <a:rPr lang="en-US" sz="1800" dirty="0"/>
              <a:t>Fourth Author’s Name</a:t>
            </a:r>
            <a:r>
              <a:rPr lang="en-US" sz="1800" baseline="30000" dirty="0"/>
              <a:t>4</a:t>
            </a:r>
            <a:endParaRPr lang="pt-BR" sz="1800" dirty="0"/>
          </a:p>
          <a:p>
            <a:pPr algn="ctr"/>
            <a:r>
              <a:rPr lang="en-US" sz="1800" dirty="0"/>
              <a:t>Fifth Author’s Name</a:t>
            </a:r>
            <a:r>
              <a:rPr lang="en-US" sz="1800" baseline="30000" dirty="0"/>
              <a:t>5</a:t>
            </a:r>
            <a:endParaRPr lang="pt-BR" sz="1800" dirty="0"/>
          </a:p>
          <a:p>
            <a:pPr algn="ctr"/>
            <a:r>
              <a:rPr lang="en-US" sz="1800" baseline="30000" dirty="0"/>
              <a:t>4</a:t>
            </a:r>
            <a:r>
              <a:rPr lang="en-US" sz="1800" dirty="0"/>
              <a:t>E-mail address of the fourth author, </a:t>
            </a:r>
            <a:r>
              <a:rPr lang="en-US" sz="1800" baseline="30000" dirty="0"/>
              <a:t>5</a:t>
            </a:r>
            <a:r>
              <a:rPr lang="en-US" sz="1800" dirty="0"/>
              <a:t>E-mail address of the fifth author, Department name of the second organization, City/Country</a:t>
            </a:r>
            <a:endParaRPr lang="pt-BR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9339865" y="6192938"/>
                <a:ext cx="8171015" cy="3591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pt-B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pt-BR" sz="22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200" dirty="0"/>
                  <a:t> is the peak value of the resonant current,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is the load current,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sz="2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is the input voltage, and Z is the characteristic impedance of the resonant </a:t>
                </a:r>
                <a:r>
                  <a:rPr lang="en-US" sz="2200" dirty="0" smtClean="0"/>
                  <a:t>circuit.</a:t>
                </a:r>
              </a:p>
              <a:p>
                <a:endParaRPr lang="en-GB" sz="2800" b="1" dirty="0"/>
              </a:p>
              <a:p>
                <a:r>
                  <a:rPr lang="en-GB" sz="2800" b="1" dirty="0" smtClean="0"/>
                  <a:t>4. Results</a:t>
                </a:r>
              </a:p>
              <a:p>
                <a:endParaRPr lang="pt-BR" sz="2800" dirty="0" smtClean="0"/>
              </a:p>
              <a:p>
                <a:r>
                  <a:rPr lang="en-GB" sz="2200" dirty="0" smtClean="0"/>
                  <a:t>The purpose of the results section is to summarize the key findings. This part of the article should be composed</a:t>
                </a:r>
                <a:r>
                  <a:rPr lang="en-US" sz="2200" dirty="0" smtClean="0"/>
                  <a:t> of relevant data and synthesized by the author</a:t>
                </a:r>
                <a:r>
                  <a:rPr lang="en-US" sz="2200" baseline="30000" dirty="0" smtClean="0"/>
                  <a:t>9</a:t>
                </a:r>
                <a:r>
                  <a:rPr lang="en-GB" sz="2200" dirty="0" smtClean="0"/>
                  <a:t>.</a:t>
                </a:r>
                <a:endParaRPr lang="pt-BR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Table 1 shows the sizes and fonts types</a:t>
                </a:r>
                <a:r>
                  <a:rPr lang="en-US" sz="2200" baseline="30000" dirty="0" smtClean="0"/>
                  <a:t>5-9</a:t>
                </a:r>
                <a:r>
                  <a:rPr lang="en-US" sz="2200" dirty="0" smtClean="0"/>
                  <a:t>.</a:t>
                </a:r>
                <a:endParaRPr lang="pt-BR" sz="2200" dirty="0" smtClean="0"/>
              </a:p>
              <a:p>
                <a:endParaRPr lang="en-US" sz="2200" dirty="0" smtClean="0"/>
              </a:p>
              <a:p>
                <a:pPr algn="ctr"/>
                <a:r>
                  <a:rPr lang="en-US" sz="2200" dirty="0" smtClean="0"/>
                  <a:t>Table 1 - </a:t>
                </a:r>
                <a:r>
                  <a:rPr lang="en-US" sz="2200" dirty="0"/>
                  <a:t>Sizes and fonts </a:t>
                </a:r>
                <a:r>
                  <a:rPr lang="en-US" sz="2200" dirty="0" smtClean="0"/>
                  <a:t>types</a:t>
                </a:r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000" dirty="0" smtClean="0"/>
                  <a:t>  Source</a:t>
                </a:r>
                <a:r>
                  <a:rPr lang="en-US" sz="2000" dirty="0"/>
                  <a:t>: Prepared by the author.</a:t>
                </a:r>
              </a:p>
              <a:p>
                <a:r>
                  <a:rPr lang="en-US" sz="2000" dirty="0" smtClean="0"/>
                  <a:t>  Note</a:t>
                </a:r>
                <a:r>
                  <a:rPr lang="en-US" sz="2000" dirty="0"/>
                  <a:t>: If necessary, use a note for the table</a:t>
                </a:r>
                <a:r>
                  <a:rPr lang="en-US" sz="2000" dirty="0" smtClean="0"/>
                  <a:t>.</a:t>
                </a:r>
              </a:p>
              <a:p>
                <a:endParaRPr lang="en-US" sz="2200" dirty="0"/>
              </a:p>
              <a:p>
                <a:r>
                  <a:rPr lang="en-GB" sz="3200" b="1" dirty="0" smtClean="0"/>
                  <a:t>5</a:t>
                </a:r>
                <a:r>
                  <a:rPr lang="en-GB" sz="3200" b="1" dirty="0"/>
                  <a:t>. </a:t>
                </a:r>
                <a:r>
                  <a:rPr lang="en-GB" sz="3200" b="1" dirty="0" smtClean="0"/>
                  <a:t>Conclusions</a:t>
                </a:r>
              </a:p>
              <a:p>
                <a:endParaRPr lang="pt-BR" sz="3200" dirty="0"/>
              </a:p>
              <a:p>
                <a:r>
                  <a:rPr lang="en-US" sz="2200" dirty="0"/>
                  <a:t>T</a:t>
                </a:r>
                <a:r>
                  <a:rPr lang="en-GB" sz="2200" dirty="0"/>
                  <a:t>he</a:t>
                </a:r>
                <a:r>
                  <a:rPr lang="en-US" sz="2200" dirty="0"/>
                  <a:t> conclusions section is not mandatory. Although this may review the main points of the article. Please do not repeat the abstract as conclusion</a:t>
                </a:r>
                <a:r>
                  <a:rPr lang="en-US" sz="2200" dirty="0" smtClean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The </a:t>
                </a:r>
                <a:r>
                  <a:rPr lang="en-US" sz="2200" dirty="0"/>
                  <a:t>conclusion should discuss the importance of the work or suggest applications and extensions</a:t>
                </a:r>
                <a:r>
                  <a:rPr lang="en-US" sz="2200" dirty="0" smtClean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Clearly </a:t>
                </a:r>
                <a:r>
                  <a:rPr lang="en-US" sz="2200" dirty="0"/>
                  <a:t>indicates the advantages, limitations and possible applications of the work</a:t>
                </a:r>
                <a:r>
                  <a:rPr lang="en-US" sz="2200" dirty="0" smtClean="0"/>
                  <a:t>.</a:t>
                </a:r>
              </a:p>
              <a:p>
                <a:endParaRPr lang="en-US" sz="3200" b="1" dirty="0" smtClean="0"/>
              </a:p>
              <a:p>
                <a:r>
                  <a:rPr lang="en-US" sz="3200" b="1" dirty="0" smtClean="0"/>
                  <a:t>References</a:t>
                </a:r>
              </a:p>
              <a:p>
                <a:endParaRPr lang="en-US" sz="3200" dirty="0" smtClean="0"/>
              </a:p>
              <a:p>
                <a:pPr>
                  <a:lnSpc>
                    <a:spcPct val="150000"/>
                  </a:lnSpc>
                </a:pPr>
                <a:r>
                  <a:rPr lang="pt-BR" sz="1600" dirty="0" smtClean="0">
                    <a:latin typeface="+mj-lt"/>
                  </a:rPr>
                  <a:t>1. DEUS </a:t>
                </a:r>
                <a:r>
                  <a:rPr lang="pt-BR" sz="1600" dirty="0">
                    <a:latin typeface="+mj-lt"/>
                  </a:rPr>
                  <a:t>JÚNIOR, Getúlio Antero de. A Construção de Currículos por Meio de Metodologias Ativas. </a:t>
                </a:r>
                <a:r>
                  <a:rPr lang="pt-BR" sz="1600" b="1" dirty="0">
                    <a:latin typeface="+mj-lt"/>
                  </a:rPr>
                  <a:t>Revista Espaço do Currículo</a:t>
                </a:r>
                <a:r>
                  <a:rPr lang="pt-BR" sz="1600" dirty="0">
                    <a:latin typeface="+mj-lt"/>
                  </a:rPr>
                  <a:t>, João Pessoa, v. 17, n. 2, p. 1-32, 2024. </a:t>
                </a:r>
                <a:r>
                  <a:rPr lang="en-US" sz="1600" dirty="0">
                    <a:latin typeface="+mj-lt"/>
                  </a:rPr>
                  <a:t>Available in: https://periodicos.ufpb.br/index.php/rec/article/view/68288. </a:t>
                </a:r>
                <a:r>
                  <a:rPr lang="pt-BR" sz="1600" dirty="0" err="1">
                    <a:latin typeface="+mj-lt"/>
                  </a:rPr>
                  <a:t>Accessed</a:t>
                </a:r>
                <a:r>
                  <a:rPr lang="pt-BR" sz="1600" dirty="0">
                    <a:latin typeface="+mj-lt"/>
                  </a:rPr>
                  <a:t> </a:t>
                </a:r>
                <a:r>
                  <a:rPr lang="pt-BR" sz="1600" dirty="0" err="1">
                    <a:latin typeface="+mj-lt"/>
                  </a:rPr>
                  <a:t>on</a:t>
                </a:r>
                <a:r>
                  <a:rPr lang="pt-BR" sz="1600" dirty="0">
                    <a:latin typeface="+mj-lt"/>
                  </a:rPr>
                  <a:t>: 11 </a:t>
                </a:r>
                <a:r>
                  <a:rPr lang="pt-BR" sz="1600" dirty="0" err="1">
                    <a:latin typeface="+mj-lt"/>
                  </a:rPr>
                  <a:t>Sept</a:t>
                </a:r>
                <a:r>
                  <a:rPr lang="pt-BR" sz="1600" dirty="0">
                    <a:latin typeface="+mj-lt"/>
                  </a:rPr>
                  <a:t>. 2026</a:t>
                </a:r>
                <a:r>
                  <a:rPr lang="pt-BR" sz="1600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pt-BR" sz="80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600" dirty="0" smtClean="0">
                    <a:latin typeface="+mj-lt"/>
                  </a:rPr>
                  <a:t>2</a:t>
                </a:r>
                <a:r>
                  <a:rPr lang="pt-BR" sz="1600" dirty="0">
                    <a:latin typeface="+mj-lt"/>
                  </a:rPr>
                  <a:t>. TAVARES, Samuel Ribeiro; CAMPOS, Luiz Carlos de; CAMPOS, Bárbara Cristina Oliveira de. Análise das abordagens PBL e PLE na Educação em Engenharia com base na Taxonomia de Bloom e no Ciclo de Aprendizagem de </a:t>
                </a:r>
                <a:r>
                  <a:rPr lang="pt-BR" sz="1600" dirty="0" err="1">
                    <a:latin typeface="+mj-lt"/>
                  </a:rPr>
                  <a:t>Kolb</a:t>
                </a:r>
                <a:r>
                  <a:rPr lang="pt-BR" sz="1600" dirty="0">
                    <a:latin typeface="+mj-lt"/>
                  </a:rPr>
                  <a:t>. </a:t>
                </a:r>
                <a:r>
                  <a:rPr lang="pt-BR" sz="1600" b="1" dirty="0">
                    <a:latin typeface="+mj-lt"/>
                  </a:rPr>
                  <a:t>Revista Eletrônica Engenharia Viva</a:t>
                </a:r>
                <a:r>
                  <a:rPr lang="pt-BR" sz="1600" dirty="0">
                    <a:latin typeface="+mj-lt"/>
                  </a:rPr>
                  <a:t>, Goiânia, v. 1, n. 1, p. 37-46, 2014. </a:t>
                </a:r>
                <a:r>
                  <a:rPr lang="pt-BR" sz="1600" dirty="0" err="1">
                    <a:latin typeface="+mj-lt"/>
                  </a:rPr>
                  <a:t>Available</a:t>
                </a:r>
                <a:r>
                  <a:rPr lang="pt-BR" sz="1600" dirty="0">
                    <a:latin typeface="+mj-lt"/>
                  </a:rPr>
                  <a:t> in: https://revistas.ufg.br/ijaeedu/article/view/29254. </a:t>
                </a:r>
                <a:r>
                  <a:rPr lang="pt-BR" sz="1600" dirty="0" err="1">
                    <a:latin typeface="+mj-lt"/>
                  </a:rPr>
                  <a:t>Accessed</a:t>
                </a:r>
                <a:r>
                  <a:rPr lang="pt-BR" sz="1600" dirty="0">
                    <a:latin typeface="+mj-lt"/>
                  </a:rPr>
                  <a:t> </a:t>
                </a:r>
                <a:r>
                  <a:rPr lang="pt-BR" sz="1600" dirty="0" err="1">
                    <a:latin typeface="+mj-lt"/>
                  </a:rPr>
                  <a:t>on</a:t>
                </a:r>
                <a:r>
                  <a:rPr lang="pt-BR" sz="1600" dirty="0">
                    <a:latin typeface="+mj-lt"/>
                  </a:rPr>
                  <a:t>: 11 </a:t>
                </a:r>
                <a:r>
                  <a:rPr lang="pt-BR" sz="1600" dirty="0" err="1">
                    <a:latin typeface="+mj-lt"/>
                  </a:rPr>
                  <a:t>Sept</a:t>
                </a:r>
                <a:r>
                  <a:rPr lang="pt-BR" sz="1600" dirty="0">
                    <a:latin typeface="+mj-lt"/>
                  </a:rPr>
                  <a:t>. 2026</a:t>
                </a:r>
                <a:r>
                  <a:rPr lang="pt-BR" sz="1600" dirty="0" smtClean="0">
                    <a:latin typeface="+mj-lt"/>
                  </a:rPr>
                  <a:t>.</a:t>
                </a:r>
                <a:endParaRPr lang="pt-BR" sz="1600" dirty="0"/>
              </a:p>
              <a:p>
                <a:pPr>
                  <a:lnSpc>
                    <a:spcPct val="150000"/>
                  </a:lnSpc>
                </a:pPr>
                <a:endParaRPr lang="pt-BR" sz="800" dirty="0"/>
              </a:p>
              <a:p>
                <a:pPr>
                  <a:lnSpc>
                    <a:spcPct val="150000"/>
                  </a:lnSpc>
                </a:pPr>
                <a:r>
                  <a:rPr lang="pt-BR" sz="1600" dirty="0" smtClean="0">
                    <a:latin typeface="+mj-lt"/>
                  </a:rPr>
                  <a:t>3</a:t>
                </a:r>
                <a:r>
                  <a:rPr lang="pt-BR" sz="1600" dirty="0">
                    <a:latin typeface="+mj-lt"/>
                  </a:rPr>
                  <a:t>. ZABALA, </a:t>
                </a:r>
                <a:r>
                  <a:rPr lang="pt-BR" sz="1600" dirty="0" err="1">
                    <a:latin typeface="+mj-lt"/>
                  </a:rPr>
                  <a:t>Antoni</a:t>
                </a:r>
                <a:r>
                  <a:rPr lang="pt-BR" sz="1600" dirty="0">
                    <a:latin typeface="+mj-lt"/>
                  </a:rPr>
                  <a:t>. \</a:t>
                </a:r>
                <a:r>
                  <a:rPr lang="pt-BR" sz="1600" dirty="0" err="1">
                    <a:latin typeface="+mj-lt"/>
                  </a:rPr>
                  <a:t>textbf</a:t>
                </a:r>
                <a:r>
                  <a:rPr lang="pt-BR" sz="1600" dirty="0">
                    <a:latin typeface="+mj-lt"/>
                  </a:rPr>
                  <a:t>{A Prática Educativa}: Como Ensinar. Porto Alegre: Artmed, 1998</a:t>
                </a:r>
                <a:r>
                  <a:rPr lang="pt-BR" sz="1600" dirty="0" smtClean="0">
                    <a:latin typeface="+mj-lt"/>
                  </a:rPr>
                  <a:t>.</a:t>
                </a:r>
                <a:endParaRPr lang="pt-BR" sz="1600" dirty="0"/>
              </a:p>
              <a:p>
                <a:pPr>
                  <a:lnSpc>
                    <a:spcPct val="150000"/>
                  </a:lnSpc>
                </a:pPr>
                <a:endParaRPr lang="pt-BR" sz="800" dirty="0"/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>
                    <a:latin typeface="+mj-lt"/>
                  </a:rPr>
                  <a:t>4</a:t>
                </a:r>
                <a:r>
                  <a:rPr lang="en-US" sz="1600" dirty="0">
                    <a:latin typeface="+mj-lt"/>
                  </a:rPr>
                  <a:t>. SAVIN-BADEN, Maggi. </a:t>
                </a:r>
                <a:r>
                  <a:rPr lang="en-US" sz="1600" b="1" dirty="0">
                    <a:latin typeface="+mj-lt"/>
                  </a:rPr>
                  <a:t>Problem-based Learning in Higher Education</a:t>
                </a:r>
                <a:r>
                  <a:rPr lang="en-US" sz="1600" dirty="0">
                    <a:latin typeface="+mj-lt"/>
                  </a:rPr>
                  <a:t>: Untold Stories. </a:t>
                </a:r>
                <a:r>
                  <a:rPr lang="pt-BR" sz="1600" dirty="0" err="1">
                    <a:latin typeface="+mj-lt"/>
                  </a:rPr>
                  <a:t>Buckingham</a:t>
                </a:r>
                <a:r>
                  <a:rPr lang="pt-BR" sz="1600" dirty="0">
                    <a:latin typeface="+mj-lt"/>
                  </a:rPr>
                  <a:t>: Open </a:t>
                </a:r>
                <a:r>
                  <a:rPr lang="pt-BR" sz="1600" dirty="0" err="1">
                    <a:latin typeface="+mj-lt"/>
                  </a:rPr>
                  <a:t>University</a:t>
                </a:r>
                <a:r>
                  <a:rPr lang="pt-BR" sz="1600" dirty="0">
                    <a:latin typeface="+mj-lt"/>
                  </a:rPr>
                  <a:t> Press, 1998</a:t>
                </a:r>
                <a:r>
                  <a:rPr lang="pt-BR" sz="1600" dirty="0" smtClean="0">
                    <a:latin typeface="+mj-lt"/>
                  </a:rPr>
                  <a:t>.</a:t>
                </a:r>
                <a:endParaRPr lang="pt-BR" sz="1600" dirty="0"/>
              </a:p>
              <a:p>
                <a:pPr>
                  <a:lnSpc>
                    <a:spcPct val="150000"/>
                  </a:lnSpc>
                </a:pPr>
                <a:endParaRPr lang="pt-BR" sz="800" dirty="0"/>
              </a:p>
              <a:p>
                <a:pPr>
                  <a:lnSpc>
                    <a:spcPct val="150000"/>
                  </a:lnSpc>
                </a:pPr>
                <a:r>
                  <a:rPr lang="pt-BR" sz="1600" dirty="0" smtClean="0">
                    <a:latin typeface="+mj-lt"/>
                  </a:rPr>
                  <a:t>5</a:t>
                </a:r>
                <a:r>
                  <a:rPr lang="pt-BR" sz="1600" dirty="0">
                    <a:latin typeface="+mj-lt"/>
                  </a:rPr>
                  <a:t>. PINTO, Danilo Pereira; OLIVEIRA, </a:t>
                </a:r>
                <a:r>
                  <a:rPr lang="pt-BR" sz="1600" dirty="0" err="1">
                    <a:latin typeface="+mj-lt"/>
                  </a:rPr>
                  <a:t>Vanderlí</a:t>
                </a:r>
                <a:r>
                  <a:rPr lang="pt-BR" sz="1600" dirty="0">
                    <a:latin typeface="+mj-lt"/>
                  </a:rPr>
                  <a:t> Fava de. Reflexões Sobre a Prática do </a:t>
                </a:r>
                <a:r>
                  <a:rPr lang="pt-BR" sz="1600" dirty="0" smtClean="0">
                    <a:latin typeface="+mj-lt"/>
                  </a:rPr>
                  <a:t>Engenheiro-Professor</a:t>
                </a:r>
                <a:r>
                  <a:rPr lang="pt-BR" sz="1600" dirty="0">
                    <a:latin typeface="+mj-lt"/>
                  </a:rPr>
                  <a:t>. In: CONGRESSO BRASILEIRO DE ENSINO DE ENGENHARIA, 40., 2012, Belém. </a:t>
                </a:r>
                <a:r>
                  <a:rPr lang="pt-BR" sz="1600" b="1" dirty="0" err="1">
                    <a:latin typeface="+mj-lt"/>
                  </a:rPr>
                  <a:t>Electronic</a:t>
                </a:r>
                <a:r>
                  <a:rPr lang="pt-BR" sz="1600" b="1" dirty="0">
                    <a:latin typeface="+mj-lt"/>
                  </a:rPr>
                  <a:t> </a:t>
                </a:r>
                <a:r>
                  <a:rPr lang="pt-BR" sz="1600" b="1" dirty="0" err="1">
                    <a:latin typeface="+mj-lt"/>
                  </a:rPr>
                  <a:t>Proceedings</a:t>
                </a:r>
                <a:r>
                  <a:rPr lang="pt-BR" sz="1600" b="1" dirty="0">
                    <a:latin typeface="+mj-lt"/>
                  </a:rPr>
                  <a:t>...</a:t>
                </a:r>
                <a:r>
                  <a:rPr lang="pt-BR" sz="1600" dirty="0">
                    <a:latin typeface="+mj-lt"/>
                  </a:rPr>
                  <a:t> </a:t>
                </a:r>
                <a:r>
                  <a:rPr lang="en-US" sz="1600" dirty="0" err="1">
                    <a:latin typeface="+mj-lt"/>
                  </a:rPr>
                  <a:t>Belém</a:t>
                </a:r>
                <a:r>
                  <a:rPr lang="en-US" sz="1600" dirty="0">
                    <a:latin typeface="+mj-lt"/>
                  </a:rPr>
                  <a:t>: UFPA, 2012. Available in: https://www.abenge.org.br/cobenge/legado/arquivos/7/artigos/103805.pdf.  Accessed on: </a:t>
                </a:r>
                <a:r>
                  <a:rPr lang="pt-BR" sz="1600" dirty="0">
                    <a:latin typeface="+mj-lt"/>
                  </a:rPr>
                  <a:t>11 </a:t>
                </a:r>
                <a:r>
                  <a:rPr lang="pt-BR" sz="1600" dirty="0" err="1">
                    <a:latin typeface="+mj-lt"/>
                  </a:rPr>
                  <a:t>Sept</a:t>
                </a:r>
                <a:r>
                  <a:rPr lang="pt-BR" sz="1600" dirty="0">
                    <a:latin typeface="+mj-lt"/>
                  </a:rPr>
                  <a:t>. 2026</a:t>
                </a:r>
                <a:r>
                  <a:rPr lang="en-US" sz="1600" dirty="0" smtClean="0">
                    <a:latin typeface="+mj-lt"/>
                  </a:rPr>
                  <a:t>.</a:t>
                </a:r>
                <a:endParaRPr lang="pt-BR" sz="1600" dirty="0"/>
              </a:p>
              <a:p>
                <a:pPr>
                  <a:lnSpc>
                    <a:spcPct val="150000"/>
                  </a:lnSpc>
                </a:pPr>
                <a:endParaRPr lang="pt-BR" sz="800" dirty="0"/>
              </a:p>
              <a:p>
                <a:pPr>
                  <a:lnSpc>
                    <a:spcPct val="150000"/>
                  </a:lnSpc>
                </a:pPr>
                <a:r>
                  <a:rPr lang="pt-BR" sz="1600" dirty="0" smtClean="0">
                    <a:latin typeface="+mj-lt"/>
                  </a:rPr>
                  <a:t>6</a:t>
                </a:r>
                <a:r>
                  <a:rPr lang="pt-BR" sz="1600" dirty="0">
                    <a:latin typeface="+mj-lt"/>
                  </a:rPr>
                  <a:t>. CASALE, Adriane. </a:t>
                </a:r>
                <a:r>
                  <a:rPr lang="pt-BR" sz="1600" b="1" dirty="0">
                    <a:latin typeface="+mj-lt"/>
                  </a:rPr>
                  <a:t>Aprendizagem Baseada em Problemas</a:t>
                </a:r>
                <a:r>
                  <a:rPr lang="pt-BR" sz="1600" dirty="0">
                    <a:latin typeface="+mj-lt"/>
                  </a:rPr>
                  <a:t>: Desenvolvimento de Competências para O Ensino em Engenharia. 2013. 162 p. (Ph.D. </a:t>
                </a:r>
                <a:r>
                  <a:rPr lang="pt-BR" sz="1600" dirty="0" err="1">
                    <a:latin typeface="+mj-lt"/>
                  </a:rPr>
                  <a:t>Dissertation</a:t>
                </a:r>
                <a:r>
                  <a:rPr lang="pt-BR" sz="1600" dirty="0">
                    <a:latin typeface="+mj-lt"/>
                  </a:rPr>
                  <a:t> in </a:t>
                </a:r>
                <a:r>
                  <a:rPr lang="pt-BR" sz="1600" dirty="0" err="1">
                    <a:latin typeface="+mj-lt"/>
                  </a:rPr>
                  <a:t>Production</a:t>
                </a:r>
                <a:r>
                  <a:rPr lang="pt-BR" sz="1600" dirty="0">
                    <a:latin typeface="+mj-lt"/>
                  </a:rPr>
                  <a:t> </a:t>
                </a:r>
                <a:r>
                  <a:rPr lang="pt-BR" sz="1600" dirty="0" err="1">
                    <a:latin typeface="+mj-lt"/>
                  </a:rPr>
                  <a:t>Engineering</a:t>
                </a:r>
                <a:r>
                  <a:rPr lang="pt-BR" sz="1600" dirty="0">
                    <a:latin typeface="+mj-lt"/>
                  </a:rPr>
                  <a:t>)-Universidade de São Paulo, São Paulo, 2013</a:t>
                </a:r>
                <a:r>
                  <a:rPr lang="pt-BR" sz="1600" dirty="0" smtClean="0">
                    <a:latin typeface="+mj-lt"/>
                  </a:rPr>
                  <a:t>.</a:t>
                </a:r>
                <a:endParaRPr lang="pt-BR" sz="1600" dirty="0"/>
              </a:p>
              <a:p>
                <a:pPr>
                  <a:lnSpc>
                    <a:spcPct val="150000"/>
                  </a:lnSpc>
                </a:pPr>
                <a:endParaRPr lang="pt-BR" sz="800" dirty="0"/>
              </a:p>
              <a:p>
                <a:pPr>
                  <a:lnSpc>
                    <a:spcPct val="150000"/>
                  </a:lnSpc>
                </a:pPr>
                <a:r>
                  <a:rPr lang="pt-BR" sz="1600" dirty="0" smtClean="0">
                    <a:latin typeface="+mj-lt"/>
                  </a:rPr>
                  <a:t>7</a:t>
                </a:r>
                <a:r>
                  <a:rPr lang="pt-BR" sz="1600" dirty="0">
                    <a:latin typeface="+mj-lt"/>
                  </a:rPr>
                  <a:t>. RIBEIRO, </a:t>
                </a:r>
                <a:r>
                  <a:rPr lang="pt-BR" sz="1600" dirty="0" err="1">
                    <a:latin typeface="+mj-lt"/>
                  </a:rPr>
                  <a:t>Luis</a:t>
                </a:r>
                <a:r>
                  <a:rPr lang="pt-BR" sz="1600" dirty="0">
                    <a:latin typeface="+mj-lt"/>
                  </a:rPr>
                  <a:t> Roberto de Camargo. </a:t>
                </a:r>
                <a:r>
                  <a:rPr lang="pt-BR" sz="1600" b="1" dirty="0">
                    <a:latin typeface="+mj-lt"/>
                  </a:rPr>
                  <a:t>A Aprendizagem Baseada em Problemas (PBL)</a:t>
                </a:r>
                <a:r>
                  <a:rPr lang="pt-BR" sz="1600" dirty="0">
                    <a:latin typeface="+mj-lt"/>
                  </a:rPr>
                  <a:t>: Uma Implementação na Educação em Engenharia na Voz dos Atores. 2005. 250 p. (Ph.D. </a:t>
                </a:r>
                <a:r>
                  <a:rPr lang="pt-BR" sz="1600" dirty="0" err="1">
                    <a:latin typeface="+mj-lt"/>
                  </a:rPr>
                  <a:t>Dissertation</a:t>
                </a:r>
                <a:r>
                  <a:rPr lang="pt-BR" sz="1600" dirty="0">
                    <a:latin typeface="+mj-lt"/>
                  </a:rPr>
                  <a:t> in </a:t>
                </a:r>
                <a:r>
                  <a:rPr lang="pt-BR" sz="1600" dirty="0" err="1">
                    <a:latin typeface="+mj-lt"/>
                  </a:rPr>
                  <a:t>Education</a:t>
                </a:r>
                <a:r>
                  <a:rPr lang="pt-BR" sz="1600" dirty="0">
                    <a:latin typeface="+mj-lt"/>
                  </a:rPr>
                  <a:t>)-Universidade Federal de São Carlos, São Carlos, 2005.</a:t>
                </a:r>
              </a:p>
              <a:p>
                <a:pPr>
                  <a:lnSpc>
                    <a:spcPct val="150000"/>
                  </a:lnSpc>
                </a:pPr>
                <a:endParaRPr lang="en-US" sz="80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>
                    <a:latin typeface="+mj-lt"/>
                  </a:rPr>
                  <a:t>8</a:t>
                </a:r>
                <a:r>
                  <a:rPr lang="en-US" sz="1600" dirty="0">
                    <a:latin typeface="+mj-lt"/>
                  </a:rPr>
                  <a:t>. WEN, </a:t>
                </a:r>
                <a:r>
                  <a:rPr lang="en-US" sz="1600" dirty="0" err="1">
                    <a:latin typeface="+mj-lt"/>
                  </a:rPr>
                  <a:t>Bihan</a:t>
                </a:r>
                <a:r>
                  <a:rPr lang="en-US" sz="1600" dirty="0">
                    <a:latin typeface="+mj-lt"/>
                  </a:rPr>
                  <a:t>. </a:t>
                </a:r>
                <a:r>
                  <a:rPr lang="en-US" sz="1600" b="1" dirty="0">
                    <a:latin typeface="+mj-lt"/>
                  </a:rPr>
                  <a:t>Transform Learning Based Image and Video Processing</a:t>
                </a:r>
                <a:r>
                  <a:rPr lang="en-US" sz="1600" dirty="0">
                    <a:latin typeface="+mj-lt"/>
                  </a:rPr>
                  <a:t>. 2015. 100 p. (M.Sc. </a:t>
                </a:r>
                <a:r>
                  <a:rPr lang="en-US" sz="1600" dirty="0" smtClean="0">
                    <a:latin typeface="+mj-lt"/>
                  </a:rPr>
                  <a:t>Dissertation </a:t>
                </a:r>
                <a:r>
                  <a:rPr lang="en-US" sz="1600" dirty="0">
                    <a:latin typeface="+mj-lt"/>
                  </a:rPr>
                  <a:t>in Electrical and Computer Engineering)-University of Illinois, Urbana, 2015.</a:t>
                </a:r>
                <a:endParaRPr lang="pt-BR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80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>
                    <a:latin typeface="+mj-lt"/>
                  </a:rPr>
                  <a:t>9</a:t>
                </a:r>
                <a:r>
                  <a:rPr lang="en-US" sz="1600" dirty="0">
                    <a:latin typeface="+mj-lt"/>
                  </a:rPr>
                  <a:t>. VERDELL, Angela Clinkscales; KEITH, Jason M.; WARNOCK, James; ALEXANDER, </a:t>
                </a:r>
                <a:r>
                  <a:rPr lang="en-US" sz="1600" dirty="0" err="1">
                    <a:latin typeface="+mj-lt"/>
                  </a:rPr>
                  <a:t>Vemitra</a:t>
                </a:r>
                <a:r>
                  <a:rPr lang="en-US" sz="1600" dirty="0">
                    <a:latin typeface="+mj-lt"/>
                  </a:rPr>
                  <a:t> White. Best Practices for Underrepresented Minority Students in An Engineering Summer Bridge Program. In: ASEE ANNUAL CONFERENCE AND EXPOSITION, 123., 2016, New Orleans. </a:t>
                </a:r>
                <a:r>
                  <a:rPr lang="en-US" sz="1600" b="1" dirty="0">
                    <a:latin typeface="+mj-lt"/>
                  </a:rPr>
                  <a:t>Electronic Proceedings...</a:t>
                </a:r>
                <a:r>
                  <a:rPr lang="en-US" sz="1600" dirty="0">
                    <a:latin typeface="+mj-lt"/>
                  </a:rPr>
                  <a:t> Mississippi: MSU, 2016. Available in: https://peer.asee.org/best-practices-for-underrepresented-minority-students-in-an-engineering-summer-bridge-program. </a:t>
                </a:r>
                <a:r>
                  <a:rPr lang="pt-BR" sz="1600" dirty="0" err="1">
                    <a:latin typeface="+mj-lt"/>
                  </a:rPr>
                  <a:t>Accessed</a:t>
                </a:r>
                <a:r>
                  <a:rPr lang="pt-BR" sz="1600" dirty="0">
                    <a:latin typeface="+mj-lt"/>
                  </a:rPr>
                  <a:t> </a:t>
                </a:r>
                <a:r>
                  <a:rPr lang="pt-BR" sz="1600" dirty="0" err="1">
                    <a:latin typeface="+mj-lt"/>
                  </a:rPr>
                  <a:t>on</a:t>
                </a:r>
                <a:r>
                  <a:rPr lang="pt-BR" sz="1600" dirty="0">
                    <a:latin typeface="+mj-lt"/>
                  </a:rPr>
                  <a:t>: 11 </a:t>
                </a:r>
                <a:r>
                  <a:rPr lang="pt-BR" sz="1600" dirty="0" err="1">
                    <a:latin typeface="+mj-lt"/>
                  </a:rPr>
                  <a:t>Sept</a:t>
                </a:r>
                <a:r>
                  <a:rPr lang="pt-BR" sz="1600" dirty="0">
                    <a:latin typeface="+mj-lt"/>
                  </a:rPr>
                  <a:t>. 2026</a:t>
                </a:r>
                <a:r>
                  <a:rPr lang="pt-BR" sz="1600" dirty="0" smtClean="0">
                    <a:latin typeface="+mj-lt"/>
                  </a:rPr>
                  <a:t>.</a:t>
                </a:r>
                <a:endParaRPr lang="en-US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b="0" i="0" u="none" strike="noStrike" baseline="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b="0" i="0" u="none" strike="noStrike" baseline="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b="0" i="0" u="none" strike="noStrike" baseline="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b="0" i="0" u="none" strike="noStrike" baseline="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b="0" i="0" u="none" strike="noStrike" baseline="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b="0" i="0" u="none" strike="noStrike" baseline="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b="0" i="0" u="none" strike="noStrike" baseline="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865" y="6192938"/>
                <a:ext cx="8171015" cy="35917525"/>
              </a:xfrm>
              <a:prstGeom prst="rect">
                <a:avLst/>
              </a:prstGeom>
              <a:blipFill rotWithShape="1">
                <a:blip r:embed="rId2"/>
                <a:stretch>
                  <a:fillRect l="-1864" t="-102" r="-6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909376" y="6345338"/>
            <a:ext cx="817101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Abstract</a:t>
            </a:r>
          </a:p>
          <a:p>
            <a:endParaRPr lang="en-US" sz="3200" b="1" dirty="0"/>
          </a:p>
          <a:p>
            <a:r>
              <a:rPr lang="en-US" sz="2200" dirty="0" smtClean="0"/>
              <a:t>Abstracts </a:t>
            </a:r>
            <a:r>
              <a:rPr lang="en-US" sz="2200" dirty="0"/>
              <a:t>should be 300-500 words properly formatted. It is recommended for abstracts the following structure: a Background to briefly describe the context and motivation for the study; a Purpose/Hypothesis to summarize the research question addressed; a Design/Method to provide an overview of the research design, methods of data collection, and analysis; Results to summarize the key findings; and Conclusions to state the key conclusion(s) based on the findings. </a:t>
            </a:r>
            <a:r>
              <a:rPr lang="en-GB" sz="2200" dirty="0"/>
              <a:t>This document contains information on the preparation of the final version of a paper accepted for publication in the International Conference on Alive Engineering Education. </a:t>
            </a:r>
            <a:r>
              <a:rPr lang="en-US" sz="2200" dirty="0"/>
              <a:t>Please carefully follow the instructions provided to ensure legibility and uniformity of accepted papers</a:t>
            </a:r>
            <a:r>
              <a:rPr lang="en-US" sz="2200" dirty="0" smtClean="0"/>
              <a:t>.</a:t>
            </a:r>
          </a:p>
          <a:p>
            <a:endParaRPr lang="pt-BR" sz="2200" dirty="0"/>
          </a:p>
          <a:p>
            <a:r>
              <a:rPr lang="en-US" sz="2200" b="1" i="1" dirty="0"/>
              <a:t>Keywords:</a:t>
            </a:r>
            <a:r>
              <a:rPr lang="en-US" sz="2200" dirty="0"/>
              <a:t> About five keywords of phrases in alphabetical order, separated by commas.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909376" y="12817674"/>
                <a:ext cx="8171015" cy="22685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1. Background</a:t>
                </a:r>
              </a:p>
              <a:p>
                <a:endParaRPr lang="pt-BR" sz="3200" dirty="0"/>
              </a:p>
              <a:p>
                <a:r>
                  <a:rPr lang="en-GB" sz="2200" dirty="0"/>
                  <a:t>Briefly describe the context and motivation for the </a:t>
                </a:r>
                <a:r>
                  <a:rPr lang="en-GB" sz="2200" dirty="0" smtClean="0"/>
                  <a:t>study</a:t>
                </a:r>
                <a:r>
                  <a:rPr lang="en-US" sz="2200" baseline="30000" dirty="0" smtClean="0"/>
                  <a:t>1</a:t>
                </a:r>
                <a:r>
                  <a:rPr lang="en-GB" sz="2200" dirty="0" smtClean="0"/>
                  <a:t>.</a:t>
                </a:r>
                <a:endParaRPr lang="pt-BR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The </a:t>
                </a:r>
                <a:r>
                  <a:rPr lang="en-US" sz="2200" dirty="0"/>
                  <a:t>purpose of this document is to provide information to help authors to produce professional-looking papers for the </a:t>
                </a:r>
                <a:r>
                  <a:rPr lang="en-GB" sz="2200" dirty="0"/>
                  <a:t>International Conference on Alive Engineering Education (</a:t>
                </a:r>
                <a:r>
                  <a:rPr lang="en-GB" sz="2200" dirty="0" err="1"/>
                  <a:t>ICAEEdu</a:t>
                </a:r>
                <a:r>
                  <a:rPr lang="en-GB" sz="2200" dirty="0" smtClean="0"/>
                  <a:t>)</a:t>
                </a:r>
                <a:r>
                  <a:rPr lang="en-US" sz="2200" baseline="30000" dirty="0"/>
                  <a:t> </a:t>
                </a:r>
                <a:r>
                  <a:rPr lang="en-US" sz="2200" baseline="30000" dirty="0" smtClean="0"/>
                  <a:t>2</a:t>
                </a:r>
                <a:r>
                  <a:rPr lang="en-GB" sz="2200" dirty="0" smtClean="0"/>
                  <a:t>.</a:t>
                </a:r>
                <a:endParaRPr lang="pt-BR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The </a:t>
                </a:r>
                <a:r>
                  <a:rPr lang="en-US" sz="2200" dirty="0"/>
                  <a:t>paper will be printed on A4 paper size (210 mm x 297 mm), three pages only, just as you submit. </a:t>
                </a:r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Thus</a:t>
                </a:r>
                <a:r>
                  <a:rPr lang="en-US" sz="2200" dirty="0"/>
                  <a:t>, the organization and care are of utmost importance. Please make a careful review of the grammatical and typographical errors before submission. </a:t>
                </a:r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There </a:t>
                </a:r>
                <a:r>
                  <a:rPr lang="en-US" sz="2200" dirty="0"/>
                  <a:t>is no page limit and we rely on the good sense of the authors in this </a:t>
                </a:r>
                <a:r>
                  <a:rPr lang="en-US" sz="2200" dirty="0" smtClean="0"/>
                  <a:t>case</a:t>
                </a:r>
                <a:r>
                  <a:rPr lang="en-US" sz="2200" baseline="30000" dirty="0" smtClean="0"/>
                  <a:t>3</a:t>
                </a:r>
                <a:r>
                  <a:rPr lang="en-US" sz="2200" dirty="0" smtClean="0"/>
                  <a:t>.</a:t>
                </a:r>
                <a:endParaRPr lang="pt-BR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Articles </a:t>
                </a:r>
                <a:r>
                  <a:rPr lang="en-US" sz="2200" dirty="0"/>
                  <a:t>should be prepared in plain text. Set the top and bottom margins in 4.94 cm and the left and right margins in 3.48 cm. </a:t>
                </a:r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Use </a:t>
                </a:r>
                <a:r>
                  <a:rPr lang="en-US" sz="2200" dirty="0"/>
                  <a:t>single spacing between the </a:t>
                </a:r>
                <a:r>
                  <a:rPr lang="en-US" sz="2200" dirty="0" smtClean="0"/>
                  <a:t>lines</a:t>
                </a:r>
                <a:r>
                  <a:rPr lang="en-US" sz="2200" baseline="30000" dirty="0" smtClean="0"/>
                  <a:t>4</a:t>
                </a:r>
                <a:r>
                  <a:rPr lang="en-US" sz="2200" dirty="0" smtClean="0"/>
                  <a:t>.</a:t>
                </a:r>
                <a:endParaRPr lang="pt-BR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Use </a:t>
                </a:r>
                <a:r>
                  <a:rPr lang="en-US" sz="2200" dirty="0"/>
                  <a:t>font type Times New Roman. Authors are encouraged to use the Microsoft Word or similar text </a:t>
                </a:r>
                <a:r>
                  <a:rPr lang="en-US" sz="2200" dirty="0" smtClean="0"/>
                  <a:t>editor</a:t>
                </a:r>
                <a:r>
                  <a:rPr lang="en-US" sz="2200" baseline="30000" dirty="0" smtClean="0"/>
                  <a:t>5-6</a:t>
                </a:r>
                <a:r>
                  <a:rPr lang="en-US" sz="2200" dirty="0" smtClean="0"/>
                  <a:t>.</a:t>
                </a:r>
                <a:endParaRPr lang="pt-BR" sz="2200" dirty="0"/>
              </a:p>
              <a:p>
                <a:endParaRPr lang="en-US" sz="3200" b="1" dirty="0" smtClean="0"/>
              </a:p>
              <a:p>
                <a:r>
                  <a:rPr lang="en-US" sz="3200" b="1" dirty="0" smtClean="0"/>
                  <a:t>2</a:t>
                </a:r>
                <a:r>
                  <a:rPr lang="en-US" sz="3200" b="1" dirty="0"/>
                  <a:t>. Purpose/Hypothesis</a:t>
                </a:r>
                <a:endParaRPr lang="pt-BR" sz="3200" dirty="0"/>
              </a:p>
              <a:p>
                <a:endParaRPr lang="en-GB" sz="3200" dirty="0" smtClean="0"/>
              </a:p>
              <a:p>
                <a:r>
                  <a:rPr lang="en-GB" sz="2200" dirty="0" smtClean="0"/>
                  <a:t>Summarize </a:t>
                </a:r>
                <a:r>
                  <a:rPr lang="en-GB" sz="2200" dirty="0"/>
                  <a:t>the research question </a:t>
                </a:r>
                <a:r>
                  <a:rPr lang="en-GB" sz="2200" dirty="0" smtClean="0"/>
                  <a:t>addressed</a:t>
                </a:r>
                <a:r>
                  <a:rPr lang="en-US" sz="2200" baseline="30000" dirty="0" smtClean="0"/>
                  <a:t>7-8</a:t>
                </a:r>
                <a:r>
                  <a:rPr lang="en-GB" sz="2200" dirty="0" smtClean="0"/>
                  <a:t>.</a:t>
                </a:r>
                <a:endParaRPr lang="pt-BR" sz="2200" dirty="0"/>
              </a:p>
              <a:p>
                <a:endParaRPr lang="en-GB" sz="2200" dirty="0" smtClean="0"/>
              </a:p>
              <a:p>
                <a:r>
                  <a:rPr lang="en-GB" sz="2200" dirty="0" smtClean="0"/>
                  <a:t>Figures </a:t>
                </a:r>
                <a:r>
                  <a:rPr lang="en-GB" sz="2200" dirty="0"/>
                  <a:t>and</a:t>
                </a:r>
                <a:r>
                  <a:rPr lang="en-US" sz="2200" dirty="0"/>
                  <a:t> tables should be included as part of the text whenever possible. Please avoid placing them before its first mention in the text. </a:t>
                </a:r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It </a:t>
                </a:r>
                <a:r>
                  <a:rPr lang="en-US" sz="2200" dirty="0"/>
                  <a:t>is desirable that the figures have colorful elements and their titles should be positioned after the same, with justified alignment. </a:t>
                </a:r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For </a:t>
                </a:r>
                <a:r>
                  <a:rPr lang="en-US" sz="2200" dirty="0"/>
                  <a:t>tables, the procedure is different: their titles should be placed before the same and centralized. </a:t>
                </a:r>
                <a:r>
                  <a:rPr lang="pt-BR" sz="2200" dirty="0"/>
                  <a:t>Figure 1 </a:t>
                </a:r>
                <a:r>
                  <a:rPr lang="pt-BR" sz="2200" dirty="0" err="1"/>
                  <a:t>is</a:t>
                </a:r>
                <a:r>
                  <a:rPr lang="pt-BR" sz="2200" dirty="0"/>
                  <a:t> a </a:t>
                </a:r>
                <a:r>
                  <a:rPr lang="pt-BR" sz="2200" dirty="0" err="1"/>
                  <a:t>practical</a:t>
                </a:r>
                <a:r>
                  <a:rPr lang="pt-BR" sz="2200" dirty="0"/>
                  <a:t> </a:t>
                </a:r>
                <a:r>
                  <a:rPr lang="pt-BR" sz="2200" dirty="0" err="1"/>
                  <a:t>example</a:t>
                </a:r>
                <a:r>
                  <a:rPr lang="pt-BR" sz="2200" dirty="0" smtClean="0"/>
                  <a:t>.</a:t>
                </a:r>
              </a:p>
              <a:p>
                <a:endParaRPr lang="pt-BR" sz="2200" dirty="0"/>
              </a:p>
              <a:p>
                <a:pPr algn="ctr"/>
                <a:r>
                  <a:rPr lang="en-US" sz="2200" dirty="0"/>
                  <a:t>Figure </a:t>
                </a:r>
                <a:r>
                  <a:rPr lang="en-US" sz="2200" dirty="0" smtClean="0"/>
                  <a:t>1 - The </a:t>
                </a:r>
                <a:r>
                  <a:rPr lang="en-US" sz="2200" dirty="0"/>
                  <a:t>label of the figure should be placed </a:t>
                </a:r>
                <a:r>
                  <a:rPr lang="en-US" sz="2200" dirty="0" smtClean="0"/>
                  <a:t>here</a:t>
                </a:r>
              </a:p>
              <a:p>
                <a:pPr algn="ctr"/>
                <a:endParaRPr lang="en-US" sz="2200" dirty="0"/>
              </a:p>
              <a:p>
                <a:pPr algn="ctr"/>
                <a:endParaRPr lang="en-US" sz="2200" dirty="0" smtClean="0"/>
              </a:p>
              <a:p>
                <a:pPr algn="ctr"/>
                <a:endParaRPr lang="en-US" sz="2200" dirty="0"/>
              </a:p>
              <a:p>
                <a:pPr algn="ctr"/>
                <a:endParaRPr lang="en-US" sz="2200" dirty="0" smtClean="0"/>
              </a:p>
              <a:p>
                <a:pPr algn="ctr"/>
                <a:endParaRPr lang="en-US" sz="2200" dirty="0"/>
              </a:p>
              <a:p>
                <a:pPr algn="ctr"/>
                <a:endParaRPr lang="en-US" sz="2200" dirty="0" smtClean="0"/>
              </a:p>
              <a:p>
                <a:pPr algn="ctr"/>
                <a:r>
                  <a:rPr lang="en-US" sz="2000" dirty="0"/>
                  <a:t>Source: Prepared by the author.</a:t>
                </a:r>
              </a:p>
              <a:p>
                <a:pPr algn="ctr"/>
                <a:r>
                  <a:rPr lang="en-US" sz="2000" dirty="0"/>
                  <a:t>Note: If necessary, use a note for the figure.</a:t>
                </a:r>
                <a:endParaRPr lang="pt-BR" sz="2000" dirty="0"/>
              </a:p>
              <a:p>
                <a:r>
                  <a:rPr lang="pt-BR" sz="2200" dirty="0"/>
                  <a:t> </a:t>
                </a:r>
                <a:endParaRPr lang="en-GB" sz="3200" b="1" dirty="0" smtClean="0"/>
              </a:p>
              <a:p>
                <a:r>
                  <a:rPr lang="en-GB" sz="3200" b="1" dirty="0" smtClean="0"/>
                  <a:t>3</a:t>
                </a:r>
                <a:r>
                  <a:rPr lang="en-GB" sz="3200" b="1" dirty="0"/>
                  <a:t>. Design/Method</a:t>
                </a:r>
                <a:endParaRPr lang="pt-BR" sz="3200" dirty="0"/>
              </a:p>
              <a:p>
                <a:endParaRPr lang="en-GB" sz="1800" dirty="0" smtClean="0"/>
              </a:p>
              <a:p>
                <a:r>
                  <a:rPr lang="en-GB" sz="2200" dirty="0" smtClean="0"/>
                  <a:t>Provide </a:t>
                </a:r>
                <a:r>
                  <a:rPr lang="en-GB" sz="2200" dirty="0"/>
                  <a:t>an overview of the research design, methods of data collection, and </a:t>
                </a:r>
                <a:r>
                  <a:rPr lang="en-GB" sz="2200" dirty="0" smtClean="0"/>
                  <a:t>analysis</a:t>
                </a:r>
                <a:r>
                  <a:rPr lang="en-US" sz="2200" baseline="30000" dirty="0"/>
                  <a:t>9</a:t>
                </a:r>
                <a:r>
                  <a:rPr lang="en-GB" sz="2200" dirty="0" smtClean="0"/>
                  <a:t>.</a:t>
                </a:r>
                <a:endParaRPr lang="pt-BR" sz="2200" dirty="0"/>
              </a:p>
              <a:p>
                <a:endParaRPr lang="en-GB" sz="2200" dirty="0" smtClean="0"/>
              </a:p>
              <a:p>
                <a:r>
                  <a:rPr lang="en-GB" sz="2200" dirty="0" smtClean="0"/>
                  <a:t>Equations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should be centered and their numbers should be aligned to the right and in parentheses as in Equation 1</a:t>
                </a:r>
                <a:r>
                  <a:rPr lang="en-US" sz="2200" dirty="0" smtClean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Please </a:t>
                </a:r>
                <a:r>
                  <a:rPr lang="en-US" sz="2200" dirty="0"/>
                  <a:t>make sure that the symbols in your equation have been defined before the equation appears or immediately </a:t>
                </a:r>
                <a:r>
                  <a:rPr lang="en-US" sz="2200" dirty="0" smtClean="0"/>
                  <a:t>after</a:t>
                </a:r>
                <a:r>
                  <a:rPr lang="en-US" sz="2200" baseline="30000" dirty="0"/>
                  <a:t>9</a:t>
                </a:r>
                <a:r>
                  <a:rPr lang="en-US" sz="2200" dirty="0" smtClean="0"/>
                  <a:t>:</a:t>
                </a:r>
                <a:endParaRPr lang="pt-BR" sz="2200" dirty="0"/>
              </a:p>
              <a:p>
                <a:r>
                  <a:rPr lang="en-US" sz="2200" dirty="0"/>
                  <a:t> </a:t>
                </a:r>
                <a:endParaRPr lang="pt-BR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pt-BR" sz="22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pt-B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sz="2200" i="1">
                              <a:latin typeface="Cambria Math"/>
                            </a:rPr>
                            <m:t>𝐿</m:t>
                          </m:r>
                          <m:r>
                            <a:rPr lang="pt-BR" sz="2200" i="1">
                              <a:latin typeface="Cambria Math"/>
                            </a:rPr>
                            <m:t> = </m:t>
                          </m:r>
                        </m:sub>
                      </m:sSub>
                      <m:sSub>
                        <m:sSubPr>
                          <m:ctrlPr>
                            <a:rPr lang="pt-B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200" i="1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2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BR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2200" i="1">
                          <a:latin typeface="Cambria Math"/>
                        </a:rPr>
                        <m:t> . </m:t>
                      </m:r>
                      <m:f>
                        <m:fPr>
                          <m:ctrlPr>
                            <a:rPr lang="pt-BR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200" i="1"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pt-BR" sz="2200" i="1">
                          <a:latin typeface="Cambria Math"/>
                        </a:rPr>
                        <m:t>,                                        (1)</m:t>
                      </m:r>
                    </m:oMath>
                  </m:oMathPara>
                </a14:m>
                <a:endParaRPr lang="pt-BR" sz="2200" dirty="0"/>
              </a:p>
              <a:p>
                <a:r>
                  <a:rPr lang="pt-BR" sz="2200" dirty="0"/>
                  <a:t> </a:t>
                </a: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76" y="12817674"/>
                <a:ext cx="8171015" cy="22685313"/>
              </a:xfrm>
              <a:prstGeom prst="rect">
                <a:avLst/>
              </a:prstGeom>
              <a:blipFill rotWithShape="1">
                <a:blip r:embed="rId3"/>
                <a:stretch>
                  <a:fillRect l="-1864" t="-349" r="-1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05" y="27291282"/>
            <a:ext cx="1440000" cy="144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60" y="817615"/>
            <a:ext cx="2663865" cy="1558800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6359"/>
              </p:ext>
            </p:extLst>
          </p:nvPr>
        </p:nvGraphicFramePr>
        <p:xfrm>
          <a:off x="9505181" y="10945466"/>
          <a:ext cx="7272807" cy="4413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7781"/>
                <a:gridCol w="1281916"/>
                <a:gridCol w="1433110"/>
              </a:tblGrid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tx1"/>
                          </a:solidFill>
                          <a:effectLst/>
                        </a:rPr>
                        <a:t>Text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Size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Style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24 pt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tx1"/>
                          </a:solidFill>
                          <a:effectLst/>
                        </a:rPr>
                        <a:t>Subtitle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 as </a:t>
                      </a:r>
                      <a:r>
                        <a:rPr lang="pt-BR" sz="2000" dirty="0" err="1">
                          <a:solidFill>
                            <a:schemeClr val="tx1"/>
                          </a:solidFill>
                          <a:effectLst/>
                        </a:rPr>
                        <a:t>needed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18 pt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Author’s Name, Affiliation and Main Text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9.5 pt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Title of the Sections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14 pt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Bold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Titles of the Subsections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12 pt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Bold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Title of the Abstract and Abstract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9.5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pt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Bold 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Figure’s Label, Table’s Label and Table Text 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pt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References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380" algn="ct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	8.5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pt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821" y="567415"/>
            <a:ext cx="2059200" cy="20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1177</Words>
  <Application>Microsoft Office PowerPoint</Application>
  <PresentationFormat>Personalizar</PresentationFormat>
  <Paragraphs>161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Dr. Getúlio Júnior</dc:creator>
  <cp:lastModifiedBy>Getúlio Antero de Deus Júnior</cp:lastModifiedBy>
  <cp:revision>9</cp:revision>
  <dcterms:created xsi:type="dcterms:W3CDTF">2017-05-16T20:24:40Z</dcterms:created>
  <dcterms:modified xsi:type="dcterms:W3CDTF">2026-03-12T14:46:33Z</dcterms:modified>
</cp:coreProperties>
</file>