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1F23"/>
    <a:srgbClr val="EFE9DF"/>
    <a:srgbClr val="CBA704"/>
    <a:srgbClr val="F6EB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9" d="100"/>
          <a:sy n="19" d="100"/>
        </p:scale>
        <p:origin x="1910" y="-15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DEA31-7C52-45F0-A8FD-E7249AF53501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4164-5775-49E6-A839-99802829BD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85940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DEA31-7C52-45F0-A8FD-E7249AF53501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4164-5775-49E6-A839-99802829BD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008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DEA31-7C52-45F0-A8FD-E7249AF53501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4164-5775-49E6-A839-99802829BD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3191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DEA31-7C52-45F0-A8FD-E7249AF53501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4164-5775-49E6-A839-99802829BD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6695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DEA31-7C52-45F0-A8FD-E7249AF53501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4164-5775-49E6-A839-99802829BD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1392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DEA31-7C52-45F0-A8FD-E7249AF53501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4164-5775-49E6-A839-99802829BD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0770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DEA31-7C52-45F0-A8FD-E7249AF53501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4164-5775-49E6-A839-99802829BD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5631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DEA31-7C52-45F0-A8FD-E7249AF53501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4164-5775-49E6-A839-99802829BD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0997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DEA31-7C52-45F0-A8FD-E7249AF53501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4164-5775-49E6-A839-99802829BD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733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DEA31-7C52-45F0-A8FD-E7249AF53501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4164-5775-49E6-A839-99802829BD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4889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DEA31-7C52-45F0-A8FD-E7249AF53501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144164-5775-49E6-A839-99802829BD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7015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7DEA31-7C52-45F0-A8FD-E7249AF53501}" type="datetimeFigureOut">
              <a:rPr lang="pt-BR" smtClean="0"/>
              <a:t>09/10/2026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144164-5775-49E6-A839-99802829BD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0974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luisa.helena@ufpe.br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:a16="http://schemas.microsoft.com/office/drawing/2014/main" id="{5595A598-60C0-E9B7-049F-929B8490D2A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375" y="7373606"/>
            <a:ext cx="29371277" cy="28453425"/>
          </a:xfrm>
          <a:prstGeom prst="rect">
            <a:avLst/>
          </a:prstGeom>
        </p:spPr>
      </p:pic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959E5C47-0790-31A3-4337-D5CBDDE2702D}"/>
              </a:ext>
            </a:extLst>
          </p:cNvPr>
          <p:cNvSpPr/>
          <p:nvPr/>
        </p:nvSpPr>
        <p:spPr>
          <a:xfrm>
            <a:off x="0" y="0"/>
            <a:ext cx="32399288" cy="11972581"/>
          </a:xfrm>
          <a:prstGeom prst="roundRect">
            <a:avLst/>
          </a:prstGeom>
          <a:solidFill>
            <a:srgbClr val="F6EBD3"/>
          </a:solidFill>
          <a:ln>
            <a:solidFill>
              <a:srgbClr val="F6EBD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84F3E827-938D-2500-DD94-A666E944B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7002" y="246179"/>
            <a:ext cx="3295770" cy="3192777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99C85214-1DFE-09DC-784B-56971219EA8A}"/>
              </a:ext>
            </a:extLst>
          </p:cNvPr>
          <p:cNvSpPr txBox="1"/>
          <p:nvPr/>
        </p:nvSpPr>
        <p:spPr>
          <a:xfrm>
            <a:off x="25224766" y="1532540"/>
            <a:ext cx="68228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rgbClr val="CBA704"/>
                </a:solidFill>
                <a:latin typeface="Oswald SemiBold" panose="00000700000000000000" pitchFamily="2" charset="0"/>
              </a:rPr>
              <a:t>X Curso de Verão em Genética</a:t>
            </a:r>
          </a:p>
          <a:p>
            <a:pPr algn="ctr"/>
            <a:r>
              <a:rPr lang="pt-BR" sz="3200" dirty="0">
                <a:solidFill>
                  <a:srgbClr val="CBA704"/>
                </a:solidFill>
                <a:latin typeface="Oswald SemiBold" panose="00000700000000000000" pitchFamily="2" charset="0"/>
              </a:rPr>
              <a:t>26 à 29 de janeiro de 2027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58632E4F-CB45-7AA3-C3EE-F61CC4F0E858}"/>
              </a:ext>
            </a:extLst>
          </p:cNvPr>
          <p:cNvSpPr txBox="1"/>
          <p:nvPr/>
        </p:nvSpPr>
        <p:spPr>
          <a:xfrm>
            <a:off x="2378134" y="3685135"/>
            <a:ext cx="27643015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pt-BR" sz="6000" b="1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Título do trabalho centralizado, Arial ou Times New Roman, negrito, tamanho 60 a 72</a:t>
            </a:r>
            <a:endParaRPr lang="pt-BR" sz="60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br>
              <a:rPr lang="pt-BR" dirty="0"/>
            </a:br>
            <a:endParaRPr lang="pt-BR" dirty="0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4B454FF9-FDE5-63E8-93CF-166AD0291FC4}"/>
              </a:ext>
            </a:extLst>
          </p:cNvPr>
          <p:cNvSpPr txBox="1"/>
          <p:nvPr/>
        </p:nvSpPr>
        <p:spPr>
          <a:xfrm>
            <a:off x="2378134" y="5988892"/>
            <a:ext cx="27643015" cy="59836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660"/>
              </a:spcBef>
              <a:buNone/>
            </a:pPr>
            <a:r>
              <a:rPr lang="pt-BR" sz="48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Autores com nomes completos e com um número sobrescrito em ordem de autoria, com o apresentador em negrito e sublinhado.</a:t>
            </a:r>
            <a:endParaRPr lang="pt-BR" sz="48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rtl="0">
              <a:buNone/>
            </a:pPr>
            <a:r>
              <a:rPr lang="pt-BR" sz="4800" b="1" i="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Vei</a:t>
            </a:r>
            <a:r>
              <a:rPr lang="pt-BR" sz="4800" b="1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pt-BR" sz="4800" b="1" i="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pt-BR" sz="4800" b="1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pt-BR" sz="4800" b="1" i="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L. H. F. A.¹</a:t>
            </a:r>
            <a:r>
              <a:rPr lang="pt-BR" sz="4800" b="1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pt-BR" sz="48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Chagas, A. R.²; Alves J. E. R.³</a:t>
            </a:r>
            <a:endParaRPr lang="pt-BR" sz="48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65" marR="5080" algn="ctr" rtl="0">
              <a:spcBef>
                <a:spcPts val="1255"/>
              </a:spcBef>
              <a:buNone/>
            </a:pPr>
            <a:r>
              <a:rPr lang="pt-BR" sz="48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Inserir : Afiliação (instituição de origem, cidade, estado de cada um dos autores do pôster com um número sobrescrito correspondente, assim como, o endereço eletrônico do apresentador).</a:t>
            </a:r>
            <a:endParaRPr lang="pt-BR" sz="48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85035" marR="2221865" algn="ctr" rtl="0">
              <a:buNone/>
            </a:pPr>
            <a:r>
              <a:rPr lang="pt-BR" sz="4800" b="1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Universidade Federal de Pernambuco, Recife/PE¹; Universidade Federal de Alagoas, Maceió²; </a:t>
            </a:r>
            <a:r>
              <a:rPr lang="pt-BR" sz="4800" b="1" i="0" u="none" strike="noStrike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Harvad</a:t>
            </a:r>
            <a:r>
              <a:rPr lang="pt-BR" sz="4800" b="1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4800" b="1" i="0" u="none" strike="noStrike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UniversityS</a:t>
            </a:r>
            <a:r>
              <a:rPr lang="pt-BR" sz="4800" b="1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t-BR" sz="4800" b="1" i="0" u="sng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luisa.dkasjda@ufg.br</a:t>
            </a:r>
            <a:endParaRPr lang="pt-BR" sz="48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br>
              <a:rPr lang="pt-BR" dirty="0"/>
            </a:br>
            <a:endParaRPr lang="pt-BR" dirty="0"/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A732973B-2F36-E50E-2338-C9D7E8C43CD0}"/>
              </a:ext>
            </a:extLst>
          </p:cNvPr>
          <p:cNvSpPr txBox="1"/>
          <p:nvPr/>
        </p:nvSpPr>
        <p:spPr>
          <a:xfrm>
            <a:off x="1063500" y="548429"/>
            <a:ext cx="478301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algn="ctr" rtl="0">
              <a:buNone/>
            </a:pPr>
            <a:r>
              <a:rPr lang="pt-BR" sz="6000" b="0" i="0" u="none" strike="noStrike" dirty="0">
                <a:solidFill>
                  <a:schemeClr val="tx1"/>
                </a:solidFill>
                <a:effectLst/>
                <a:latin typeface="+mn-lt"/>
              </a:rPr>
              <a:t>Logotipos da </a:t>
            </a:r>
          </a:p>
          <a:p>
            <a:pPr marL="12700" marR="5080" algn="ctr" rtl="0">
              <a:buNone/>
            </a:pPr>
            <a:r>
              <a:rPr lang="pt-BR" sz="6000" b="0" i="0" u="none" strike="noStrike" dirty="0">
                <a:solidFill>
                  <a:schemeClr val="tx1"/>
                </a:solidFill>
                <a:effectLst/>
                <a:latin typeface="+mn-lt"/>
              </a:rPr>
              <a:t>instituição de</a:t>
            </a:r>
          </a:p>
          <a:p>
            <a:pPr marL="12700" marR="5080" algn="ctr" rtl="0">
              <a:buNone/>
            </a:pPr>
            <a:r>
              <a:rPr lang="pt-BR" sz="6000" b="0" i="0" u="none" strike="noStrike" dirty="0">
                <a:solidFill>
                  <a:schemeClr val="tx1"/>
                </a:solidFill>
                <a:effectLst/>
                <a:latin typeface="+mn-lt"/>
              </a:rPr>
              <a:t> origem</a:t>
            </a:r>
            <a:endParaRPr lang="pt-BR" sz="6000" b="0" dirty="0">
              <a:effectLst/>
            </a:endParaRPr>
          </a:p>
          <a:p>
            <a:pPr>
              <a:buNone/>
            </a:pPr>
            <a:br>
              <a:rPr lang="pt-BR" dirty="0"/>
            </a:br>
            <a:endParaRPr lang="pt-BR" dirty="0"/>
          </a:p>
        </p:txBody>
      </p:sp>
      <p:sp>
        <p:nvSpPr>
          <p:cNvPr id="31" name="Retângulo: Cantos Arredondados 30">
            <a:extLst>
              <a:ext uri="{FF2B5EF4-FFF2-40B4-BE49-F238E27FC236}">
                <a16:creationId xmlns:a16="http://schemas.microsoft.com/office/drawing/2014/main" id="{A968D967-3567-0AA9-6B4D-2BCC1490928F}"/>
              </a:ext>
            </a:extLst>
          </p:cNvPr>
          <p:cNvSpPr/>
          <p:nvPr/>
        </p:nvSpPr>
        <p:spPr>
          <a:xfrm>
            <a:off x="140679" y="12274064"/>
            <a:ext cx="15720643" cy="1300632"/>
          </a:xfrm>
          <a:prstGeom prst="roundRect">
            <a:avLst/>
          </a:prstGeom>
          <a:gradFill flip="none" rotWithShape="1">
            <a:gsLst>
              <a:gs pos="0">
                <a:srgbClr val="EFE9DF"/>
              </a:gs>
              <a:gs pos="100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INTRODUÇÃO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12614B56-9726-3C02-2270-278B869156AD}"/>
              </a:ext>
            </a:extLst>
          </p:cNvPr>
          <p:cNvSpPr txBox="1"/>
          <p:nvPr/>
        </p:nvSpPr>
        <p:spPr>
          <a:xfrm>
            <a:off x="773724" y="13847921"/>
            <a:ext cx="14806246" cy="834074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12700" marR="5080" algn="just" rtl="0">
              <a:buNone/>
            </a:pPr>
            <a:r>
              <a:rPr lang="pt-BR" sz="40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Para a introdução, faça uma exposição </a:t>
            </a:r>
            <a:r>
              <a:rPr lang="pt-BR" sz="4000" b="1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RESUMIDA </a:t>
            </a:r>
            <a:r>
              <a:rPr lang="pt-BR" sz="400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pt-BR" sz="4000" b="1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COERENTE</a:t>
            </a:r>
            <a:r>
              <a:rPr lang="pt-BR" sz="400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dos principais aspectos relacionados ao assunto abordado, destacando a relevância do tema para a ciência e utilizando citações no padrão ABNT para fundamentar as ideais apresentadas. O corpo do texto deverá ser em fonte </a:t>
            </a:r>
            <a:r>
              <a:rPr lang="pt-BR" sz="4000" b="1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ARIAL </a:t>
            </a:r>
            <a:r>
              <a:rPr lang="pt-BR" sz="400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ou </a:t>
            </a:r>
            <a:r>
              <a:rPr lang="pt-BR" sz="4000" b="1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TIMES NEW ROMAN</a:t>
            </a:r>
            <a:r>
              <a:rPr lang="pt-BR" sz="400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tamanho </a:t>
            </a:r>
            <a:r>
              <a:rPr lang="pt-BR" sz="4000" b="1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mínimo de 40 </a:t>
            </a:r>
            <a:r>
              <a:rPr lang="pt-BR" sz="400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pt-BR" sz="6000" b="1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máximo 60</a:t>
            </a:r>
            <a:r>
              <a:rPr lang="pt-BR" sz="4000" b="1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t-B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justificado e espaçamento entre linhas de 1,15. </a:t>
            </a:r>
            <a:r>
              <a:rPr lang="pt-BR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</a:t>
            </a:r>
            <a:r>
              <a:rPr lang="pt-B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 fungos </a:t>
            </a:r>
            <a:r>
              <a:rPr lang="pt-BR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endofíticos</a:t>
            </a:r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são microrganismos que colonizam os tecidos das </a:t>
            </a:r>
            <a:r>
              <a:rPr lang="pt-BR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planatas</a:t>
            </a:r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sem causar danos aparentes (Azevedo &amp; Araújo, 2007). Estudos revelam que o uso de defensivos agrícolas pode impactar a composição das comunidades microbianas de um vegetal, causando alterações e afetando a diversidade (</a:t>
            </a:r>
            <a:r>
              <a:rPr lang="pt-BR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Xia</a:t>
            </a:r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et al., </a:t>
            </a:r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2019)</a:t>
            </a:r>
            <a:endParaRPr lang="pt-BR" sz="60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br>
              <a:rPr lang="pt-BR" dirty="0"/>
            </a:br>
            <a:endParaRPr lang="pt-BR" dirty="0"/>
          </a:p>
        </p:txBody>
      </p:sp>
      <p:sp>
        <p:nvSpPr>
          <p:cNvPr id="37" name="Retângulo: Cantos Arredondados 36">
            <a:extLst>
              <a:ext uri="{FF2B5EF4-FFF2-40B4-BE49-F238E27FC236}">
                <a16:creationId xmlns:a16="http://schemas.microsoft.com/office/drawing/2014/main" id="{285486DE-2DFF-94F5-8996-2D6581673A99}"/>
              </a:ext>
            </a:extLst>
          </p:cNvPr>
          <p:cNvSpPr/>
          <p:nvPr/>
        </p:nvSpPr>
        <p:spPr>
          <a:xfrm>
            <a:off x="140679" y="21959754"/>
            <a:ext cx="15720643" cy="1300632"/>
          </a:xfrm>
          <a:prstGeom prst="roundRect">
            <a:avLst/>
          </a:prstGeom>
          <a:gradFill flip="none" rotWithShape="1">
            <a:gsLst>
              <a:gs pos="0">
                <a:srgbClr val="EFE9DF"/>
              </a:gs>
              <a:gs pos="100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OBJETIVOS</a:t>
            </a: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2C3FD348-0005-144D-1F38-73B62B5CA0B8}"/>
              </a:ext>
            </a:extLst>
          </p:cNvPr>
          <p:cNvSpPr txBox="1"/>
          <p:nvPr/>
        </p:nvSpPr>
        <p:spPr>
          <a:xfrm>
            <a:off x="773724" y="23384147"/>
            <a:ext cx="14806245" cy="31700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/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Nesta seção, descreva de maneira clara o objetivo principal do seu trabalho. O texto deve ser direto e iniciar com um verbo no infinitivo (Analisar, Avaliar, Comparar...) </a:t>
            </a:r>
            <a:r>
              <a:rPr lang="pt-BR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</a:t>
            </a:r>
            <a:r>
              <a:rPr lang="pt-B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Avaliar a ocorrência de fungos </a:t>
            </a:r>
            <a:r>
              <a:rPr lang="pt-BR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endofíticos</a:t>
            </a:r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em folhas saudáveis de maxixe cultivado em sistema de manejo orgânico.</a:t>
            </a:r>
          </a:p>
        </p:txBody>
      </p:sp>
      <p:sp>
        <p:nvSpPr>
          <p:cNvPr id="41" name="Retângulo: Cantos Arredondados 40">
            <a:extLst>
              <a:ext uri="{FF2B5EF4-FFF2-40B4-BE49-F238E27FC236}">
                <a16:creationId xmlns:a16="http://schemas.microsoft.com/office/drawing/2014/main" id="{B986A706-53CE-0BF7-6FA5-CBA76A013E04}"/>
              </a:ext>
            </a:extLst>
          </p:cNvPr>
          <p:cNvSpPr/>
          <p:nvPr/>
        </p:nvSpPr>
        <p:spPr>
          <a:xfrm>
            <a:off x="140679" y="26902547"/>
            <a:ext cx="15720643" cy="1300632"/>
          </a:xfrm>
          <a:prstGeom prst="roundRect">
            <a:avLst/>
          </a:prstGeom>
          <a:gradFill flip="none" rotWithShape="1">
            <a:gsLst>
              <a:gs pos="0">
                <a:srgbClr val="EFE9DF"/>
              </a:gs>
              <a:gs pos="100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METODOLOGIA</a:t>
            </a: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3D6F63F4-BD3E-B9C2-2E32-E78226616C6F}"/>
              </a:ext>
            </a:extLst>
          </p:cNvPr>
          <p:cNvSpPr txBox="1"/>
          <p:nvPr/>
        </p:nvSpPr>
        <p:spPr>
          <a:xfrm>
            <a:off x="773723" y="28551480"/>
            <a:ext cx="14806246" cy="19389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12700" marR="5080" algn="just"/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Neste espaço exponha a metodologia utilizada para obter os resultados apresentados. Use, preferencialmente, pouco texto e explore mais recursos ilustrativos (figuras, imagens, esquemas ou tópicos).</a:t>
            </a:r>
          </a:p>
        </p:txBody>
      </p:sp>
      <p:sp>
        <p:nvSpPr>
          <p:cNvPr id="49" name="CaixaDeTexto 48">
            <a:extLst>
              <a:ext uri="{FF2B5EF4-FFF2-40B4-BE49-F238E27FC236}">
                <a16:creationId xmlns:a16="http://schemas.microsoft.com/office/drawing/2014/main" id="{BA6F99D5-9E77-B8B5-3170-F59C32EB1138}"/>
              </a:ext>
            </a:extLst>
          </p:cNvPr>
          <p:cNvSpPr txBox="1"/>
          <p:nvPr/>
        </p:nvSpPr>
        <p:spPr>
          <a:xfrm>
            <a:off x="773723" y="32227727"/>
            <a:ext cx="14806246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065" marR="5080" indent="-428625" algn="ctr" rtl="0">
              <a:buNone/>
            </a:pPr>
            <a:r>
              <a:rPr lang="pt-BR" sz="6000" b="1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ÁREA PARA FIGURAS, IMAGENS, ESQUEMAS OU TÓPICOS</a:t>
            </a:r>
            <a:endParaRPr lang="pt-BR" sz="60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br>
              <a:rPr lang="pt-BR" dirty="0"/>
            </a:br>
            <a:endParaRPr lang="pt-BR" dirty="0"/>
          </a:p>
        </p:txBody>
      </p:sp>
      <p:sp>
        <p:nvSpPr>
          <p:cNvPr id="51" name="Retângulo: Cantos Arredondados 50">
            <a:extLst>
              <a:ext uri="{FF2B5EF4-FFF2-40B4-BE49-F238E27FC236}">
                <a16:creationId xmlns:a16="http://schemas.microsoft.com/office/drawing/2014/main" id="{CF27644B-336D-B26A-19F2-810505A58EE2}"/>
              </a:ext>
            </a:extLst>
          </p:cNvPr>
          <p:cNvSpPr/>
          <p:nvPr/>
        </p:nvSpPr>
        <p:spPr>
          <a:xfrm>
            <a:off x="140679" y="35478198"/>
            <a:ext cx="15720643" cy="1300632"/>
          </a:xfrm>
          <a:prstGeom prst="roundRect">
            <a:avLst/>
          </a:prstGeom>
          <a:gradFill flip="none" rotWithShape="1">
            <a:gsLst>
              <a:gs pos="0">
                <a:srgbClr val="EFE9DF"/>
              </a:gs>
              <a:gs pos="100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RESULTADOS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47935FC0-59A2-06D4-5039-55F380FFC237}"/>
              </a:ext>
            </a:extLst>
          </p:cNvPr>
          <p:cNvSpPr txBox="1"/>
          <p:nvPr/>
        </p:nvSpPr>
        <p:spPr>
          <a:xfrm>
            <a:off x="16846057" y="16868872"/>
            <a:ext cx="1480624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indent="59055" algn="ctr" rtl="0">
              <a:buNone/>
            </a:pPr>
            <a:r>
              <a:rPr lang="pt-BR" sz="6000" b="1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ÁREA PARA FIGURAS, GRÁFICOS, PRANCHAS, DIAGRAMAS, TABELAS, QUADROS, MAPAS ETC</a:t>
            </a:r>
            <a:endParaRPr lang="pt-BR" sz="6000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br>
              <a:rPr lang="pt-BR" dirty="0"/>
            </a:br>
            <a:endParaRPr lang="pt-BR" dirty="0"/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4529CD6B-72B7-8BE6-3F2E-D84DB7CBC645}"/>
              </a:ext>
            </a:extLst>
          </p:cNvPr>
          <p:cNvSpPr txBox="1"/>
          <p:nvPr/>
        </p:nvSpPr>
        <p:spPr>
          <a:xfrm>
            <a:off x="773723" y="37045081"/>
            <a:ext cx="14806246" cy="440120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12700" marR="5080" algn="just"/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  dados  desta  seção  devem  ser  apresentados  de  forma  clara,  objetiva  e organizada. É recomendado a priorização de aspectos visuais como gráficos, figuras, tabelas e etc., sendo fundamental a inclusão de legendas para cada elemento utilizado. </a:t>
            </a:r>
            <a:r>
              <a:rPr lang="pt-BR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</a:t>
            </a:r>
            <a:r>
              <a:rPr lang="pt-BR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Foram obtidos 126 isolados fúngicos, os quais foram distribuídos em 25 gêneros distintos (Tabela 1). O gênero </a:t>
            </a:r>
            <a:r>
              <a:rPr lang="pt-BR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Colletotrichum</a:t>
            </a:r>
            <a:r>
              <a:rPr lang="pt-BR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foi o mais diverso e </a:t>
            </a:r>
            <a:r>
              <a:rPr lang="pt-BR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Diaporthe</a:t>
            </a:r>
            <a:r>
              <a:rPr lang="pt-BR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pt-BR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Fusarium</a:t>
            </a:r>
            <a:r>
              <a:rPr lang="pt-BR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 mais frequentes (Gráfico 1 )</a:t>
            </a:r>
          </a:p>
        </p:txBody>
      </p:sp>
      <p:sp>
        <p:nvSpPr>
          <p:cNvPr id="59" name="Retângulo: Cantos Arredondados 58">
            <a:extLst>
              <a:ext uri="{FF2B5EF4-FFF2-40B4-BE49-F238E27FC236}">
                <a16:creationId xmlns:a16="http://schemas.microsoft.com/office/drawing/2014/main" id="{68BAFAA0-7707-F127-DDDE-3B638E149B10}"/>
              </a:ext>
            </a:extLst>
          </p:cNvPr>
          <p:cNvSpPr/>
          <p:nvPr/>
        </p:nvSpPr>
        <p:spPr>
          <a:xfrm>
            <a:off x="16537966" y="29021200"/>
            <a:ext cx="15720643" cy="1300632"/>
          </a:xfrm>
          <a:prstGeom prst="roundRect">
            <a:avLst/>
          </a:prstGeom>
          <a:gradFill flip="none" rotWithShape="1">
            <a:gsLst>
              <a:gs pos="0">
                <a:srgbClr val="EFE9DF"/>
              </a:gs>
              <a:gs pos="100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CONCLUSÃO</a:t>
            </a: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D4FE7AB8-CAFA-7525-38AC-17E1A2B4B855}"/>
              </a:ext>
            </a:extLst>
          </p:cNvPr>
          <p:cNvSpPr txBox="1"/>
          <p:nvPr/>
        </p:nvSpPr>
        <p:spPr>
          <a:xfrm>
            <a:off x="16995164" y="30670133"/>
            <a:ext cx="14806246" cy="440120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just"/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Elabore a conclusão em frases curtas e coesas, linkando o objetivo do trabalho e os resultados apresentados. </a:t>
            </a:r>
            <a:r>
              <a:rPr lang="pt-BR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</a:t>
            </a:r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Folhas de maxixe cultivado em sistemas </a:t>
            </a:r>
            <a:r>
              <a:rPr lang="pt-BR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demanejo</a:t>
            </a:r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 orgânico  apresentam  ampla  diversidade  de  comunidades  fúngicas </a:t>
            </a:r>
            <a:r>
              <a:rPr lang="pt-BR" sz="4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endofíticas</a:t>
            </a:r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Neste trabalho, </a:t>
            </a:r>
            <a:r>
              <a:rPr lang="pt-BR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Colletrotrichum</a:t>
            </a:r>
            <a:r>
              <a:rPr lang="pt-BR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destacou-se como o gênero mais diverso. Os gêneros </a:t>
            </a:r>
            <a:r>
              <a:rPr lang="pt-BR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Diaporthe</a:t>
            </a:r>
            <a:r>
              <a:rPr lang="pt-BR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pt-BR" sz="4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Fusarium</a:t>
            </a:r>
            <a:r>
              <a:rPr lang="pt-BR" sz="4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como os mais frequentes.</a:t>
            </a:r>
          </a:p>
        </p:txBody>
      </p:sp>
      <p:sp>
        <p:nvSpPr>
          <p:cNvPr id="63" name="Retângulo: Cantos Arredondados 62">
            <a:extLst>
              <a:ext uri="{FF2B5EF4-FFF2-40B4-BE49-F238E27FC236}">
                <a16:creationId xmlns:a16="http://schemas.microsoft.com/office/drawing/2014/main" id="{FC157B83-E070-672C-5E19-72EE9BCE9030}"/>
              </a:ext>
            </a:extLst>
          </p:cNvPr>
          <p:cNvSpPr/>
          <p:nvPr/>
        </p:nvSpPr>
        <p:spPr>
          <a:xfrm>
            <a:off x="16537965" y="35478198"/>
            <a:ext cx="15720643" cy="1300632"/>
          </a:xfrm>
          <a:prstGeom prst="roundRect">
            <a:avLst/>
          </a:prstGeom>
          <a:gradFill flip="none" rotWithShape="1">
            <a:gsLst>
              <a:gs pos="0">
                <a:srgbClr val="EFE9DF"/>
              </a:gs>
              <a:gs pos="100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REFERÊNCIAS E FINANCIAMENTO</a:t>
            </a:r>
          </a:p>
        </p:txBody>
      </p:sp>
    </p:spTree>
    <p:extLst>
      <p:ext uri="{BB962C8B-B14F-4D97-AF65-F5344CB8AC3E}">
        <p14:creationId xmlns:p14="http://schemas.microsoft.com/office/powerpoint/2010/main" val="37314577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</TotalTime>
  <Words>531</Words>
  <Application>Microsoft Office PowerPoint</Application>
  <PresentationFormat>Personalizar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Oswald SemiBold</vt:lpstr>
      <vt:lpstr>Times New Roman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Acácio Tomaz</dc:creator>
  <cp:lastModifiedBy>Acácio Tomaz</cp:lastModifiedBy>
  <cp:revision>1</cp:revision>
  <dcterms:created xsi:type="dcterms:W3CDTF">2026-10-10T01:25:24Z</dcterms:created>
  <dcterms:modified xsi:type="dcterms:W3CDTF">2026-10-10T02:23:21Z</dcterms:modified>
</cp:coreProperties>
</file>