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image42.jpg" ContentType="image/jpg"/>
  <Override PartName="/ppt/media/image44.jpg" ContentType="image/jpg"/>
  <Override PartName="/ppt/media/image46.jpg" ContentType="image/jpg"/>
  <Override PartName="/ppt/media/image47.jpg" ContentType="image/jpg"/>
  <Override PartName="/ppt/media/image49.jpg" ContentType="image/jpg"/>
  <Override PartName="/ppt/media/image51.jpg" ContentType="image/jpg"/>
  <Override PartName="/ppt/media/image53.jpg" ContentType="image/jpg"/>
  <Override PartName="/ppt/media/image55.jpg" ContentType="image/jpg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80.jpg" ContentType="image/jp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6"/>
  </p:notesMasterIdLst>
  <p:sldIdLst>
    <p:sldId id="10243" r:id="rId5"/>
    <p:sldId id="10102" r:id="rId6"/>
    <p:sldId id="963" r:id="rId7"/>
    <p:sldId id="269" r:id="rId8"/>
    <p:sldId id="2147375709" r:id="rId9"/>
    <p:sldId id="265" r:id="rId10"/>
    <p:sldId id="320" r:id="rId11"/>
    <p:sldId id="267" r:id="rId12"/>
    <p:sldId id="2147470304" r:id="rId13"/>
    <p:sldId id="10099" r:id="rId14"/>
    <p:sldId id="2147470305" r:id="rId15"/>
    <p:sldId id="2147470306" r:id="rId16"/>
    <p:sldId id="264" r:id="rId17"/>
    <p:sldId id="1174" r:id="rId18"/>
    <p:sldId id="4547" r:id="rId19"/>
    <p:sldId id="4169" r:id="rId20"/>
    <p:sldId id="4174" r:id="rId21"/>
    <p:sldId id="4164" r:id="rId22"/>
    <p:sldId id="270" r:id="rId23"/>
    <p:sldId id="2147374234" r:id="rId24"/>
    <p:sldId id="2147375712" r:id="rId25"/>
  </p:sldIdLst>
  <p:sldSz cx="9144000" cy="5143500" type="screen16x9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9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6" name="Autor" initials="A" lastIdx="0" clrIdx="1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1795"/>
    <a:srgbClr val="002CB4"/>
    <a:srgbClr val="347FF6"/>
    <a:srgbClr val="000000"/>
    <a:srgbClr val="000E95"/>
    <a:srgbClr val="FF0000"/>
    <a:srgbClr val="3B88FF"/>
    <a:srgbClr val="4D4D4D"/>
    <a:srgbClr val="0070C0"/>
    <a:srgbClr val="004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52984E-D137-4E36-964B-C0C65923D31B}" v="2" dt="2023-03-30T13:25:14.0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3503" autoAdjust="0"/>
  </p:normalViewPr>
  <p:slideViewPr>
    <p:cSldViewPr snapToGrid="0" snapToObjects="1">
      <p:cViewPr varScale="1">
        <p:scale>
          <a:sx n="79" d="100"/>
          <a:sy n="79" d="100"/>
        </p:scale>
        <p:origin x="908" y="52"/>
      </p:cViewPr>
      <p:guideLst>
        <p:guide pos="2880"/>
        <p:guide orient="horz" pos="96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90414A9-D866-4C2E-85CD-823B0F8C6A8C}" type="datetimeFigureOut">
              <a:rPr lang="en-GB" smtClean="0"/>
              <a:pPr/>
              <a:t>30/03/2023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5C84BFD-0690-4BA9-9BF1-8C22F67ECF6B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9834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171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7303E-D28A-4B62-A0B6-4DEA76F8575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9750" y="676275"/>
            <a:ext cx="5999163" cy="337502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z="12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876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398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9750" y="676275"/>
            <a:ext cx="5997575" cy="3375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55E28-9C87-4908-BD28-A632F5FEAA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68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339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5332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844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84BFD-0690-4BA9-9BF1-8C22F67ECF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126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27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84BFD-0690-4BA9-9BF1-8C22F67ECF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957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84BFD-0690-4BA9-9BF1-8C22F67ECF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725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6545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9750" y="676275"/>
            <a:ext cx="5997575" cy="3375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55E28-9C87-4908-BD28-A632F5FEAA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395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7122E6-0AC6-4210-98C1-36A53F8C0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222" y="2032001"/>
            <a:ext cx="4170778" cy="1079500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234D72-E2B8-4553-ACE8-EB61E8CA8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8293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215" y="2032001"/>
            <a:ext cx="4170786" cy="107950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F4BDE38-8ED6-40DF-8058-87A626CEC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CAC4EC5-6DBE-472B-AEDD-5CAFED123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A9505-6029-42C6-9ADE-80162C3CE4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83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ustom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C1D2EB-1C0D-43FC-91D9-A95C6CB016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9144001" cy="5143500"/>
          </a:xfrm>
          <a:solidFill>
            <a:schemeClr val="bg1">
              <a:lumMod val="85000"/>
            </a:schemeClr>
          </a:solidFill>
        </p:spPr>
        <p:txBody>
          <a:bodyPr rIns="468000" anchor="ctr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068" y="2032001"/>
            <a:ext cx="4176932" cy="107950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32C071A-6A2D-4184-A484-D1696B508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F240C88-79AB-4ECC-A804-75AB01F82E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FA7539-070D-4190-BFCD-7B02BB5508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81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5288" y="2032000"/>
            <a:ext cx="6419187" cy="10795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179B9E-9051-40E8-9DE7-F51DD99D90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426F3-0C04-49A1-BB36-6EAFF7B3D6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87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8A7F638-2EFF-1D49-A03E-EFDFB121168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5287" y="2032000"/>
            <a:ext cx="6408553" cy="10795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C17D47-1AD4-4E38-A5BB-B895948371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85AAD-D7E5-49E2-84A3-F26C47501C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417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28F8BDB-728E-3346-9633-D91F88960F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5288" y="2032000"/>
            <a:ext cx="6411760" cy="10795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50F49-1DAF-42F7-B015-2829F8D483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DB1EEA6-911E-4292-9C81-5CCB7803D2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5288" y="4882524"/>
            <a:ext cx="7943893" cy="10772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341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8EF43D-3095-874F-80FE-644D4133E8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5288" y="2032000"/>
            <a:ext cx="6337300" cy="10795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C343D5-0939-42DF-BECD-BCDEB5CCA6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A0FDDF8-BD4C-4A81-8DA4-3CC3649175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5288" y="4882524"/>
            <a:ext cx="7943893" cy="10772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578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8EF43D-3095-874F-80FE-644D4133E8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8491" y="2032000"/>
            <a:ext cx="6334098" cy="10795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A74DEB-90FF-46CF-93EC-CB2D566C5E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D7DCBD3-CF50-462F-B696-FBF0E88909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5288" y="4882524"/>
            <a:ext cx="7943893" cy="10772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57ADF38D-A4BE-4827-A500-3B298935C79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93701" y="406401"/>
            <a:ext cx="1846263" cy="452438"/>
            <a:chOff x="248" y="256"/>
            <a:chExt cx="1163" cy="285"/>
          </a:xfrm>
          <a:solidFill>
            <a:schemeClr val="bg1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EC0D97D3-4370-4AE2-9143-22E1751A3A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" y="256"/>
              <a:ext cx="1163" cy="285"/>
            </a:xfrm>
            <a:custGeom>
              <a:avLst/>
              <a:gdLst>
                <a:gd name="T0" fmla="*/ 7136 w 7256"/>
                <a:gd name="T1" fmla="*/ 943 h 1762"/>
                <a:gd name="T2" fmla="*/ 6895 w 7256"/>
                <a:gd name="T3" fmla="*/ 1161 h 1762"/>
                <a:gd name="T4" fmla="*/ 7016 w 7256"/>
                <a:gd name="T5" fmla="*/ 830 h 1762"/>
                <a:gd name="T6" fmla="*/ 6699 w 7256"/>
                <a:gd name="T7" fmla="*/ 973 h 1762"/>
                <a:gd name="T8" fmla="*/ 6612 w 7256"/>
                <a:gd name="T9" fmla="*/ 1063 h 1762"/>
                <a:gd name="T10" fmla="*/ 6699 w 7256"/>
                <a:gd name="T11" fmla="*/ 785 h 1762"/>
                <a:gd name="T12" fmla="*/ 6699 w 7256"/>
                <a:gd name="T13" fmla="*/ 1116 h 1762"/>
                <a:gd name="T14" fmla="*/ 6582 w 7256"/>
                <a:gd name="T15" fmla="*/ 777 h 1762"/>
                <a:gd name="T16" fmla="*/ 6273 w 7256"/>
                <a:gd name="T17" fmla="*/ 1018 h 1762"/>
                <a:gd name="T18" fmla="*/ 6198 w 7256"/>
                <a:gd name="T19" fmla="*/ 777 h 1762"/>
                <a:gd name="T20" fmla="*/ 6119 w 7256"/>
                <a:gd name="T21" fmla="*/ 973 h 1762"/>
                <a:gd name="T22" fmla="*/ 5934 w 7256"/>
                <a:gd name="T23" fmla="*/ 1161 h 1762"/>
                <a:gd name="T24" fmla="*/ 5934 w 7256"/>
                <a:gd name="T25" fmla="*/ 1161 h 1762"/>
                <a:gd name="T26" fmla="*/ 5942 w 7256"/>
                <a:gd name="T27" fmla="*/ 679 h 1762"/>
                <a:gd name="T28" fmla="*/ 5768 w 7256"/>
                <a:gd name="T29" fmla="*/ 898 h 1762"/>
                <a:gd name="T30" fmla="*/ 5535 w 7256"/>
                <a:gd name="T31" fmla="*/ 785 h 1762"/>
                <a:gd name="T32" fmla="*/ 5768 w 7256"/>
                <a:gd name="T33" fmla="*/ 777 h 1762"/>
                <a:gd name="T34" fmla="*/ 5283 w 7256"/>
                <a:gd name="T35" fmla="*/ 875 h 1762"/>
                <a:gd name="T36" fmla="*/ 5473 w 7256"/>
                <a:gd name="T37" fmla="*/ 1015 h 1762"/>
                <a:gd name="T38" fmla="*/ 5456 w 7256"/>
                <a:gd name="T39" fmla="*/ 1094 h 1762"/>
                <a:gd name="T40" fmla="*/ 5475 w 7256"/>
                <a:gd name="T41" fmla="*/ 979 h 1762"/>
                <a:gd name="T42" fmla="*/ 5019 w 7256"/>
                <a:gd name="T43" fmla="*/ 1161 h 1762"/>
                <a:gd name="T44" fmla="*/ 4785 w 7256"/>
                <a:gd name="T45" fmla="*/ 973 h 1762"/>
                <a:gd name="T46" fmla="*/ 4616 w 7256"/>
                <a:gd name="T47" fmla="*/ 883 h 1762"/>
                <a:gd name="T48" fmla="*/ 4431 w 7256"/>
                <a:gd name="T49" fmla="*/ 785 h 1762"/>
                <a:gd name="T50" fmla="*/ 4657 w 7256"/>
                <a:gd name="T51" fmla="*/ 777 h 1762"/>
                <a:gd name="T52" fmla="*/ 5019 w 7256"/>
                <a:gd name="T53" fmla="*/ 927 h 1762"/>
                <a:gd name="T54" fmla="*/ 4124 w 7256"/>
                <a:gd name="T55" fmla="*/ 770 h 1762"/>
                <a:gd name="T56" fmla="*/ 4379 w 7256"/>
                <a:gd name="T57" fmla="*/ 1161 h 1762"/>
                <a:gd name="T58" fmla="*/ 4138 w 7256"/>
                <a:gd name="T59" fmla="*/ 1075 h 1762"/>
                <a:gd name="T60" fmla="*/ 4051 w 7256"/>
                <a:gd name="T61" fmla="*/ 634 h 1762"/>
                <a:gd name="T62" fmla="*/ 3727 w 7256"/>
                <a:gd name="T63" fmla="*/ 973 h 1762"/>
                <a:gd name="T64" fmla="*/ 3727 w 7256"/>
                <a:gd name="T65" fmla="*/ 973 h 1762"/>
                <a:gd name="T66" fmla="*/ 3851 w 7256"/>
                <a:gd name="T67" fmla="*/ 973 h 1762"/>
                <a:gd name="T68" fmla="*/ 3384 w 7256"/>
                <a:gd name="T69" fmla="*/ 1161 h 1762"/>
                <a:gd name="T70" fmla="*/ 3384 w 7256"/>
                <a:gd name="T71" fmla="*/ 1161 h 1762"/>
                <a:gd name="T72" fmla="*/ 2891 w 7256"/>
                <a:gd name="T73" fmla="*/ 969 h 1762"/>
                <a:gd name="T74" fmla="*/ 3064 w 7256"/>
                <a:gd name="T75" fmla="*/ 785 h 1762"/>
                <a:gd name="T76" fmla="*/ 2793 w 7256"/>
                <a:gd name="T77" fmla="*/ 1267 h 1762"/>
                <a:gd name="T78" fmla="*/ 3064 w 7256"/>
                <a:gd name="T79" fmla="*/ 1109 h 1762"/>
                <a:gd name="T80" fmla="*/ 2948 w 7256"/>
                <a:gd name="T81" fmla="*/ 777 h 1762"/>
                <a:gd name="T82" fmla="*/ 2707 w 7256"/>
                <a:gd name="T83" fmla="*/ 1161 h 1762"/>
                <a:gd name="T84" fmla="*/ 2530 w 7256"/>
                <a:gd name="T85" fmla="*/ 883 h 1762"/>
                <a:gd name="T86" fmla="*/ 2345 w 7256"/>
                <a:gd name="T87" fmla="*/ 785 h 1762"/>
                <a:gd name="T88" fmla="*/ 2575 w 7256"/>
                <a:gd name="T89" fmla="*/ 777 h 1762"/>
                <a:gd name="T90" fmla="*/ 1976 w 7256"/>
                <a:gd name="T91" fmla="*/ 962 h 1762"/>
                <a:gd name="T92" fmla="*/ 1976 w 7256"/>
                <a:gd name="T93" fmla="*/ 962 h 1762"/>
                <a:gd name="T94" fmla="*/ 2125 w 7256"/>
                <a:gd name="T95" fmla="*/ 1041 h 1762"/>
                <a:gd name="T96" fmla="*/ 1912 w 7256"/>
                <a:gd name="T97" fmla="*/ 1161 h 1762"/>
                <a:gd name="T98" fmla="*/ 2293 w 7256"/>
                <a:gd name="T99" fmla="*/ 1161 h 1762"/>
                <a:gd name="T100" fmla="*/ 474 w 7256"/>
                <a:gd name="T101" fmla="*/ 961 h 1762"/>
                <a:gd name="T102" fmla="*/ 1204 w 7256"/>
                <a:gd name="T103" fmla="*/ 845 h 1762"/>
                <a:gd name="T104" fmla="*/ 409 w 7256"/>
                <a:gd name="T105" fmla="*/ 826 h 1762"/>
                <a:gd name="T106" fmla="*/ 1243 w 7256"/>
                <a:gd name="T107" fmla="*/ 1071 h 1762"/>
                <a:gd name="T108" fmla="*/ 1367 w 7256"/>
                <a:gd name="T109" fmla="*/ 1137 h 1762"/>
                <a:gd name="T110" fmla="*/ 267 w 7256"/>
                <a:gd name="T111" fmla="*/ 878 h 1762"/>
                <a:gd name="T112" fmla="*/ 1283 w 7256"/>
                <a:gd name="T113" fmla="*/ 677 h 1762"/>
                <a:gd name="T114" fmla="*/ 647 w 7256"/>
                <a:gd name="T115" fmla="*/ 9 h 1762"/>
                <a:gd name="T116" fmla="*/ 1054 w 7256"/>
                <a:gd name="T117" fmla="*/ 209 h 1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256" h="1762">
                  <a:moveTo>
                    <a:pt x="7256" y="1161"/>
                  </a:moveTo>
                  <a:lnTo>
                    <a:pt x="7256" y="1161"/>
                  </a:lnTo>
                  <a:lnTo>
                    <a:pt x="7136" y="1161"/>
                  </a:lnTo>
                  <a:lnTo>
                    <a:pt x="7136" y="943"/>
                  </a:lnTo>
                  <a:cubicBezTo>
                    <a:pt x="7136" y="905"/>
                    <a:pt x="7113" y="883"/>
                    <a:pt x="7079" y="883"/>
                  </a:cubicBezTo>
                  <a:cubicBezTo>
                    <a:pt x="7034" y="883"/>
                    <a:pt x="7015" y="917"/>
                    <a:pt x="7015" y="973"/>
                  </a:cubicBezTo>
                  <a:lnTo>
                    <a:pt x="7015" y="1161"/>
                  </a:lnTo>
                  <a:lnTo>
                    <a:pt x="6895" y="1161"/>
                  </a:lnTo>
                  <a:lnTo>
                    <a:pt x="6895" y="785"/>
                  </a:lnTo>
                  <a:lnTo>
                    <a:pt x="7015" y="785"/>
                  </a:lnTo>
                  <a:lnTo>
                    <a:pt x="7015" y="830"/>
                  </a:lnTo>
                  <a:lnTo>
                    <a:pt x="7016" y="830"/>
                  </a:lnTo>
                  <a:cubicBezTo>
                    <a:pt x="7042" y="796"/>
                    <a:pt x="7079" y="777"/>
                    <a:pt x="7124" y="777"/>
                  </a:cubicBezTo>
                  <a:cubicBezTo>
                    <a:pt x="7211" y="777"/>
                    <a:pt x="7256" y="830"/>
                    <a:pt x="7256" y="927"/>
                  </a:cubicBezTo>
                  <a:lnTo>
                    <a:pt x="7256" y="1161"/>
                  </a:lnTo>
                  <a:close/>
                  <a:moveTo>
                    <a:pt x="6699" y="973"/>
                  </a:moveTo>
                  <a:lnTo>
                    <a:pt x="6699" y="973"/>
                  </a:lnTo>
                  <a:cubicBezTo>
                    <a:pt x="6699" y="917"/>
                    <a:pt x="6663" y="883"/>
                    <a:pt x="6612" y="883"/>
                  </a:cubicBezTo>
                  <a:cubicBezTo>
                    <a:pt x="6562" y="883"/>
                    <a:pt x="6526" y="917"/>
                    <a:pt x="6526" y="973"/>
                  </a:cubicBezTo>
                  <a:cubicBezTo>
                    <a:pt x="6526" y="1029"/>
                    <a:pt x="6562" y="1063"/>
                    <a:pt x="6612" y="1063"/>
                  </a:cubicBezTo>
                  <a:cubicBezTo>
                    <a:pt x="6663" y="1063"/>
                    <a:pt x="6699" y="1029"/>
                    <a:pt x="6699" y="973"/>
                  </a:cubicBezTo>
                  <a:close/>
                  <a:moveTo>
                    <a:pt x="6699" y="830"/>
                  </a:moveTo>
                  <a:lnTo>
                    <a:pt x="6699" y="830"/>
                  </a:lnTo>
                  <a:lnTo>
                    <a:pt x="6699" y="785"/>
                  </a:lnTo>
                  <a:lnTo>
                    <a:pt x="6819" y="785"/>
                  </a:lnTo>
                  <a:lnTo>
                    <a:pt x="6819" y="1161"/>
                  </a:lnTo>
                  <a:lnTo>
                    <a:pt x="6699" y="1161"/>
                  </a:lnTo>
                  <a:lnTo>
                    <a:pt x="6699" y="1116"/>
                  </a:lnTo>
                  <a:lnTo>
                    <a:pt x="6698" y="1116"/>
                  </a:lnTo>
                  <a:cubicBezTo>
                    <a:pt x="6676" y="1150"/>
                    <a:pt x="6635" y="1169"/>
                    <a:pt x="6582" y="1169"/>
                  </a:cubicBezTo>
                  <a:cubicBezTo>
                    <a:pt x="6469" y="1169"/>
                    <a:pt x="6401" y="1086"/>
                    <a:pt x="6401" y="973"/>
                  </a:cubicBezTo>
                  <a:cubicBezTo>
                    <a:pt x="6401" y="860"/>
                    <a:pt x="6469" y="777"/>
                    <a:pt x="6582" y="777"/>
                  </a:cubicBezTo>
                  <a:cubicBezTo>
                    <a:pt x="6635" y="777"/>
                    <a:pt x="6676" y="796"/>
                    <a:pt x="6698" y="830"/>
                  </a:cubicBezTo>
                  <a:lnTo>
                    <a:pt x="6699" y="830"/>
                  </a:lnTo>
                  <a:close/>
                  <a:moveTo>
                    <a:pt x="6273" y="1018"/>
                  </a:moveTo>
                  <a:lnTo>
                    <a:pt x="6273" y="1018"/>
                  </a:lnTo>
                  <a:lnTo>
                    <a:pt x="6371" y="1076"/>
                  </a:lnTo>
                  <a:cubicBezTo>
                    <a:pt x="6334" y="1134"/>
                    <a:pt x="6273" y="1169"/>
                    <a:pt x="6194" y="1169"/>
                  </a:cubicBezTo>
                  <a:cubicBezTo>
                    <a:pt x="6077" y="1169"/>
                    <a:pt x="5994" y="1086"/>
                    <a:pt x="5994" y="973"/>
                  </a:cubicBezTo>
                  <a:cubicBezTo>
                    <a:pt x="5994" y="860"/>
                    <a:pt x="6077" y="777"/>
                    <a:pt x="6198" y="777"/>
                  </a:cubicBezTo>
                  <a:cubicBezTo>
                    <a:pt x="6273" y="777"/>
                    <a:pt x="6334" y="813"/>
                    <a:pt x="6371" y="871"/>
                  </a:cubicBezTo>
                  <a:lnTo>
                    <a:pt x="6273" y="928"/>
                  </a:lnTo>
                  <a:cubicBezTo>
                    <a:pt x="6254" y="896"/>
                    <a:pt x="6230" y="883"/>
                    <a:pt x="6198" y="883"/>
                  </a:cubicBezTo>
                  <a:cubicBezTo>
                    <a:pt x="6147" y="883"/>
                    <a:pt x="6119" y="921"/>
                    <a:pt x="6119" y="973"/>
                  </a:cubicBezTo>
                  <a:cubicBezTo>
                    <a:pt x="6119" y="1025"/>
                    <a:pt x="6147" y="1063"/>
                    <a:pt x="6198" y="1063"/>
                  </a:cubicBezTo>
                  <a:cubicBezTo>
                    <a:pt x="6230" y="1063"/>
                    <a:pt x="6254" y="1050"/>
                    <a:pt x="6273" y="1018"/>
                  </a:cubicBezTo>
                  <a:close/>
                  <a:moveTo>
                    <a:pt x="5934" y="1161"/>
                  </a:moveTo>
                  <a:lnTo>
                    <a:pt x="5934" y="1161"/>
                  </a:lnTo>
                  <a:lnTo>
                    <a:pt x="5814" y="1161"/>
                  </a:lnTo>
                  <a:lnTo>
                    <a:pt x="5814" y="785"/>
                  </a:lnTo>
                  <a:lnTo>
                    <a:pt x="5934" y="785"/>
                  </a:lnTo>
                  <a:lnTo>
                    <a:pt x="5934" y="1161"/>
                  </a:lnTo>
                  <a:close/>
                  <a:moveTo>
                    <a:pt x="5806" y="679"/>
                  </a:moveTo>
                  <a:lnTo>
                    <a:pt x="5806" y="679"/>
                  </a:lnTo>
                  <a:cubicBezTo>
                    <a:pt x="5806" y="642"/>
                    <a:pt x="5836" y="612"/>
                    <a:pt x="5874" y="612"/>
                  </a:cubicBezTo>
                  <a:cubicBezTo>
                    <a:pt x="5912" y="612"/>
                    <a:pt x="5942" y="642"/>
                    <a:pt x="5942" y="679"/>
                  </a:cubicBezTo>
                  <a:cubicBezTo>
                    <a:pt x="5942" y="717"/>
                    <a:pt x="5912" y="747"/>
                    <a:pt x="5874" y="747"/>
                  </a:cubicBezTo>
                  <a:cubicBezTo>
                    <a:pt x="5836" y="747"/>
                    <a:pt x="5806" y="717"/>
                    <a:pt x="5806" y="679"/>
                  </a:cubicBezTo>
                  <a:close/>
                  <a:moveTo>
                    <a:pt x="5768" y="898"/>
                  </a:moveTo>
                  <a:lnTo>
                    <a:pt x="5768" y="898"/>
                  </a:lnTo>
                  <a:cubicBezTo>
                    <a:pt x="5667" y="898"/>
                    <a:pt x="5655" y="920"/>
                    <a:pt x="5655" y="988"/>
                  </a:cubicBezTo>
                  <a:lnTo>
                    <a:pt x="5655" y="1161"/>
                  </a:lnTo>
                  <a:lnTo>
                    <a:pt x="5535" y="1161"/>
                  </a:lnTo>
                  <a:lnTo>
                    <a:pt x="5535" y="785"/>
                  </a:lnTo>
                  <a:lnTo>
                    <a:pt x="5655" y="785"/>
                  </a:lnTo>
                  <a:lnTo>
                    <a:pt x="5655" y="845"/>
                  </a:lnTo>
                  <a:lnTo>
                    <a:pt x="5656" y="845"/>
                  </a:lnTo>
                  <a:cubicBezTo>
                    <a:pt x="5678" y="800"/>
                    <a:pt x="5708" y="777"/>
                    <a:pt x="5768" y="777"/>
                  </a:cubicBezTo>
                  <a:lnTo>
                    <a:pt x="5768" y="898"/>
                  </a:lnTo>
                  <a:close/>
                  <a:moveTo>
                    <a:pt x="5354" y="939"/>
                  </a:moveTo>
                  <a:lnTo>
                    <a:pt x="5354" y="939"/>
                  </a:lnTo>
                  <a:cubicBezTo>
                    <a:pt x="5350" y="902"/>
                    <a:pt x="5332" y="875"/>
                    <a:pt x="5283" y="875"/>
                  </a:cubicBezTo>
                  <a:cubicBezTo>
                    <a:pt x="5243" y="875"/>
                    <a:pt x="5217" y="899"/>
                    <a:pt x="5207" y="939"/>
                  </a:cubicBezTo>
                  <a:lnTo>
                    <a:pt x="5354" y="939"/>
                  </a:lnTo>
                  <a:close/>
                  <a:moveTo>
                    <a:pt x="5473" y="1015"/>
                  </a:moveTo>
                  <a:lnTo>
                    <a:pt x="5473" y="1015"/>
                  </a:lnTo>
                  <a:lnTo>
                    <a:pt x="5209" y="1015"/>
                  </a:lnTo>
                  <a:cubicBezTo>
                    <a:pt x="5220" y="1051"/>
                    <a:pt x="5249" y="1071"/>
                    <a:pt x="5290" y="1071"/>
                  </a:cubicBezTo>
                  <a:cubicBezTo>
                    <a:pt x="5328" y="1071"/>
                    <a:pt x="5352" y="1054"/>
                    <a:pt x="5365" y="1033"/>
                  </a:cubicBezTo>
                  <a:lnTo>
                    <a:pt x="5456" y="1094"/>
                  </a:lnTo>
                  <a:cubicBezTo>
                    <a:pt x="5422" y="1135"/>
                    <a:pt x="5369" y="1169"/>
                    <a:pt x="5286" y="1169"/>
                  </a:cubicBezTo>
                  <a:cubicBezTo>
                    <a:pt x="5162" y="1169"/>
                    <a:pt x="5079" y="1086"/>
                    <a:pt x="5079" y="973"/>
                  </a:cubicBezTo>
                  <a:cubicBezTo>
                    <a:pt x="5079" y="860"/>
                    <a:pt x="5162" y="777"/>
                    <a:pt x="5283" y="777"/>
                  </a:cubicBezTo>
                  <a:cubicBezTo>
                    <a:pt x="5396" y="777"/>
                    <a:pt x="5475" y="853"/>
                    <a:pt x="5475" y="979"/>
                  </a:cubicBezTo>
                  <a:cubicBezTo>
                    <a:pt x="5475" y="990"/>
                    <a:pt x="5475" y="1002"/>
                    <a:pt x="5473" y="1015"/>
                  </a:cubicBezTo>
                  <a:close/>
                  <a:moveTo>
                    <a:pt x="5019" y="927"/>
                  </a:moveTo>
                  <a:lnTo>
                    <a:pt x="5019" y="927"/>
                  </a:lnTo>
                  <a:lnTo>
                    <a:pt x="5019" y="1161"/>
                  </a:lnTo>
                  <a:lnTo>
                    <a:pt x="4898" y="1161"/>
                  </a:lnTo>
                  <a:lnTo>
                    <a:pt x="4898" y="943"/>
                  </a:lnTo>
                  <a:cubicBezTo>
                    <a:pt x="4898" y="905"/>
                    <a:pt x="4876" y="883"/>
                    <a:pt x="4849" y="883"/>
                  </a:cubicBezTo>
                  <a:cubicBezTo>
                    <a:pt x="4804" y="883"/>
                    <a:pt x="4785" y="917"/>
                    <a:pt x="4785" y="973"/>
                  </a:cubicBezTo>
                  <a:lnTo>
                    <a:pt x="4785" y="1161"/>
                  </a:lnTo>
                  <a:lnTo>
                    <a:pt x="4665" y="1161"/>
                  </a:lnTo>
                  <a:lnTo>
                    <a:pt x="4665" y="943"/>
                  </a:lnTo>
                  <a:cubicBezTo>
                    <a:pt x="4665" y="905"/>
                    <a:pt x="4642" y="883"/>
                    <a:pt x="4616" y="883"/>
                  </a:cubicBezTo>
                  <a:cubicBezTo>
                    <a:pt x="4571" y="883"/>
                    <a:pt x="4552" y="917"/>
                    <a:pt x="4552" y="973"/>
                  </a:cubicBezTo>
                  <a:lnTo>
                    <a:pt x="4552" y="1161"/>
                  </a:lnTo>
                  <a:lnTo>
                    <a:pt x="4431" y="1161"/>
                  </a:lnTo>
                  <a:lnTo>
                    <a:pt x="4431" y="785"/>
                  </a:lnTo>
                  <a:lnTo>
                    <a:pt x="4552" y="785"/>
                  </a:lnTo>
                  <a:lnTo>
                    <a:pt x="4552" y="830"/>
                  </a:lnTo>
                  <a:lnTo>
                    <a:pt x="4553" y="830"/>
                  </a:lnTo>
                  <a:cubicBezTo>
                    <a:pt x="4574" y="796"/>
                    <a:pt x="4612" y="777"/>
                    <a:pt x="4657" y="777"/>
                  </a:cubicBezTo>
                  <a:cubicBezTo>
                    <a:pt x="4711" y="777"/>
                    <a:pt x="4748" y="799"/>
                    <a:pt x="4769" y="841"/>
                  </a:cubicBezTo>
                  <a:lnTo>
                    <a:pt x="4770" y="841"/>
                  </a:lnTo>
                  <a:cubicBezTo>
                    <a:pt x="4793" y="807"/>
                    <a:pt x="4827" y="777"/>
                    <a:pt x="4887" y="777"/>
                  </a:cubicBezTo>
                  <a:cubicBezTo>
                    <a:pt x="4977" y="777"/>
                    <a:pt x="5019" y="830"/>
                    <a:pt x="5019" y="927"/>
                  </a:cubicBezTo>
                  <a:close/>
                  <a:moveTo>
                    <a:pt x="4062" y="962"/>
                  </a:moveTo>
                  <a:lnTo>
                    <a:pt x="4062" y="962"/>
                  </a:lnTo>
                  <a:lnTo>
                    <a:pt x="4185" y="962"/>
                  </a:lnTo>
                  <a:lnTo>
                    <a:pt x="4124" y="770"/>
                  </a:lnTo>
                  <a:lnTo>
                    <a:pt x="4123" y="770"/>
                  </a:lnTo>
                  <a:lnTo>
                    <a:pt x="4062" y="962"/>
                  </a:lnTo>
                  <a:close/>
                  <a:moveTo>
                    <a:pt x="4379" y="1161"/>
                  </a:moveTo>
                  <a:lnTo>
                    <a:pt x="4379" y="1161"/>
                  </a:lnTo>
                  <a:lnTo>
                    <a:pt x="4251" y="1161"/>
                  </a:lnTo>
                  <a:lnTo>
                    <a:pt x="4211" y="1041"/>
                  </a:lnTo>
                  <a:lnTo>
                    <a:pt x="4210" y="1041"/>
                  </a:lnTo>
                  <a:cubicBezTo>
                    <a:pt x="4203" y="1065"/>
                    <a:pt x="4176" y="1075"/>
                    <a:pt x="4138" y="1075"/>
                  </a:cubicBezTo>
                  <a:lnTo>
                    <a:pt x="4026" y="1075"/>
                  </a:lnTo>
                  <a:lnTo>
                    <a:pt x="3998" y="1161"/>
                  </a:lnTo>
                  <a:lnTo>
                    <a:pt x="3874" y="1161"/>
                  </a:lnTo>
                  <a:lnTo>
                    <a:pt x="4051" y="634"/>
                  </a:lnTo>
                  <a:lnTo>
                    <a:pt x="4202" y="634"/>
                  </a:lnTo>
                  <a:lnTo>
                    <a:pt x="4379" y="1161"/>
                  </a:lnTo>
                  <a:close/>
                  <a:moveTo>
                    <a:pt x="3727" y="973"/>
                  </a:moveTo>
                  <a:lnTo>
                    <a:pt x="3727" y="973"/>
                  </a:lnTo>
                  <a:cubicBezTo>
                    <a:pt x="3727" y="921"/>
                    <a:pt x="3698" y="883"/>
                    <a:pt x="3648" y="883"/>
                  </a:cubicBezTo>
                  <a:cubicBezTo>
                    <a:pt x="3597" y="883"/>
                    <a:pt x="3569" y="921"/>
                    <a:pt x="3569" y="973"/>
                  </a:cubicBezTo>
                  <a:cubicBezTo>
                    <a:pt x="3569" y="1025"/>
                    <a:pt x="3597" y="1063"/>
                    <a:pt x="3648" y="1063"/>
                  </a:cubicBezTo>
                  <a:cubicBezTo>
                    <a:pt x="3698" y="1063"/>
                    <a:pt x="3727" y="1025"/>
                    <a:pt x="3727" y="973"/>
                  </a:cubicBezTo>
                  <a:close/>
                  <a:moveTo>
                    <a:pt x="3444" y="973"/>
                  </a:moveTo>
                  <a:lnTo>
                    <a:pt x="3444" y="973"/>
                  </a:lnTo>
                  <a:cubicBezTo>
                    <a:pt x="3444" y="860"/>
                    <a:pt x="3527" y="777"/>
                    <a:pt x="3648" y="777"/>
                  </a:cubicBezTo>
                  <a:cubicBezTo>
                    <a:pt x="3768" y="777"/>
                    <a:pt x="3851" y="860"/>
                    <a:pt x="3851" y="973"/>
                  </a:cubicBezTo>
                  <a:cubicBezTo>
                    <a:pt x="3851" y="1086"/>
                    <a:pt x="3768" y="1169"/>
                    <a:pt x="3648" y="1169"/>
                  </a:cubicBezTo>
                  <a:cubicBezTo>
                    <a:pt x="3527" y="1169"/>
                    <a:pt x="3444" y="1086"/>
                    <a:pt x="3444" y="973"/>
                  </a:cubicBezTo>
                  <a:close/>
                  <a:moveTo>
                    <a:pt x="3384" y="1161"/>
                  </a:moveTo>
                  <a:lnTo>
                    <a:pt x="3384" y="1161"/>
                  </a:lnTo>
                  <a:lnTo>
                    <a:pt x="3264" y="1161"/>
                  </a:lnTo>
                  <a:lnTo>
                    <a:pt x="3264" y="634"/>
                  </a:lnTo>
                  <a:lnTo>
                    <a:pt x="3384" y="634"/>
                  </a:lnTo>
                  <a:lnTo>
                    <a:pt x="3384" y="1161"/>
                  </a:lnTo>
                  <a:close/>
                  <a:moveTo>
                    <a:pt x="3064" y="969"/>
                  </a:moveTo>
                  <a:lnTo>
                    <a:pt x="3064" y="969"/>
                  </a:lnTo>
                  <a:cubicBezTo>
                    <a:pt x="3064" y="917"/>
                    <a:pt x="3028" y="883"/>
                    <a:pt x="2978" y="883"/>
                  </a:cubicBezTo>
                  <a:cubicBezTo>
                    <a:pt x="2927" y="883"/>
                    <a:pt x="2891" y="917"/>
                    <a:pt x="2891" y="969"/>
                  </a:cubicBezTo>
                  <a:cubicBezTo>
                    <a:pt x="2891" y="1021"/>
                    <a:pt x="2927" y="1056"/>
                    <a:pt x="2978" y="1056"/>
                  </a:cubicBezTo>
                  <a:cubicBezTo>
                    <a:pt x="3028" y="1056"/>
                    <a:pt x="3064" y="1021"/>
                    <a:pt x="3064" y="969"/>
                  </a:cubicBezTo>
                  <a:close/>
                  <a:moveTo>
                    <a:pt x="3064" y="785"/>
                  </a:moveTo>
                  <a:lnTo>
                    <a:pt x="3064" y="785"/>
                  </a:lnTo>
                  <a:lnTo>
                    <a:pt x="3185" y="785"/>
                  </a:lnTo>
                  <a:lnTo>
                    <a:pt x="3185" y="1124"/>
                  </a:lnTo>
                  <a:cubicBezTo>
                    <a:pt x="3185" y="1237"/>
                    <a:pt x="3106" y="1320"/>
                    <a:pt x="2974" y="1320"/>
                  </a:cubicBezTo>
                  <a:cubicBezTo>
                    <a:pt x="2891" y="1320"/>
                    <a:pt x="2835" y="1297"/>
                    <a:pt x="2793" y="1267"/>
                  </a:cubicBezTo>
                  <a:lnTo>
                    <a:pt x="2857" y="1188"/>
                  </a:lnTo>
                  <a:cubicBezTo>
                    <a:pt x="2878" y="1201"/>
                    <a:pt x="2914" y="1218"/>
                    <a:pt x="2966" y="1218"/>
                  </a:cubicBezTo>
                  <a:cubicBezTo>
                    <a:pt x="3032" y="1218"/>
                    <a:pt x="3064" y="1179"/>
                    <a:pt x="3064" y="1124"/>
                  </a:cubicBezTo>
                  <a:lnTo>
                    <a:pt x="3064" y="1109"/>
                  </a:lnTo>
                  <a:lnTo>
                    <a:pt x="3064" y="1109"/>
                  </a:lnTo>
                  <a:cubicBezTo>
                    <a:pt x="3042" y="1143"/>
                    <a:pt x="3000" y="1161"/>
                    <a:pt x="2948" y="1161"/>
                  </a:cubicBezTo>
                  <a:cubicBezTo>
                    <a:pt x="2835" y="1161"/>
                    <a:pt x="2767" y="1079"/>
                    <a:pt x="2767" y="969"/>
                  </a:cubicBezTo>
                  <a:cubicBezTo>
                    <a:pt x="2767" y="860"/>
                    <a:pt x="2835" y="777"/>
                    <a:pt x="2948" y="777"/>
                  </a:cubicBezTo>
                  <a:cubicBezTo>
                    <a:pt x="3000" y="777"/>
                    <a:pt x="3042" y="796"/>
                    <a:pt x="3064" y="830"/>
                  </a:cubicBezTo>
                  <a:lnTo>
                    <a:pt x="3064" y="830"/>
                  </a:lnTo>
                  <a:lnTo>
                    <a:pt x="3064" y="785"/>
                  </a:lnTo>
                  <a:close/>
                  <a:moveTo>
                    <a:pt x="2707" y="1161"/>
                  </a:moveTo>
                  <a:lnTo>
                    <a:pt x="2707" y="1161"/>
                  </a:lnTo>
                  <a:lnTo>
                    <a:pt x="2586" y="1161"/>
                  </a:lnTo>
                  <a:lnTo>
                    <a:pt x="2586" y="943"/>
                  </a:lnTo>
                  <a:cubicBezTo>
                    <a:pt x="2586" y="905"/>
                    <a:pt x="2563" y="883"/>
                    <a:pt x="2530" y="883"/>
                  </a:cubicBezTo>
                  <a:cubicBezTo>
                    <a:pt x="2484" y="883"/>
                    <a:pt x="2466" y="917"/>
                    <a:pt x="2466" y="973"/>
                  </a:cubicBezTo>
                  <a:lnTo>
                    <a:pt x="2466" y="1161"/>
                  </a:lnTo>
                  <a:lnTo>
                    <a:pt x="2345" y="1161"/>
                  </a:lnTo>
                  <a:lnTo>
                    <a:pt x="2345" y="785"/>
                  </a:lnTo>
                  <a:lnTo>
                    <a:pt x="2466" y="785"/>
                  </a:lnTo>
                  <a:lnTo>
                    <a:pt x="2466" y="830"/>
                  </a:lnTo>
                  <a:lnTo>
                    <a:pt x="2466" y="830"/>
                  </a:lnTo>
                  <a:cubicBezTo>
                    <a:pt x="2492" y="796"/>
                    <a:pt x="2530" y="777"/>
                    <a:pt x="2575" y="777"/>
                  </a:cubicBezTo>
                  <a:cubicBezTo>
                    <a:pt x="2661" y="777"/>
                    <a:pt x="2707" y="830"/>
                    <a:pt x="2707" y="927"/>
                  </a:cubicBezTo>
                  <a:lnTo>
                    <a:pt x="2707" y="1161"/>
                  </a:lnTo>
                  <a:close/>
                  <a:moveTo>
                    <a:pt x="1976" y="962"/>
                  </a:moveTo>
                  <a:lnTo>
                    <a:pt x="1976" y="962"/>
                  </a:lnTo>
                  <a:lnTo>
                    <a:pt x="2099" y="962"/>
                  </a:lnTo>
                  <a:lnTo>
                    <a:pt x="2038" y="770"/>
                  </a:lnTo>
                  <a:lnTo>
                    <a:pt x="2037" y="770"/>
                  </a:lnTo>
                  <a:lnTo>
                    <a:pt x="1976" y="962"/>
                  </a:lnTo>
                  <a:close/>
                  <a:moveTo>
                    <a:pt x="2293" y="1161"/>
                  </a:moveTo>
                  <a:lnTo>
                    <a:pt x="2293" y="1161"/>
                  </a:lnTo>
                  <a:lnTo>
                    <a:pt x="2164" y="1161"/>
                  </a:lnTo>
                  <a:lnTo>
                    <a:pt x="2125" y="1041"/>
                  </a:lnTo>
                  <a:lnTo>
                    <a:pt x="2124" y="1041"/>
                  </a:lnTo>
                  <a:cubicBezTo>
                    <a:pt x="2117" y="1065"/>
                    <a:pt x="2090" y="1075"/>
                    <a:pt x="2051" y="1075"/>
                  </a:cubicBezTo>
                  <a:lnTo>
                    <a:pt x="1940" y="1075"/>
                  </a:lnTo>
                  <a:lnTo>
                    <a:pt x="1912" y="1161"/>
                  </a:lnTo>
                  <a:lnTo>
                    <a:pt x="1788" y="1161"/>
                  </a:lnTo>
                  <a:lnTo>
                    <a:pt x="1965" y="634"/>
                  </a:lnTo>
                  <a:lnTo>
                    <a:pt x="2116" y="634"/>
                  </a:lnTo>
                  <a:lnTo>
                    <a:pt x="2293" y="1161"/>
                  </a:lnTo>
                  <a:close/>
                  <a:moveTo>
                    <a:pt x="894" y="1221"/>
                  </a:moveTo>
                  <a:lnTo>
                    <a:pt x="894" y="1221"/>
                  </a:lnTo>
                  <a:cubicBezTo>
                    <a:pt x="821" y="1246"/>
                    <a:pt x="624" y="1290"/>
                    <a:pt x="500" y="1252"/>
                  </a:cubicBezTo>
                  <a:cubicBezTo>
                    <a:pt x="395" y="1220"/>
                    <a:pt x="447" y="1038"/>
                    <a:pt x="474" y="961"/>
                  </a:cubicBezTo>
                  <a:cubicBezTo>
                    <a:pt x="510" y="857"/>
                    <a:pt x="677" y="462"/>
                    <a:pt x="708" y="433"/>
                  </a:cubicBezTo>
                  <a:cubicBezTo>
                    <a:pt x="786" y="360"/>
                    <a:pt x="872" y="485"/>
                    <a:pt x="927" y="563"/>
                  </a:cubicBezTo>
                  <a:cubicBezTo>
                    <a:pt x="1308" y="1053"/>
                    <a:pt x="1002" y="1185"/>
                    <a:pt x="894" y="1221"/>
                  </a:cubicBezTo>
                  <a:close/>
                  <a:moveTo>
                    <a:pt x="1204" y="845"/>
                  </a:moveTo>
                  <a:lnTo>
                    <a:pt x="1204" y="845"/>
                  </a:lnTo>
                  <a:cubicBezTo>
                    <a:pt x="1172" y="764"/>
                    <a:pt x="1004" y="394"/>
                    <a:pt x="811" y="286"/>
                  </a:cubicBezTo>
                  <a:cubicBezTo>
                    <a:pt x="683" y="214"/>
                    <a:pt x="602" y="385"/>
                    <a:pt x="570" y="455"/>
                  </a:cubicBezTo>
                  <a:cubicBezTo>
                    <a:pt x="514" y="578"/>
                    <a:pt x="463" y="703"/>
                    <a:pt x="409" y="826"/>
                  </a:cubicBezTo>
                  <a:cubicBezTo>
                    <a:pt x="356" y="947"/>
                    <a:pt x="308" y="1094"/>
                    <a:pt x="339" y="1232"/>
                  </a:cubicBezTo>
                  <a:cubicBezTo>
                    <a:pt x="361" y="1326"/>
                    <a:pt x="453" y="1376"/>
                    <a:pt x="537" y="1382"/>
                  </a:cubicBezTo>
                  <a:cubicBezTo>
                    <a:pt x="659" y="1391"/>
                    <a:pt x="992" y="1312"/>
                    <a:pt x="1049" y="1286"/>
                  </a:cubicBezTo>
                  <a:cubicBezTo>
                    <a:pt x="1183" y="1226"/>
                    <a:pt x="1222" y="1154"/>
                    <a:pt x="1243" y="1071"/>
                  </a:cubicBezTo>
                  <a:cubicBezTo>
                    <a:pt x="1261" y="1003"/>
                    <a:pt x="1232" y="914"/>
                    <a:pt x="1204" y="845"/>
                  </a:cubicBezTo>
                  <a:close/>
                  <a:moveTo>
                    <a:pt x="1376" y="1075"/>
                  </a:moveTo>
                  <a:lnTo>
                    <a:pt x="1376" y="1075"/>
                  </a:lnTo>
                  <a:cubicBezTo>
                    <a:pt x="1374" y="1096"/>
                    <a:pt x="1371" y="1117"/>
                    <a:pt x="1367" y="1137"/>
                  </a:cubicBezTo>
                  <a:cubicBezTo>
                    <a:pt x="1335" y="1290"/>
                    <a:pt x="1199" y="1368"/>
                    <a:pt x="1065" y="1406"/>
                  </a:cubicBezTo>
                  <a:cubicBezTo>
                    <a:pt x="937" y="1442"/>
                    <a:pt x="807" y="1471"/>
                    <a:pt x="676" y="1488"/>
                  </a:cubicBezTo>
                  <a:cubicBezTo>
                    <a:pt x="567" y="1503"/>
                    <a:pt x="457" y="1500"/>
                    <a:pt x="349" y="1450"/>
                  </a:cubicBezTo>
                  <a:cubicBezTo>
                    <a:pt x="96" y="1334"/>
                    <a:pt x="200" y="1040"/>
                    <a:pt x="267" y="878"/>
                  </a:cubicBezTo>
                  <a:cubicBezTo>
                    <a:pt x="355" y="668"/>
                    <a:pt x="427" y="456"/>
                    <a:pt x="531" y="242"/>
                  </a:cubicBezTo>
                  <a:cubicBezTo>
                    <a:pt x="566" y="169"/>
                    <a:pt x="659" y="113"/>
                    <a:pt x="747" y="146"/>
                  </a:cubicBezTo>
                  <a:cubicBezTo>
                    <a:pt x="849" y="184"/>
                    <a:pt x="942" y="249"/>
                    <a:pt x="1017" y="327"/>
                  </a:cubicBezTo>
                  <a:cubicBezTo>
                    <a:pt x="1122" y="436"/>
                    <a:pt x="1215" y="539"/>
                    <a:pt x="1283" y="677"/>
                  </a:cubicBezTo>
                  <a:cubicBezTo>
                    <a:pt x="1338" y="787"/>
                    <a:pt x="1388" y="946"/>
                    <a:pt x="1376" y="1075"/>
                  </a:cubicBezTo>
                  <a:close/>
                  <a:moveTo>
                    <a:pt x="1054" y="209"/>
                  </a:moveTo>
                  <a:lnTo>
                    <a:pt x="1054" y="209"/>
                  </a:lnTo>
                  <a:cubicBezTo>
                    <a:pt x="930" y="105"/>
                    <a:pt x="807" y="21"/>
                    <a:pt x="647" y="9"/>
                  </a:cubicBezTo>
                  <a:cubicBezTo>
                    <a:pt x="525" y="0"/>
                    <a:pt x="462" y="98"/>
                    <a:pt x="404" y="200"/>
                  </a:cubicBezTo>
                  <a:cubicBezTo>
                    <a:pt x="308" y="371"/>
                    <a:pt x="0" y="1025"/>
                    <a:pt x="35" y="1260"/>
                  </a:cubicBezTo>
                  <a:cubicBezTo>
                    <a:pt x="112" y="1762"/>
                    <a:pt x="1070" y="1618"/>
                    <a:pt x="1422" y="1389"/>
                  </a:cubicBezTo>
                  <a:cubicBezTo>
                    <a:pt x="1694" y="1212"/>
                    <a:pt x="1548" y="622"/>
                    <a:pt x="1054" y="20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ABFC178-59A4-40D4-9C23-A061FF9BB1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0" y="354"/>
              <a:ext cx="70" cy="96"/>
            </a:xfrm>
            <a:custGeom>
              <a:avLst/>
              <a:gdLst>
                <a:gd name="T0" fmla="*/ 317 w 438"/>
                <a:gd name="T1" fmla="*/ 344 h 589"/>
                <a:gd name="T2" fmla="*/ 317 w 438"/>
                <a:gd name="T3" fmla="*/ 344 h 589"/>
                <a:gd name="T4" fmla="*/ 133 w 438"/>
                <a:gd name="T5" fmla="*/ 437 h 589"/>
                <a:gd name="T6" fmla="*/ 203 w 438"/>
                <a:gd name="T7" fmla="*/ 147 h 589"/>
                <a:gd name="T8" fmla="*/ 328 w 438"/>
                <a:gd name="T9" fmla="*/ 272 h 589"/>
                <a:gd name="T10" fmla="*/ 317 w 438"/>
                <a:gd name="T11" fmla="*/ 344 h 589"/>
                <a:gd name="T12" fmla="*/ 419 w 438"/>
                <a:gd name="T13" fmla="*/ 278 h 589"/>
                <a:gd name="T14" fmla="*/ 419 w 438"/>
                <a:gd name="T15" fmla="*/ 278 h 589"/>
                <a:gd name="T16" fmla="*/ 262 w 438"/>
                <a:gd name="T17" fmla="*/ 53 h 589"/>
                <a:gd name="T18" fmla="*/ 133 w 438"/>
                <a:gd name="T19" fmla="*/ 66 h 589"/>
                <a:gd name="T20" fmla="*/ 24 w 438"/>
                <a:gd name="T21" fmla="*/ 410 h 589"/>
                <a:gd name="T22" fmla="*/ 34 w 438"/>
                <a:gd name="T23" fmla="*/ 541 h 589"/>
                <a:gd name="T24" fmla="*/ 395 w 438"/>
                <a:gd name="T25" fmla="*/ 405 h 589"/>
                <a:gd name="T26" fmla="*/ 419 w 438"/>
                <a:gd name="T27" fmla="*/ 278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8" h="589">
                  <a:moveTo>
                    <a:pt x="317" y="344"/>
                  </a:moveTo>
                  <a:lnTo>
                    <a:pt x="317" y="344"/>
                  </a:lnTo>
                  <a:cubicBezTo>
                    <a:pt x="269" y="387"/>
                    <a:pt x="189" y="439"/>
                    <a:pt x="133" y="437"/>
                  </a:cubicBezTo>
                  <a:cubicBezTo>
                    <a:pt x="76" y="435"/>
                    <a:pt x="156" y="185"/>
                    <a:pt x="203" y="147"/>
                  </a:cubicBezTo>
                  <a:cubicBezTo>
                    <a:pt x="241" y="116"/>
                    <a:pt x="323" y="257"/>
                    <a:pt x="328" y="272"/>
                  </a:cubicBezTo>
                  <a:cubicBezTo>
                    <a:pt x="336" y="297"/>
                    <a:pt x="335" y="328"/>
                    <a:pt x="317" y="344"/>
                  </a:cubicBezTo>
                  <a:close/>
                  <a:moveTo>
                    <a:pt x="419" y="278"/>
                  </a:moveTo>
                  <a:lnTo>
                    <a:pt x="419" y="278"/>
                  </a:lnTo>
                  <a:cubicBezTo>
                    <a:pt x="387" y="209"/>
                    <a:pt x="333" y="116"/>
                    <a:pt x="262" y="53"/>
                  </a:cubicBezTo>
                  <a:cubicBezTo>
                    <a:pt x="235" y="29"/>
                    <a:pt x="157" y="0"/>
                    <a:pt x="133" y="66"/>
                  </a:cubicBezTo>
                  <a:cubicBezTo>
                    <a:pt x="90" y="179"/>
                    <a:pt x="56" y="297"/>
                    <a:pt x="24" y="410"/>
                  </a:cubicBezTo>
                  <a:cubicBezTo>
                    <a:pt x="15" y="442"/>
                    <a:pt x="0" y="520"/>
                    <a:pt x="34" y="541"/>
                  </a:cubicBezTo>
                  <a:cubicBezTo>
                    <a:pt x="110" y="589"/>
                    <a:pt x="328" y="447"/>
                    <a:pt x="395" y="405"/>
                  </a:cubicBezTo>
                  <a:cubicBezTo>
                    <a:pt x="433" y="380"/>
                    <a:pt x="438" y="319"/>
                    <a:pt x="419" y="278"/>
                  </a:cubicBez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06608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7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04BAEB-99EA-3547-B747-718F7DD1B9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5288" y="2036942"/>
            <a:ext cx="6337300" cy="10745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8DE3E-40B8-4C36-B1BA-D77C763DCA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C50FA-5807-4117-AD81-D74BDC952A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91B35EA-2EC3-4DD2-9B76-D8BE9C3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7" y="9435"/>
            <a:ext cx="3063631" cy="121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28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5">
            <a:extLst>
              <a:ext uri="{FF2B5EF4-FFF2-40B4-BE49-F238E27FC236}">
                <a16:creationId xmlns:a16="http://schemas.microsoft.com/office/drawing/2014/main" id="{7BFC63D6-6981-48D5-9254-FA87F1A4FD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91995" y="0"/>
            <a:ext cx="4552006" cy="5143500"/>
          </a:xfrm>
          <a:custGeom>
            <a:avLst/>
            <a:gdLst>
              <a:gd name="connsiteX0" fmla="*/ 0 w 4552006"/>
              <a:gd name="connsiteY0" fmla="*/ 0 h 5143500"/>
              <a:gd name="connsiteX1" fmla="*/ 4552006 w 4552006"/>
              <a:gd name="connsiteY1" fmla="*/ 0 h 5143500"/>
              <a:gd name="connsiteX2" fmla="*/ 4552006 w 4552006"/>
              <a:gd name="connsiteY2" fmla="*/ 5143500 h 5143500"/>
              <a:gd name="connsiteX3" fmla="*/ 0 w 4552006"/>
              <a:gd name="connsiteY3" fmla="*/ 5143500 h 5143500"/>
              <a:gd name="connsiteX4" fmla="*/ 1307 w 4552006"/>
              <a:gd name="connsiteY4" fmla="*/ 5140187 h 5143500"/>
              <a:gd name="connsiteX5" fmla="*/ 454584 w 4552006"/>
              <a:gd name="connsiteY5" fmla="*/ 2571750 h 5143500"/>
              <a:gd name="connsiteX6" fmla="*/ 1307 w 4552006"/>
              <a:gd name="connsiteY6" fmla="*/ 33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006" h="5143500">
                <a:moveTo>
                  <a:pt x="0" y="0"/>
                </a:moveTo>
                <a:lnTo>
                  <a:pt x="4552006" y="0"/>
                </a:lnTo>
                <a:lnTo>
                  <a:pt x="4552006" y="5143500"/>
                </a:lnTo>
                <a:lnTo>
                  <a:pt x="0" y="5143500"/>
                </a:lnTo>
                <a:lnTo>
                  <a:pt x="1307" y="5140187"/>
                </a:lnTo>
                <a:cubicBezTo>
                  <a:pt x="294548" y="4339307"/>
                  <a:pt x="454584" y="3474218"/>
                  <a:pt x="454584" y="2571750"/>
                </a:cubicBezTo>
                <a:cubicBezTo>
                  <a:pt x="454584" y="1669282"/>
                  <a:pt x="294548" y="804193"/>
                  <a:pt x="1307" y="3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 algn="ctr">
              <a:defRPr lang="en-US" sz="9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8EF43D-3095-874F-80FE-644D4133E8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5288" y="2032000"/>
            <a:ext cx="4176712" cy="10795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EAC30-3E20-47F8-84CD-ED91A814E8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1A835-B48D-464C-8BD0-1D232EEA68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1451054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Blue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9" y="915988"/>
            <a:ext cx="6337300" cy="1655762"/>
          </a:xfrm>
          <a:prstGeom prst="rect">
            <a:avLst/>
          </a:prstGeom>
        </p:spPr>
        <p:txBody>
          <a:bodyPr>
            <a:noAutofit/>
          </a:bodyPr>
          <a:lstStyle>
            <a:lvl1pPr marL="118800" indent="-118800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8" y="2571750"/>
            <a:ext cx="6337301" cy="539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AEA7-522A-440C-8145-8F221BBC1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DE8FF10-90AA-4FDC-9D19-C933C72A38D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95288" y="4882524"/>
            <a:ext cx="7943893" cy="10772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18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069" y="2032001"/>
            <a:ext cx="4176932" cy="1079500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229576E-4099-4DCE-B627-DFD7E20D7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56120A7-AD7C-4D2F-96D3-2FE34E4BE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40D71B-90CF-4CD3-A802-6590797401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74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915988"/>
            <a:ext cx="8461376" cy="1655762"/>
          </a:xfrm>
          <a:prstGeom prst="rect">
            <a:avLst/>
          </a:prstGeom>
        </p:spPr>
        <p:txBody>
          <a:bodyPr>
            <a:noAutofit/>
          </a:bodyPr>
          <a:lstStyle>
            <a:lvl1pPr marL="118800" indent="-118800">
              <a:buNone/>
              <a:defRPr sz="2400" b="0">
                <a:gradFill>
                  <a:gsLst>
                    <a:gs pos="100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7" y="2580063"/>
            <a:ext cx="8461378" cy="54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710E4-50FF-4DCB-B028-617D2C53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A603B-742F-44C7-AF33-C7C3230DB0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878245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pag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EEE5B2-A390-4F38-8510-0F55179C54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7" y="915988"/>
            <a:ext cx="6228551" cy="11160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800" indent="-118800"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Quote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7" y="2284413"/>
            <a:ext cx="6336023" cy="4768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9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Quote source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2646-A33D-4135-B171-4E45DF0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90F-808B-44B9-9008-979F5A3DF2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3526774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11163"/>
            <a:ext cx="8461375" cy="506414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89119-7BC0-402A-A78A-0B8CA534C3F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62A6FDD-C04C-4A23-9277-C0FAC55CAF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8FE34A-D2E7-4E9C-B6B1-70CBFF85DD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7" y="2032000"/>
            <a:ext cx="6372226" cy="24876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1D94378-15C5-49BF-BDB5-458633B6CA7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DBF7F42-A33F-4F7D-8465-148936F2B5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79214B7-EFC5-4FFC-B5F8-F7CF254B676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5288" y="917576"/>
            <a:ext cx="8461375" cy="457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496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9" y="411163"/>
            <a:ext cx="8349072" cy="963612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8596B-A483-41A5-9785-F81D82B77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32A8DC5-1AA9-4332-9083-1C228977A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F86F187F-AD63-4F1D-AB33-D65AB6A677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7" y="2032000"/>
            <a:ext cx="6372225" cy="2700338"/>
          </a:xfr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177800" indent="0">
              <a:defRPr/>
            </a:lvl2pPr>
            <a:lvl3pPr marL="269875" indent="-92075">
              <a:defRPr/>
            </a:lvl3pPr>
            <a:lvl4pPr marL="360363" indent="-90488">
              <a:defRPr/>
            </a:lvl4pPr>
            <a:lvl5pPr marL="447675" indent="-873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C679F-7B1F-4DFD-82D5-C372ED6699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A2B885C-167D-4FB4-856D-6263AD6409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E44055-048D-4AAB-8470-C6A886048E7A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395288" y="1374776"/>
            <a:ext cx="8351837" cy="5070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5676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&amp; bullets - blue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411164"/>
            <a:ext cx="8461376" cy="963612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6EE284-F52B-436B-B6B5-10FE2F5D1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374776"/>
            <a:ext cx="8461375" cy="4776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20F0D-8470-4F85-8D73-CD0225B9D1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1D1252F-AA75-450C-8B1A-90B0849762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1DEAC3D-AF3E-4004-8C78-5509BE1CE7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5287" y="2032000"/>
            <a:ext cx="5599551" cy="2627186"/>
          </a:xfr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  <a:lvl2pPr marL="177800" indent="0">
              <a:defRPr sz="900">
                <a:solidFill>
                  <a:schemeClr val="bg1"/>
                </a:solidFill>
              </a:defRPr>
            </a:lvl2pPr>
            <a:lvl3pPr marL="269875" indent="-92075">
              <a:defRPr sz="900">
                <a:solidFill>
                  <a:schemeClr val="bg1"/>
                </a:solidFill>
              </a:defRPr>
            </a:lvl3pPr>
            <a:lvl4pPr marL="360363" indent="-90488">
              <a:defRPr sz="900">
                <a:solidFill>
                  <a:schemeClr val="bg1"/>
                </a:solidFill>
              </a:defRPr>
            </a:lvl4pPr>
            <a:lvl5pPr marL="447675" indent="-87313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F0529-8D44-40F5-BD8A-C776CAED8B7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2ED2956-515C-4067-AB2F-5E5D7BDE47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5630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 &amp;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411163"/>
            <a:ext cx="8459953" cy="506413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D1200-C59C-41B3-8A0B-E806F74557C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4F520FC-C37D-4AC5-8E9D-6E08BB9934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DE36B54-211C-42C2-95B8-594A78DCFB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2028180"/>
            <a:ext cx="4195146" cy="2594429"/>
          </a:xfr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177800" indent="0">
              <a:defRPr/>
            </a:lvl2pPr>
            <a:lvl3pPr marL="269875" indent="-92075">
              <a:defRPr/>
            </a:lvl3pPr>
            <a:lvl4pPr marL="360363" indent="-90488">
              <a:defRPr/>
            </a:lvl4pPr>
            <a:lvl5pPr marL="447675" indent="-873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C87F995-4A1D-415D-A81C-9BF6CCDA7FA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61517" y="2031999"/>
            <a:ext cx="4195146" cy="2594429"/>
          </a:xfr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177800" indent="0">
              <a:defRPr/>
            </a:lvl2pPr>
            <a:lvl3pPr marL="269875" indent="-92075">
              <a:defRPr/>
            </a:lvl3pPr>
            <a:lvl4pPr marL="360363" indent="-90488">
              <a:defRPr/>
            </a:lvl4pPr>
            <a:lvl5pPr marL="447675" indent="-873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7649-C692-41BD-83D1-4A6997A17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CD4C305-E672-4BE6-9CC1-D53962C65C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589C551-58EC-4AE1-B383-9C02DCF59A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95288" y="917576"/>
            <a:ext cx="8351837" cy="457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2093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, intro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411163"/>
            <a:ext cx="8351837" cy="50482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2032000"/>
            <a:ext cx="2386414" cy="2700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9EDECD-E2EE-4F43-A6BB-FF4A27B8048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95288" y="917576"/>
            <a:ext cx="8351837" cy="457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293BD-BA02-4A3A-8AB4-EDE458A4AD2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7668EF5-ADE1-435E-AA1C-2DE4A80DF1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90789FC-B105-4985-BF14-5E107301DC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79555" y="2032000"/>
            <a:ext cx="5767570" cy="2700338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5FD0882-1340-4785-8D8D-9661DB0F46B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6CE3567-9745-4C96-BB2D-AA5625FD09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7" y="4480821"/>
            <a:ext cx="8351837" cy="265804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3706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intros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411162"/>
            <a:ext cx="8351837" cy="963614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11413" y="2032000"/>
            <a:ext cx="1995856" cy="2700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5A62CD-BFE2-4D4F-8935-C2A70FF702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5287" y="2032000"/>
            <a:ext cx="1899378" cy="2700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6600"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60%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260AD-0663-426B-A57D-F492B1C7007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32DDB218-0800-4E14-B318-A5DEBCD3C6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93AD9-4B39-4387-830F-2BEC07A6CA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2001" y="2032000"/>
            <a:ext cx="4172360" cy="2700338"/>
          </a:xfrm>
        </p:spPr>
        <p:txBody>
          <a:bodyPr>
            <a:noAutofit/>
          </a:bodyPr>
          <a:lstStyle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B650A0-1DD8-44BF-91B4-3797F08D116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C82892-DC49-4DAD-A4ED-4CE724DE0F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DC680F-D469-45F1-8457-5F3B9EAE1F3A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395289" y="1374776"/>
            <a:ext cx="8351836" cy="5070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8205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intros &amp; bullets - Blue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95B91-43A8-4A3E-BC7B-E0D9731F6D3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D15E3AF-EFA1-4BAB-89BF-8A50189A11F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11413" y="2032000"/>
            <a:ext cx="1995856" cy="2700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ADDD0BC-8AEC-432D-A960-04DB89782E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5287" y="2032000"/>
            <a:ext cx="1899378" cy="2700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66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60%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3F17360-DE76-47E3-AC12-BF3B153DFCE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95288" y="1374775"/>
            <a:ext cx="8461375" cy="4697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E1C75D0-5456-475E-A174-9AD1361A78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B4FC149A-7AB4-4E76-A36A-053FD407935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2000" y="2032000"/>
            <a:ext cx="4284663" cy="2700338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  <a:latin typeface="+mn-lt"/>
              </a:defRPr>
            </a:lvl2pPr>
            <a:lvl3pPr>
              <a:defRPr sz="900">
                <a:solidFill>
                  <a:schemeClr val="bg1"/>
                </a:solidFill>
                <a:latin typeface="+mn-lt"/>
              </a:defRPr>
            </a:lvl3pPr>
            <a:lvl4pPr>
              <a:defRPr sz="900">
                <a:solidFill>
                  <a:schemeClr val="bg1"/>
                </a:solidFill>
                <a:latin typeface="+mn-lt"/>
              </a:defRPr>
            </a:lvl4pPr>
            <a:lvl5pPr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697F7B-657A-4B4E-9633-1D0743D6C43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DF71291-7DA5-4409-9B6B-D4F9DA682C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4B6439-7E32-4AD5-9DBA-04D550DCB0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104" y="411162"/>
            <a:ext cx="8466084" cy="9636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670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9" y="411163"/>
            <a:ext cx="8349072" cy="963613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F51459-5168-F241-892E-2EA70D14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9" y="1374776"/>
            <a:ext cx="8349072" cy="4855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4C3BE-EF9E-4A1D-897A-C48737BE7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0790B6-818E-4CE5-B265-0FB09161C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2D40-371C-466F-98CA-E70E963E3F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76383D0-58F5-43CB-B9E0-7C0903CAAC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1111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52" y="2032001"/>
            <a:ext cx="6359203" cy="107950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7D78664-B228-4FE1-B77B-8EF1D60DC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4B51170-DA9E-469B-9D2A-246EDAA36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CACEA6-CFBD-4BCD-ACDD-0DAE36F46E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75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 only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411163"/>
            <a:ext cx="8461375" cy="504825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F51459-5168-F241-892E-2EA70D14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977275"/>
            <a:ext cx="8461375" cy="4784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4C3BE-EF9E-4A1D-897A-C48737BE7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0790B6-818E-4CE5-B265-0FB09161C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2D40-371C-466F-98CA-E70E963E3F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195262-4BE5-4258-9E0A-41259E6E6D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1072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 flip="none" rotWithShape="1"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7" y="411162"/>
            <a:ext cx="8470901" cy="963613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374776"/>
            <a:ext cx="8469580" cy="4855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6273D-D430-4377-B1EE-4BEFD24B37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824AEA4-E38B-46DB-9C76-37C83AB9B1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94BB0-CDC4-4038-935A-074EBB3F683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147255-3825-4F1C-BBDA-C383FDE34C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860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&amp; text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F9C3D8-217A-CD4A-8867-D382DB0A26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7" y="411164"/>
            <a:ext cx="4081229" cy="963612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1374777"/>
            <a:ext cx="4081229" cy="4916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0E69F-4293-402C-9DB1-EE3FAF95DF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363864AB-84E7-4754-9B1F-50614923FE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0280AF7-6D7C-42E6-BA71-619F945CA0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2284413"/>
            <a:ext cx="4081228" cy="24447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6D599-E0AB-4082-81A7-6ED75E7891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D55AD52-71C7-42D8-A8D1-F398F7547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0897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1999" y="0"/>
            <a:ext cx="4572001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7" y="411163"/>
            <a:ext cx="4079739" cy="963612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D462C4-98AB-4597-8316-DD54AEC3F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9" y="1374775"/>
            <a:ext cx="4079738" cy="4226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7D2EE-9A2B-4A19-B1B5-70D12FE64AC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5D812-6FA0-4A44-BA16-84BEDF08086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0968069-9D03-4E81-BA77-A22D82AB9C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E36A2BF-2CB7-4F19-AD61-A2D37DE2CF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7EA9A85-6125-4DE1-AA2C-ACB4F37D808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5288" y="2032000"/>
            <a:ext cx="4103687" cy="236249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934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1999" y="0"/>
            <a:ext cx="4572001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95447F6B-4E7C-1B44-9FAE-55A820A1914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" y="0"/>
            <a:ext cx="4572001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411163"/>
            <a:ext cx="2434511" cy="3962181"/>
          </a:xfrm>
        </p:spPr>
        <p:txBody>
          <a:bodyPr anchor="t">
            <a:noAutofit/>
          </a:bodyPr>
          <a:lstStyle>
            <a:lvl1pPr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F80023D-8DDA-3749-9A4A-865D2BB529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63295" y="411162"/>
            <a:ext cx="2069293" cy="122533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38" indent="0">
              <a:lnSpc>
                <a:spcPct val="120000"/>
              </a:lnSpc>
              <a:spcBef>
                <a:spcPts val="0"/>
              </a:spcBef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AEE650-D3F8-4331-9094-887F16E681E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D253BCD9-3B75-4D5C-9D89-4251F4BBC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B2A61-DD44-4612-ABFE-2CF106EE906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E0A4ED-7A63-40A3-8770-AFEAF5FE4B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5329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7248F32-B6ED-CD41-9A31-2AACF9661E8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1999" y="2571750"/>
            <a:ext cx="457200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1999" y="0"/>
            <a:ext cx="457200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95447F6B-4E7C-1B44-9FAE-55A820A1914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" y="0"/>
            <a:ext cx="4572001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411163"/>
            <a:ext cx="2434511" cy="3962181"/>
          </a:xfrm>
        </p:spPr>
        <p:txBody>
          <a:bodyPr anchor="t">
            <a:noAutofit/>
          </a:bodyPr>
          <a:lstStyle>
            <a:lvl1pPr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F80023D-8DDA-3749-9A4A-865D2BB529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63295" y="411162"/>
            <a:ext cx="2069293" cy="122533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38" indent="0">
              <a:lnSpc>
                <a:spcPct val="120000"/>
              </a:lnSpc>
              <a:spcBef>
                <a:spcPts val="0"/>
              </a:spcBef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A0203E0-CC8B-C444-8D97-77D8B23BAC0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3295" y="2938880"/>
            <a:ext cx="2069293" cy="1278256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38" indent="0">
              <a:lnSpc>
                <a:spcPct val="120000"/>
              </a:lnSpc>
              <a:spcBef>
                <a:spcPts val="0"/>
              </a:spcBef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5E6AF-E9A3-4F7D-B91B-48A97627622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75D66419-066C-4373-B9C2-B643140225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408F6-D7DA-4EDD-87BE-65246208667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B7B55C7-DC2F-46DA-A1B2-A803B01C697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049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378278C-564B-DF4B-86D1-DCB841DB05D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2571750"/>
            <a:ext cx="457200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59760E1-2DE1-DD47-9562-4EAA6398EBB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457200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0C259B-44E3-4C4A-B15A-13D2AE007F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5287" y="411163"/>
            <a:ext cx="2016125" cy="11934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38" indent="0">
              <a:lnSpc>
                <a:spcPct val="120000"/>
              </a:lnSpc>
              <a:spcBef>
                <a:spcPts val="0"/>
              </a:spcBef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7248F32-B6ED-CD41-9A31-2AACF9661E8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1999" y="2571750"/>
            <a:ext cx="457200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1999" y="0"/>
            <a:ext cx="457200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D5377B-3090-42BC-9DF5-997AF18E39E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05D7CC3-7B9E-4CE1-9A45-2D660CDCF7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E7E9B-95E3-492A-BD14-F8FD524AC48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47CA823-CA12-4626-81FF-FC713BF0E9D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071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378278C-564B-DF4B-86D1-DCB841DB05D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" y="2571750"/>
            <a:ext cx="306625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59760E1-2DE1-DD47-9562-4EAA6398EBB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1" y="0"/>
            <a:ext cx="306625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AEA768B-CDF8-9347-84F1-234A9B2E89D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058160" y="2571750"/>
            <a:ext cx="306625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5B3AF6A-5D28-304E-8AF0-49665987185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058160" y="0"/>
            <a:ext cx="306625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D23BCA-52D1-4DD4-966B-CF1D4DC87A7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47D2CCC9-8F9A-4C43-BE3E-028BC18201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C349D-516E-4884-A07E-D05A5412C85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4D27948-FF0C-4CB1-BBF6-7A6C7C9006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1ED7D0D-599C-C54F-A3A2-9CAE2FA954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16321" y="2571750"/>
            <a:ext cx="3027680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9822E06F-9281-D94E-ACE4-57948FF68A2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16321" y="0"/>
            <a:ext cx="3027680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</p:spTree>
    <p:extLst>
      <p:ext uri="{BB962C8B-B14F-4D97-AF65-F5344CB8AC3E}">
        <p14:creationId xmlns:p14="http://schemas.microsoft.com/office/powerpoint/2010/main" val="3617166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curv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9" y="1374775"/>
            <a:ext cx="4176712" cy="657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55EA496-4239-B947-9ADA-EC863DFAEA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8097" y="0"/>
            <a:ext cx="4565904" cy="5143500"/>
          </a:xfrm>
          <a:custGeom>
            <a:avLst/>
            <a:gdLst>
              <a:gd name="connsiteX0" fmla="*/ 542360 w 4565904"/>
              <a:gd name="connsiteY0" fmla="*/ 0 h 5143500"/>
              <a:gd name="connsiteX1" fmla="*/ 4565904 w 4565904"/>
              <a:gd name="connsiteY1" fmla="*/ 0 h 5143500"/>
              <a:gd name="connsiteX2" fmla="*/ 4565904 w 4565904"/>
              <a:gd name="connsiteY2" fmla="*/ 5143500 h 5143500"/>
              <a:gd name="connsiteX3" fmla="*/ 379074 w 4565904"/>
              <a:gd name="connsiteY3" fmla="*/ 5143500 h 5143500"/>
              <a:gd name="connsiteX4" fmla="*/ 335837 w 4565904"/>
              <a:gd name="connsiteY4" fmla="*/ 5015718 h 5143500"/>
              <a:gd name="connsiteX5" fmla="*/ 0 w 4565904"/>
              <a:gd name="connsiteY5" fmla="*/ 2794368 h 5143500"/>
              <a:gd name="connsiteX6" fmla="*/ 453278 w 4565904"/>
              <a:gd name="connsiteY6" fmla="*/ 225932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5904" h="5143500">
                <a:moveTo>
                  <a:pt x="542360" y="0"/>
                </a:moveTo>
                <a:lnTo>
                  <a:pt x="4565904" y="0"/>
                </a:lnTo>
                <a:lnTo>
                  <a:pt x="4565904" y="5143500"/>
                </a:lnTo>
                <a:lnTo>
                  <a:pt x="379074" y="5143500"/>
                </a:lnTo>
                <a:lnTo>
                  <a:pt x="335837" y="5015718"/>
                </a:lnTo>
                <a:cubicBezTo>
                  <a:pt x="117578" y="4313994"/>
                  <a:pt x="0" y="3567912"/>
                  <a:pt x="0" y="2794368"/>
                </a:cubicBezTo>
                <a:cubicBezTo>
                  <a:pt x="0" y="1891900"/>
                  <a:pt x="160037" y="1026811"/>
                  <a:pt x="453278" y="2259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43D04-204D-44C0-A253-B67752C287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6C7968F-203B-41CC-A864-9085AB8F40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903DE8-60B8-4BAF-9E63-DE0A517E05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2284413"/>
            <a:ext cx="4003457" cy="24447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7D1AF1-55C5-415E-85A5-EB1BA85C03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FFA74F9-D407-417F-959B-C5956C4F2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104" y="411162"/>
            <a:ext cx="4165800" cy="9636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B4DA915-7362-4E3B-9E84-40C92D1F4D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7165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concav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DA49314-EF30-8D43-B93A-1AF341690CB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91995" y="0"/>
            <a:ext cx="4552006" cy="5143500"/>
          </a:xfrm>
          <a:custGeom>
            <a:avLst/>
            <a:gdLst>
              <a:gd name="connsiteX0" fmla="*/ 0 w 4552006"/>
              <a:gd name="connsiteY0" fmla="*/ 0 h 5143500"/>
              <a:gd name="connsiteX1" fmla="*/ 4552006 w 4552006"/>
              <a:gd name="connsiteY1" fmla="*/ 0 h 5143500"/>
              <a:gd name="connsiteX2" fmla="*/ 4552006 w 4552006"/>
              <a:gd name="connsiteY2" fmla="*/ 5143500 h 5143500"/>
              <a:gd name="connsiteX3" fmla="*/ 0 w 4552006"/>
              <a:gd name="connsiteY3" fmla="*/ 5143500 h 5143500"/>
              <a:gd name="connsiteX4" fmla="*/ 1307 w 4552006"/>
              <a:gd name="connsiteY4" fmla="*/ 5140187 h 5143500"/>
              <a:gd name="connsiteX5" fmla="*/ 454584 w 4552006"/>
              <a:gd name="connsiteY5" fmla="*/ 2571750 h 5143500"/>
              <a:gd name="connsiteX6" fmla="*/ 1307 w 4552006"/>
              <a:gd name="connsiteY6" fmla="*/ 33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006" h="5143500">
                <a:moveTo>
                  <a:pt x="0" y="0"/>
                </a:moveTo>
                <a:lnTo>
                  <a:pt x="4552006" y="0"/>
                </a:lnTo>
                <a:lnTo>
                  <a:pt x="4552006" y="5143500"/>
                </a:lnTo>
                <a:lnTo>
                  <a:pt x="0" y="5143500"/>
                </a:lnTo>
                <a:lnTo>
                  <a:pt x="1307" y="5140187"/>
                </a:lnTo>
                <a:cubicBezTo>
                  <a:pt x="294548" y="4339307"/>
                  <a:pt x="454584" y="3474218"/>
                  <a:pt x="454584" y="2571750"/>
                </a:cubicBezTo>
                <a:cubicBezTo>
                  <a:pt x="454584" y="1669282"/>
                  <a:pt x="294548" y="804193"/>
                  <a:pt x="1307" y="3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AD701-5F9E-4923-B3F2-A1F5CBCD0F4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F0205F0-68A1-493C-AB87-E23E54D2F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9" y="1374775"/>
            <a:ext cx="4176712" cy="657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D275EC6-B0BF-48EF-A5CF-2E14A664D5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9925B2A-FF70-4CF3-B470-91C27587E1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2284413"/>
            <a:ext cx="4003457" cy="24447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0CE60E-7E4F-4623-907F-5D3296B42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104" y="411162"/>
            <a:ext cx="4171897" cy="1044575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23B6B-7CE3-4882-A3B5-8A6073E0DB6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918351A-AFE6-40BF-BC88-B0101F03F6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45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8732" y="2032001"/>
            <a:ext cx="6354550" cy="107950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955FEF3-489B-47FA-B5DB-D14FCF152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65FC8E1-D845-44C7-8B2F-3ECF4F2ADC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F5EC-B5E1-487B-A69C-6B937254D1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633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small curv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411164"/>
            <a:ext cx="5878134" cy="963612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374775"/>
            <a:ext cx="5563730" cy="498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55EA496-4239-B947-9ADA-EC863DFAEA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70013" y="0"/>
            <a:ext cx="3122114" cy="5143500"/>
          </a:xfrm>
          <a:custGeom>
            <a:avLst/>
            <a:gdLst>
              <a:gd name="connsiteX0" fmla="*/ 542360 w 4565904"/>
              <a:gd name="connsiteY0" fmla="*/ 0 h 5143500"/>
              <a:gd name="connsiteX1" fmla="*/ 4565904 w 4565904"/>
              <a:gd name="connsiteY1" fmla="*/ 0 h 5143500"/>
              <a:gd name="connsiteX2" fmla="*/ 4565904 w 4565904"/>
              <a:gd name="connsiteY2" fmla="*/ 5143500 h 5143500"/>
              <a:gd name="connsiteX3" fmla="*/ 379074 w 4565904"/>
              <a:gd name="connsiteY3" fmla="*/ 5143500 h 5143500"/>
              <a:gd name="connsiteX4" fmla="*/ 335837 w 4565904"/>
              <a:gd name="connsiteY4" fmla="*/ 5015718 h 5143500"/>
              <a:gd name="connsiteX5" fmla="*/ 0 w 4565904"/>
              <a:gd name="connsiteY5" fmla="*/ 2794368 h 5143500"/>
              <a:gd name="connsiteX6" fmla="*/ 453278 w 4565904"/>
              <a:gd name="connsiteY6" fmla="*/ 225932 h 5143500"/>
              <a:gd name="connsiteX0" fmla="*/ 542360 w 4565904"/>
              <a:gd name="connsiteY0" fmla="*/ 0 h 5143500"/>
              <a:gd name="connsiteX1" fmla="*/ 2977735 w 4565904"/>
              <a:gd name="connsiteY1" fmla="*/ 0 h 5143500"/>
              <a:gd name="connsiteX2" fmla="*/ 4565904 w 4565904"/>
              <a:gd name="connsiteY2" fmla="*/ 5143500 h 5143500"/>
              <a:gd name="connsiteX3" fmla="*/ 379074 w 4565904"/>
              <a:gd name="connsiteY3" fmla="*/ 5143500 h 5143500"/>
              <a:gd name="connsiteX4" fmla="*/ 335837 w 4565904"/>
              <a:gd name="connsiteY4" fmla="*/ 5015718 h 5143500"/>
              <a:gd name="connsiteX5" fmla="*/ 0 w 4565904"/>
              <a:gd name="connsiteY5" fmla="*/ 2794368 h 5143500"/>
              <a:gd name="connsiteX6" fmla="*/ 453278 w 4565904"/>
              <a:gd name="connsiteY6" fmla="*/ 225932 h 5143500"/>
              <a:gd name="connsiteX7" fmla="*/ 542360 w 4565904"/>
              <a:gd name="connsiteY7" fmla="*/ 0 h 5143500"/>
              <a:gd name="connsiteX0" fmla="*/ 542360 w 4565904"/>
              <a:gd name="connsiteY0" fmla="*/ 0 h 5143500"/>
              <a:gd name="connsiteX1" fmla="*/ 3041904 w 4565904"/>
              <a:gd name="connsiteY1" fmla="*/ 0 h 5143500"/>
              <a:gd name="connsiteX2" fmla="*/ 4565904 w 4565904"/>
              <a:gd name="connsiteY2" fmla="*/ 5143500 h 5143500"/>
              <a:gd name="connsiteX3" fmla="*/ 379074 w 4565904"/>
              <a:gd name="connsiteY3" fmla="*/ 5143500 h 5143500"/>
              <a:gd name="connsiteX4" fmla="*/ 335837 w 4565904"/>
              <a:gd name="connsiteY4" fmla="*/ 5015718 h 5143500"/>
              <a:gd name="connsiteX5" fmla="*/ 0 w 4565904"/>
              <a:gd name="connsiteY5" fmla="*/ 2794368 h 5143500"/>
              <a:gd name="connsiteX6" fmla="*/ 453278 w 4565904"/>
              <a:gd name="connsiteY6" fmla="*/ 225932 h 5143500"/>
              <a:gd name="connsiteX7" fmla="*/ 542360 w 4565904"/>
              <a:gd name="connsiteY7" fmla="*/ 0 h 5143500"/>
              <a:gd name="connsiteX0" fmla="*/ 542360 w 3122114"/>
              <a:gd name="connsiteY0" fmla="*/ 0 h 5143500"/>
              <a:gd name="connsiteX1" fmla="*/ 3041904 w 3122114"/>
              <a:gd name="connsiteY1" fmla="*/ 0 h 5143500"/>
              <a:gd name="connsiteX2" fmla="*/ 3122114 w 3122114"/>
              <a:gd name="connsiteY2" fmla="*/ 5143500 h 5143500"/>
              <a:gd name="connsiteX3" fmla="*/ 379074 w 3122114"/>
              <a:gd name="connsiteY3" fmla="*/ 5143500 h 5143500"/>
              <a:gd name="connsiteX4" fmla="*/ 335837 w 3122114"/>
              <a:gd name="connsiteY4" fmla="*/ 5015718 h 5143500"/>
              <a:gd name="connsiteX5" fmla="*/ 0 w 3122114"/>
              <a:gd name="connsiteY5" fmla="*/ 2794368 h 5143500"/>
              <a:gd name="connsiteX6" fmla="*/ 453278 w 3122114"/>
              <a:gd name="connsiteY6" fmla="*/ 225932 h 5143500"/>
              <a:gd name="connsiteX7" fmla="*/ 542360 w 3122114"/>
              <a:gd name="connsiteY7" fmla="*/ 0 h 5143500"/>
              <a:gd name="connsiteX0" fmla="*/ 542360 w 3122114"/>
              <a:gd name="connsiteY0" fmla="*/ 0 h 5143500"/>
              <a:gd name="connsiteX1" fmla="*/ 3073988 w 3122114"/>
              <a:gd name="connsiteY1" fmla="*/ 0 h 5143500"/>
              <a:gd name="connsiteX2" fmla="*/ 3122114 w 3122114"/>
              <a:gd name="connsiteY2" fmla="*/ 5143500 h 5143500"/>
              <a:gd name="connsiteX3" fmla="*/ 379074 w 3122114"/>
              <a:gd name="connsiteY3" fmla="*/ 5143500 h 5143500"/>
              <a:gd name="connsiteX4" fmla="*/ 335837 w 3122114"/>
              <a:gd name="connsiteY4" fmla="*/ 5015718 h 5143500"/>
              <a:gd name="connsiteX5" fmla="*/ 0 w 3122114"/>
              <a:gd name="connsiteY5" fmla="*/ 2794368 h 5143500"/>
              <a:gd name="connsiteX6" fmla="*/ 453278 w 3122114"/>
              <a:gd name="connsiteY6" fmla="*/ 225932 h 5143500"/>
              <a:gd name="connsiteX7" fmla="*/ 542360 w 3122114"/>
              <a:gd name="connsiteY7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22114" h="5143500">
                <a:moveTo>
                  <a:pt x="542360" y="0"/>
                </a:moveTo>
                <a:lnTo>
                  <a:pt x="3073988" y="0"/>
                </a:lnTo>
                <a:lnTo>
                  <a:pt x="3122114" y="5143500"/>
                </a:lnTo>
                <a:lnTo>
                  <a:pt x="379074" y="5143500"/>
                </a:lnTo>
                <a:lnTo>
                  <a:pt x="335837" y="5015718"/>
                </a:lnTo>
                <a:cubicBezTo>
                  <a:pt x="117578" y="4313994"/>
                  <a:pt x="0" y="3567912"/>
                  <a:pt x="0" y="2794368"/>
                </a:cubicBezTo>
                <a:cubicBezTo>
                  <a:pt x="0" y="1891900"/>
                  <a:pt x="160037" y="1026811"/>
                  <a:pt x="453278" y="225932"/>
                </a:cubicBezTo>
                <a:lnTo>
                  <a:pt x="54236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CD2C1-A462-4488-9486-EA51CCD4064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D13A782-714D-41C0-9935-B0FC62BC15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648E8C8-45F8-4996-81C5-5306C2A088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2284413"/>
            <a:ext cx="5563730" cy="24447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38DC1-9E6B-4C2D-B96D-F5A7DA2B2D6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58DAF05-6BF2-4E02-B248-252909A034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8465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small concav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411164"/>
            <a:ext cx="5783650" cy="963612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374775"/>
            <a:ext cx="5783650" cy="498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DA49314-EF30-8D43-B93A-1AF341690CB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85053" y="0"/>
            <a:ext cx="2858948" cy="5143500"/>
          </a:xfrm>
          <a:custGeom>
            <a:avLst/>
            <a:gdLst>
              <a:gd name="connsiteX0" fmla="*/ 0 w 4552006"/>
              <a:gd name="connsiteY0" fmla="*/ 0 h 5143500"/>
              <a:gd name="connsiteX1" fmla="*/ 4552006 w 4552006"/>
              <a:gd name="connsiteY1" fmla="*/ 0 h 5143500"/>
              <a:gd name="connsiteX2" fmla="*/ 4552006 w 4552006"/>
              <a:gd name="connsiteY2" fmla="*/ 5143500 h 5143500"/>
              <a:gd name="connsiteX3" fmla="*/ 0 w 4552006"/>
              <a:gd name="connsiteY3" fmla="*/ 5143500 h 5143500"/>
              <a:gd name="connsiteX4" fmla="*/ 1307 w 4552006"/>
              <a:gd name="connsiteY4" fmla="*/ 5140187 h 5143500"/>
              <a:gd name="connsiteX5" fmla="*/ 454584 w 4552006"/>
              <a:gd name="connsiteY5" fmla="*/ 2571750 h 5143500"/>
              <a:gd name="connsiteX6" fmla="*/ 1307 w 4552006"/>
              <a:gd name="connsiteY6" fmla="*/ 33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006" h="5143500">
                <a:moveTo>
                  <a:pt x="0" y="0"/>
                </a:moveTo>
                <a:lnTo>
                  <a:pt x="4552006" y="0"/>
                </a:lnTo>
                <a:lnTo>
                  <a:pt x="4552006" y="5143500"/>
                </a:lnTo>
                <a:lnTo>
                  <a:pt x="0" y="5143500"/>
                </a:lnTo>
                <a:lnTo>
                  <a:pt x="1307" y="5140187"/>
                </a:lnTo>
                <a:cubicBezTo>
                  <a:pt x="294548" y="4339307"/>
                  <a:pt x="454584" y="3474218"/>
                  <a:pt x="454584" y="2571750"/>
                </a:cubicBezTo>
                <a:cubicBezTo>
                  <a:pt x="454584" y="1669282"/>
                  <a:pt x="294548" y="804193"/>
                  <a:pt x="1307" y="3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63115-8BE2-4AA8-A9CF-440B909918B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6E7075A-17FF-4F83-AA8D-82F08CA223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6" y="172077"/>
            <a:ext cx="5779991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F559E3F-C078-4CB3-A759-60C3A78D64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2284413"/>
            <a:ext cx="5783650" cy="24447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6F2F1-9794-4533-A193-891EAE0D961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9AD25B7-C77D-4591-A455-65FDF09749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0351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E7F6DC-3041-4DE9-ABAD-999E302086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FCF160-2644-42A3-863B-E1C097AECB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337A1275-A0A8-420A-8CF8-22733B75DC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556898-8A2B-4CD1-BC02-9E7CA8DFC4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37291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E7F6DC-3041-4DE9-ABAD-999E302086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FCF160-2644-42A3-863B-E1C097AECB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686A59-34E1-4268-9D2A-843AC7C4FAE7}"/>
              </a:ext>
            </a:extLst>
          </p:cNvPr>
          <p:cNvGrpSpPr/>
          <p:nvPr userDrawn="1"/>
        </p:nvGrpSpPr>
        <p:grpSpPr>
          <a:xfrm>
            <a:off x="3164443" y="1057030"/>
            <a:ext cx="2815114" cy="3594880"/>
            <a:chOff x="1683861" y="1057030"/>
            <a:chExt cx="2815114" cy="359488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9B00027-192D-4F4E-B16A-8066927FD205}"/>
                </a:ext>
              </a:extLst>
            </p:cNvPr>
            <p:cNvGrpSpPr/>
            <p:nvPr/>
          </p:nvGrpSpPr>
          <p:grpSpPr>
            <a:xfrm>
              <a:off x="1683861" y="1057030"/>
              <a:ext cx="1360479" cy="2374698"/>
              <a:chOff x="-2234630" y="466504"/>
              <a:chExt cx="1664413" cy="293595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92C7EAF-084D-48B4-81D4-CCEF15462C59}"/>
                  </a:ext>
                </a:extLst>
              </p:cNvPr>
              <p:cNvSpPr/>
              <p:nvPr/>
            </p:nvSpPr>
            <p:spPr>
              <a:xfrm>
                <a:off x="-2234630" y="466504"/>
                <a:ext cx="1664413" cy="6731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r>
                  <a:rPr lang="en-GB" sz="900" dirty="0"/>
                  <a:t>AA Blue</a:t>
                </a:r>
              </a:p>
              <a:p>
                <a:pPr algn="l"/>
                <a:r>
                  <a:rPr lang="en-GB" sz="900" dirty="0"/>
                  <a:t>RGB 3/23/149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85C8046-0069-4AE9-B3BC-007CF48D18CE}"/>
                  </a:ext>
                </a:extLst>
              </p:cNvPr>
              <p:cNvSpPr/>
              <p:nvPr/>
            </p:nvSpPr>
            <p:spPr>
              <a:xfrm>
                <a:off x="-2234630" y="1220788"/>
                <a:ext cx="1664413" cy="673100"/>
              </a:xfrm>
              <a:prstGeom prst="rect">
                <a:avLst/>
              </a:prstGeom>
              <a:solidFill>
                <a:srgbClr val="337EF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r>
                  <a:rPr lang="en-GB" sz="900" dirty="0"/>
                  <a:t>AA Smart Blue</a:t>
                </a:r>
              </a:p>
              <a:p>
                <a:pPr algn="l"/>
                <a:r>
                  <a:rPr lang="en-GB" sz="900" dirty="0"/>
                  <a:t>RGB 52/127/246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28FDE94-4AA6-490F-8373-26C5BEC23140}"/>
                  </a:ext>
                </a:extLst>
              </p:cNvPr>
              <p:cNvSpPr/>
              <p:nvPr/>
            </p:nvSpPr>
            <p:spPr>
              <a:xfrm>
                <a:off x="-2234630" y="1975072"/>
                <a:ext cx="1664413" cy="673100"/>
              </a:xfrm>
              <a:prstGeom prst="rect">
                <a:avLst/>
              </a:prstGeom>
              <a:solidFill>
                <a:srgbClr val="FD001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r>
                  <a:rPr lang="en-GB" sz="900" dirty="0"/>
                  <a:t>AA Red</a:t>
                </a:r>
              </a:p>
              <a:p>
                <a:pPr algn="l"/>
                <a:r>
                  <a:rPr lang="en-GB" sz="900" dirty="0"/>
                  <a:t>RGB 255/0/0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960B91F-DC15-4965-8F82-CEDD3E12EF12}"/>
                  </a:ext>
                </a:extLst>
              </p:cNvPr>
              <p:cNvSpPr/>
              <p:nvPr/>
            </p:nvSpPr>
            <p:spPr>
              <a:xfrm>
                <a:off x="-2234630" y="2729356"/>
                <a:ext cx="1664413" cy="6731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r>
                  <a:rPr lang="en-GB" sz="900" dirty="0">
                    <a:solidFill>
                      <a:schemeClr val="tx1"/>
                    </a:solidFill>
                  </a:rPr>
                  <a:t>White</a:t>
                </a:r>
              </a:p>
              <a:p>
                <a:pPr algn="l"/>
                <a:r>
                  <a:rPr lang="en-GB" sz="900" dirty="0">
                    <a:solidFill>
                      <a:schemeClr val="tx1"/>
                    </a:solidFill>
                  </a:rPr>
                  <a:t>RGB 255/255/255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C6B3954-1C93-4548-B967-08EA4F8A7D98}"/>
                </a:ext>
              </a:extLst>
            </p:cNvPr>
            <p:cNvSpPr/>
            <p:nvPr/>
          </p:nvSpPr>
          <p:spPr>
            <a:xfrm>
              <a:off x="3138496" y="1057030"/>
              <a:ext cx="1360479" cy="577258"/>
            </a:xfrm>
            <a:prstGeom prst="rect">
              <a:avLst/>
            </a:prstGeom>
            <a:solidFill>
              <a:srgbClr val="FE8B0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900" dirty="0"/>
                <a:t>AA Orange</a:t>
              </a:r>
            </a:p>
            <a:p>
              <a:pPr algn="l"/>
              <a:r>
                <a:rPr lang="en-GB" sz="900" dirty="0"/>
                <a:t>RGB 255/140/0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2AA2CA2-0507-4357-B34E-F2B862AD8E90}"/>
                </a:ext>
              </a:extLst>
            </p:cNvPr>
            <p:cNvSpPr/>
            <p:nvPr/>
          </p:nvSpPr>
          <p:spPr>
            <a:xfrm>
              <a:off x="3138495" y="1634289"/>
              <a:ext cx="1360479" cy="577258"/>
            </a:xfrm>
            <a:prstGeom prst="rect">
              <a:avLst/>
            </a:prstGeom>
            <a:solidFill>
              <a:srgbClr val="F4D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900" dirty="0">
                  <a:solidFill>
                    <a:schemeClr val="tx1"/>
                  </a:solidFill>
                </a:rPr>
                <a:t>AA Yellow</a:t>
              </a:r>
            </a:p>
            <a:p>
              <a:pPr algn="l"/>
              <a:r>
                <a:rPr lang="en-GB" sz="900" dirty="0">
                  <a:solidFill>
                    <a:schemeClr val="tx1"/>
                  </a:solidFill>
                </a:rPr>
                <a:t>RGB: 245/145/255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3A122B7-2DF0-4A44-8FF3-AEDBA51BFE69}"/>
                </a:ext>
              </a:extLst>
            </p:cNvPr>
            <p:cNvSpPr/>
            <p:nvPr/>
          </p:nvSpPr>
          <p:spPr>
            <a:xfrm>
              <a:off x="3138496" y="2277210"/>
              <a:ext cx="1360479" cy="580544"/>
            </a:xfrm>
            <a:prstGeom prst="rect">
              <a:avLst/>
            </a:prstGeom>
            <a:solidFill>
              <a:srgbClr val="63B0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900" dirty="0"/>
                <a:t>AA Green</a:t>
              </a:r>
            </a:p>
            <a:p>
              <a:pPr algn="l"/>
              <a:r>
                <a:rPr lang="en-GB" sz="900" dirty="0"/>
                <a:t>RGB 100/178/70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396BEDD-11A4-4246-B3CE-174D49041F2C}"/>
                </a:ext>
              </a:extLst>
            </p:cNvPr>
            <p:cNvSpPr/>
            <p:nvPr/>
          </p:nvSpPr>
          <p:spPr>
            <a:xfrm>
              <a:off x="3138496" y="2851183"/>
              <a:ext cx="1360479" cy="580544"/>
            </a:xfrm>
            <a:prstGeom prst="rect">
              <a:avLst/>
            </a:prstGeom>
            <a:solidFill>
              <a:srgbClr val="20EBD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900" dirty="0">
                  <a:solidFill>
                    <a:schemeClr val="tx1"/>
                  </a:solidFill>
                </a:rPr>
                <a:t>AA Turquoise</a:t>
              </a:r>
            </a:p>
            <a:p>
              <a:pPr algn="l"/>
              <a:r>
                <a:rPr lang="en-GB" sz="900" dirty="0">
                  <a:solidFill>
                    <a:schemeClr val="tx1"/>
                  </a:solidFill>
                </a:rPr>
                <a:t>RGB 25/235/220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ED79673-8D5E-4AEB-B86E-6C6B5F8B74D4}"/>
                </a:ext>
              </a:extLst>
            </p:cNvPr>
            <p:cNvSpPr/>
            <p:nvPr/>
          </p:nvSpPr>
          <p:spPr>
            <a:xfrm>
              <a:off x="3138496" y="3497393"/>
              <a:ext cx="1360479" cy="578641"/>
            </a:xfrm>
            <a:prstGeom prst="rect">
              <a:avLst/>
            </a:prstGeom>
            <a:solidFill>
              <a:srgbClr val="6B248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900" dirty="0"/>
                <a:t>AA Purple</a:t>
              </a:r>
            </a:p>
            <a:p>
              <a:pPr algn="l"/>
              <a:r>
                <a:rPr lang="en-GB" sz="900" dirty="0"/>
                <a:t>RGB 108/35/130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A0394E6-9CE4-4F4A-A8C1-BB4053820007}"/>
                </a:ext>
              </a:extLst>
            </p:cNvPr>
            <p:cNvSpPr/>
            <p:nvPr/>
          </p:nvSpPr>
          <p:spPr>
            <a:xfrm>
              <a:off x="3138496" y="4073269"/>
              <a:ext cx="1360479" cy="578641"/>
            </a:xfrm>
            <a:prstGeom prst="rect">
              <a:avLst/>
            </a:prstGeom>
            <a:solidFill>
              <a:srgbClr val="B8177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900" dirty="0"/>
                <a:t>AA Magenta</a:t>
              </a:r>
            </a:p>
            <a:p>
              <a:pPr algn="l"/>
              <a:r>
                <a:rPr lang="en-GB" sz="900" dirty="0"/>
                <a:t>RGB 185 G 12 B 120</a:t>
              </a:r>
            </a:p>
          </p:txBody>
        </p:sp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8A206DBD-9144-41AE-8571-510E2C56EAA4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7491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A6A6A6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pc="-5" dirty="0"/>
              <a:t>V</a:t>
            </a:r>
            <a:r>
              <a:rPr dirty="0"/>
              <a:t>ers</a:t>
            </a:r>
            <a:r>
              <a:rPr spc="10" dirty="0"/>
              <a:t>i</a:t>
            </a:r>
            <a:r>
              <a:rPr dirty="0"/>
              <a:t>on:</a:t>
            </a:r>
            <a:r>
              <a:rPr spc="-10" dirty="0"/>
              <a:t> </a:t>
            </a:r>
            <a:r>
              <a:rPr dirty="0"/>
              <a:t>23/08/2021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031694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‹nº›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42456022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3802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00093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ngle heading only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202727"/>
            <a:ext cx="8342394" cy="504825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F51459-5168-F241-892E-2EA70D14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9" y="977275"/>
            <a:ext cx="8342394" cy="4784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189" indent="0">
              <a:buNone/>
              <a:defRPr>
                <a:solidFill>
                  <a:schemeClr val="tx2"/>
                </a:solidFill>
              </a:defRPr>
            </a:lvl2pPr>
            <a:lvl3pPr marL="914378" indent="0">
              <a:buNone/>
              <a:defRPr>
                <a:solidFill>
                  <a:schemeClr val="tx2"/>
                </a:solidFill>
              </a:defRPr>
            </a:lvl3pPr>
            <a:lvl4pPr marL="1371566" indent="0">
              <a:buNone/>
              <a:defRPr>
                <a:solidFill>
                  <a:schemeClr val="tx2"/>
                </a:solidFill>
              </a:defRPr>
            </a:lvl4pPr>
            <a:lvl5pPr marL="1828754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4C3BE-EF9E-4A1D-897A-C48737BE7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195262-4BE5-4258-9E0A-41259E6E6D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8" y="4756488"/>
            <a:ext cx="8348178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228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50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065" y="2032001"/>
            <a:ext cx="4176935" cy="107950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9" y="3111500"/>
            <a:ext cx="418643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B2B57B1-66AF-4F8F-BB5A-6F210C91B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BFC58-16B0-4A79-9B84-8D78949E9B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7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063" y="2032001"/>
            <a:ext cx="4176937" cy="107950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3E97CA-8796-4EA6-AA00-C4788E4D4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B84A575-8520-46ED-B4C7-C7D4D4338C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7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wrap="none" lIns="216000" tIns="36000" rIns="216000" bIns="36000" anchor="ctr" anchorCtr="1">
            <a:spAutoFit/>
          </a:bodyPr>
          <a:lstStyle>
            <a:lvl1pPr algn="l"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83E9F6-D1FB-4EF0-974E-380FDFB0A2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2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063" y="2032001"/>
            <a:ext cx="4176937" cy="107950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AA1F7BA-4EA2-4916-9FB9-1831AD3163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70D4E5C-4B1A-408A-BA46-CED785271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0FEC62-68D7-4514-A6EC-4B326F21BE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21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215" y="2032001"/>
            <a:ext cx="4170786" cy="107950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F4BDE38-8ED6-40DF-8058-87A626CEC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CAC4EC5-6DBE-472B-AEDD-5CAFED123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A9505-6029-42C6-9ADE-80162C3CE4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4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215" y="2032001"/>
            <a:ext cx="4170786" cy="107950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F4BDE38-8ED6-40DF-8058-87A626CEC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CAC4EC5-6DBE-472B-AEDD-5CAFED123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A9505-6029-42C6-9ADE-80162C3CE4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1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35840E2-64BB-49E3-A9A7-8894E402FF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0"/>
            </p:custDataLst>
            <p:extLst>
              <p:ext uri="{D42A27DB-BD31-4B8C-83A1-F6EECF244321}">
                <p14:modId xmlns:p14="http://schemas.microsoft.com/office/powerpoint/2010/main" val="26811738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1" imgW="443" imgH="443" progId="TCLayout.ActiveDocument.1">
                  <p:embed/>
                </p:oleObj>
              </mc:Choice>
              <mc:Fallback>
                <p:oleObj name="think-cell Slide" r:id="rId51" imgW="443" imgH="44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35840E2-64BB-49E3-A9A7-8894E402FF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0104" y="411162"/>
            <a:ext cx="8466084" cy="4956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4360" y="4882524"/>
            <a:ext cx="121828" cy="107722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94EF2-AC69-4F7F-AC5B-61F5FDB62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lang="en-GB" sz="700" b="0" dirty="0">
                <a:latin typeface="+mj-lt"/>
              </a:defRPr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1C75E7-DE3C-450C-AA84-2F872F567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79" y="1374775"/>
            <a:ext cx="8466083" cy="3357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MSIPCMContentMarking" descr="{&quot;HashCode&quot;:-1040214455,&quot;Placement&quot;:&quot;Header&quot;,&quot;Top&quot;:0.0,&quot;Left&quot;:660.4693,&quot;SlideWidth&quot;:720,&quot;SlideHeight&quot;:405}">
            <a:extLst>
              <a:ext uri="{FF2B5EF4-FFF2-40B4-BE49-F238E27FC236}">
                <a16:creationId xmlns:a16="http://schemas.microsoft.com/office/drawing/2014/main" id="{1C5E63E9-94DE-4A5C-92B6-74CBDE588237}"/>
              </a:ext>
            </a:extLst>
          </p:cNvPr>
          <p:cNvSpPr txBox="1"/>
          <p:nvPr userDrawn="1"/>
        </p:nvSpPr>
        <p:spPr>
          <a:xfrm>
            <a:off x="8387960" y="0"/>
            <a:ext cx="756040" cy="21764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rgbClr val="000000"/>
                </a:solidFill>
                <a:latin typeface="Arial" panose="020B0604020202020204" pitchFamily="34" charset="0"/>
              </a:rPr>
              <a:t>[OFFICIAL]</a:t>
            </a:r>
            <a:endParaRPr lang="pt-BR" sz="800" dirty="0" err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95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89" r:id="rId5"/>
    <p:sldLayoutId id="2147483690" r:id="rId6"/>
    <p:sldLayoutId id="2147483691" r:id="rId7"/>
    <p:sldLayoutId id="2147483692" r:id="rId8"/>
    <p:sldLayoutId id="2147483706" r:id="rId9"/>
    <p:sldLayoutId id="2147483707" r:id="rId10"/>
    <p:sldLayoutId id="2147483687" r:id="rId11"/>
    <p:sldLayoutId id="2147483651" r:id="rId12"/>
    <p:sldLayoutId id="2147483663" r:id="rId13"/>
    <p:sldLayoutId id="2147483664" r:id="rId14"/>
    <p:sldLayoutId id="2147483685" r:id="rId15"/>
    <p:sldLayoutId id="2147483686" r:id="rId16"/>
    <p:sldLayoutId id="2147483680" r:id="rId17"/>
    <p:sldLayoutId id="2147483693" r:id="rId18"/>
    <p:sldLayoutId id="2147483652" r:id="rId19"/>
    <p:sldLayoutId id="2147483666" r:id="rId20"/>
    <p:sldLayoutId id="2147483667" r:id="rId21"/>
    <p:sldLayoutId id="2147483703" r:id="rId22"/>
    <p:sldLayoutId id="2147483672" r:id="rId23"/>
    <p:sldLayoutId id="2147483675" r:id="rId24"/>
    <p:sldLayoutId id="2147483702" r:id="rId25"/>
    <p:sldLayoutId id="2147483650" r:id="rId26"/>
    <p:sldLayoutId id="2147483673" r:id="rId27"/>
    <p:sldLayoutId id="2147483701" r:id="rId28"/>
    <p:sldLayoutId id="2147483654" r:id="rId29"/>
    <p:sldLayoutId id="2147483704" r:id="rId30"/>
    <p:sldLayoutId id="2147483674" r:id="rId31"/>
    <p:sldLayoutId id="2147483677" r:id="rId32"/>
    <p:sldLayoutId id="2147483676" r:id="rId33"/>
    <p:sldLayoutId id="2147483697" r:id="rId34"/>
    <p:sldLayoutId id="2147483698" r:id="rId35"/>
    <p:sldLayoutId id="2147483699" r:id="rId36"/>
    <p:sldLayoutId id="2147483700" r:id="rId37"/>
    <p:sldLayoutId id="2147483682" r:id="rId38"/>
    <p:sldLayoutId id="2147483681" r:id="rId39"/>
    <p:sldLayoutId id="2147483683" r:id="rId40"/>
    <p:sldLayoutId id="2147483684" r:id="rId41"/>
    <p:sldLayoutId id="2147483655" r:id="rId42"/>
    <p:sldLayoutId id="2147483705" r:id="rId43"/>
    <p:sldLayoutId id="2147483708" r:id="rId44"/>
    <p:sldLayoutId id="2147483709" r:id="rId45"/>
    <p:sldLayoutId id="2147483710" r:id="rId46"/>
    <p:sldLayoutId id="2147483711" r:id="rId47"/>
    <p:sldLayoutId id="2147483712" r:id="rId4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gradFill>
            <a:gsLst>
              <a:gs pos="0">
                <a:schemeClr val="bg2"/>
              </a:gs>
              <a:gs pos="25000">
                <a:schemeClr val="tx1"/>
              </a:gs>
              <a:gs pos="60000">
                <a:schemeClr val="tx2"/>
              </a:gs>
            </a:gsLst>
            <a:lin ang="0" scaled="0"/>
          </a:gra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1200"/>
        </a:spcBef>
        <a:buFont typeface="Arial" panose="020B0604020202020204" pitchFamily="34" charset="0"/>
        <a:buNone/>
        <a:defRPr sz="1100" b="1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spcBef>
          <a:spcPts val="300"/>
        </a:spcBef>
        <a:buFont typeface="Arial" panose="020B0604020202020204" pitchFamily="34" charset="0"/>
        <a:buNone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2075" indent="-92075" algn="l" defTabSz="457200" rtl="0" eaLnBrk="1" latinLnBrk="0" hangingPunct="1">
        <a:spcBef>
          <a:spcPts val="300"/>
        </a:spcBef>
        <a:buFont typeface="Arial" panose="020B0604020202020204" pitchFamily="34" charset="0"/>
        <a:buChar char="•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77800" indent="-90488" algn="l" defTabSz="457200" rtl="0" eaLnBrk="1" latinLnBrk="0" hangingPunct="1">
        <a:spcBef>
          <a:spcPts val="300"/>
        </a:spcBef>
        <a:buFont typeface="Arial" panose="020B0604020202020204" pitchFamily="34" charset="0"/>
        <a:buChar char="•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9875" indent="-87313" algn="l" defTabSz="457200" rtl="0" eaLnBrk="1" latinLnBrk="0" hangingPunct="1">
        <a:spcBef>
          <a:spcPts val="300"/>
        </a:spcBef>
        <a:buFont typeface="AA Smart Sans" panose="00000500000000000000" pitchFamily="50" charset="0"/>
        <a:buChar char="-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181818"/>
          </p15:clr>
        </p15:guide>
        <p15:guide id="2" pos="5760" userDrawn="1">
          <p15:clr>
            <a:srgbClr val="181818"/>
          </p15:clr>
        </p15:guide>
        <p15:guide id="3" pos="249" userDrawn="1">
          <p15:clr>
            <a:srgbClr val="181818"/>
          </p15:clr>
        </p15:guide>
        <p15:guide id="4" pos="1496" userDrawn="1">
          <p15:clr>
            <a:srgbClr val="181818"/>
          </p15:clr>
        </p15:guide>
        <p15:guide id="5" pos="1587" userDrawn="1">
          <p15:clr>
            <a:srgbClr val="181818"/>
          </p15:clr>
        </p15:guide>
        <p15:guide id="6" pos="2834" userDrawn="1">
          <p15:clr>
            <a:srgbClr val="181818"/>
          </p15:clr>
        </p15:guide>
        <p15:guide id="7" pos="2925" userDrawn="1">
          <p15:clr>
            <a:srgbClr val="181818"/>
          </p15:clr>
        </p15:guide>
        <p15:guide id="8" pos="4172" userDrawn="1">
          <p15:clr>
            <a:srgbClr val="181818"/>
          </p15:clr>
        </p15:guide>
        <p15:guide id="9" pos="4263" userDrawn="1">
          <p15:clr>
            <a:srgbClr val="181818"/>
          </p15:clr>
        </p15:guide>
        <p15:guide id="10" pos="5510" userDrawn="1">
          <p15:clr>
            <a:srgbClr val="181818"/>
          </p15:clr>
        </p15:guide>
        <p15:guide id="11" orient="horz" userDrawn="1">
          <p15:clr>
            <a:srgbClr val="181818"/>
          </p15:clr>
        </p15:guide>
        <p15:guide id="12" orient="horz" pos="3240" userDrawn="1">
          <p15:clr>
            <a:srgbClr val="181818"/>
          </p15:clr>
        </p15:guide>
        <p15:guide id="13" orient="horz" pos="249" userDrawn="1">
          <p15:clr>
            <a:srgbClr val="181818"/>
          </p15:clr>
        </p15:guide>
        <p15:guide id="14" orient="horz" pos="866" userDrawn="1">
          <p15:clr>
            <a:srgbClr val="181818"/>
          </p15:clr>
        </p15:guide>
        <p15:guide id="15" orient="horz" pos="957" userDrawn="1">
          <p15:clr>
            <a:srgbClr val="181818"/>
          </p15:clr>
        </p15:guide>
        <p15:guide id="16" orient="horz" pos="1574" userDrawn="1">
          <p15:clr>
            <a:srgbClr val="181818"/>
          </p15:clr>
        </p15:guide>
        <p15:guide id="17" orient="horz" pos="1665" userDrawn="1">
          <p15:clr>
            <a:srgbClr val="181818"/>
          </p15:clr>
        </p15:guide>
        <p15:guide id="18" orient="horz" pos="2282" userDrawn="1">
          <p15:clr>
            <a:srgbClr val="181818"/>
          </p15:clr>
        </p15:guide>
        <p15:guide id="19" orient="horz" pos="2373" userDrawn="1">
          <p15:clr>
            <a:srgbClr val="181818"/>
          </p15:clr>
        </p15:guide>
        <p15:guide id="20" orient="horz" pos="2990" userDrawn="1">
          <p15:clr>
            <a:srgbClr val="181818"/>
          </p15:clr>
        </p15:guide>
        <p15:guide id="21" orient="horz" pos="12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fif"/><Relationship Id="rId7" Type="http://schemas.openxmlformats.org/officeDocument/2006/relationships/image" Target="../media/image65.jpg"/><Relationship Id="rId2" Type="http://schemas.openxmlformats.org/officeDocument/2006/relationships/image" Target="../media/image60.jf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4.jfif"/><Relationship Id="rId5" Type="http://schemas.openxmlformats.org/officeDocument/2006/relationships/image" Target="../media/image63.jpg"/><Relationship Id="rId4" Type="http://schemas.openxmlformats.org/officeDocument/2006/relationships/image" Target="../media/image62.jf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Relationship Id="rId9" Type="http://schemas.openxmlformats.org/officeDocument/2006/relationships/image" Target="../media/image7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gloamerican.com/" TargetMode="External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35.png"/><Relationship Id="rId1" Type="http://schemas.openxmlformats.org/officeDocument/2006/relationships/tags" Target="../tags/tag3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svg"/><Relationship Id="rId10" Type="http://schemas.openxmlformats.org/officeDocument/2006/relationships/image" Target="../media/image29.svg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.xml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pn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12" Type="http://schemas.openxmlformats.org/officeDocument/2006/relationships/image" Target="../media/image51.jpg"/><Relationship Id="rId2" Type="http://schemas.openxmlformats.org/officeDocument/2006/relationships/image" Target="../media/image41.png"/><Relationship Id="rId16" Type="http://schemas.openxmlformats.org/officeDocument/2006/relationships/image" Target="../media/image55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jpg"/><Relationship Id="rId15" Type="http://schemas.openxmlformats.org/officeDocument/2006/relationships/image" Target="../media/image54.png"/><Relationship Id="rId10" Type="http://schemas.openxmlformats.org/officeDocument/2006/relationships/image" Target="../media/image49.jp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0D5247D-BC32-4431-8269-07D0E76ACFE8}"/>
              </a:ext>
            </a:extLst>
          </p:cNvPr>
          <p:cNvSpPr/>
          <p:nvPr/>
        </p:nvSpPr>
        <p:spPr>
          <a:xfrm>
            <a:off x="0" y="0"/>
            <a:ext cx="9141618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57ADA5F-1634-45E9-B6D4-244BD2E065E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66" b="66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D11882-971A-8041-8FB1-92CB6644D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068" y="2032001"/>
            <a:ext cx="4176932" cy="1079500"/>
          </a:xfrm>
        </p:spPr>
        <p:txBody>
          <a:bodyPr/>
          <a:lstStyle/>
          <a:p>
            <a:r>
              <a:rPr lang="en-GB" sz="3200" b="1" dirty="0"/>
              <a:t>Anglo American</a:t>
            </a:r>
            <a:br>
              <a:rPr lang="en-GB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CDD616-F02E-0C4B-A59D-E690D9DC8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067" y="4329231"/>
            <a:ext cx="1595573" cy="318630"/>
          </a:xfrm>
        </p:spPr>
        <p:txBody>
          <a:bodyPr/>
          <a:lstStyle/>
          <a:p>
            <a:r>
              <a:rPr lang="en-GB" dirty="0" err="1"/>
              <a:t>Março</a:t>
            </a:r>
            <a:r>
              <a:rPr lang="en-GB" dirty="0"/>
              <a:t>/2023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3BE5B-B317-46BE-869D-94B0E8631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53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Barro Alto Laboratory,General View 7969">
            <a:extLst>
              <a:ext uri="{FF2B5EF4-FFF2-40B4-BE49-F238E27FC236}">
                <a16:creationId xmlns:a16="http://schemas.microsoft.com/office/drawing/2014/main" id="{918C1BF9-3B05-4A7A-A00F-527247645A07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3" name="Retângulo 82">
            <a:extLst>
              <a:ext uri="{FF2B5EF4-FFF2-40B4-BE49-F238E27FC236}">
                <a16:creationId xmlns:a16="http://schemas.microsoft.com/office/drawing/2014/main" id="{C3664C2C-83B8-4970-A8F8-85F621986F5E}"/>
              </a:ext>
            </a:extLst>
          </p:cNvPr>
          <p:cNvSpPr/>
          <p:nvPr/>
        </p:nvSpPr>
        <p:spPr>
          <a:xfrm>
            <a:off x="-16876" y="1"/>
            <a:ext cx="9150239" cy="514349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2B84B34-6FA8-41EC-9B79-4CEEDFE4555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78025" y="4889953"/>
            <a:ext cx="6647945" cy="107722"/>
          </a:xfrm>
        </p:spPr>
        <p:txBody>
          <a:bodyPr/>
          <a:lstStyle/>
          <a:p>
            <a:r>
              <a:rPr lang="en-US" dirty="0"/>
              <a:t>Anglo American  /  © 2023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4FABA67-17F2-4E03-BC22-46618C4DDB44}"/>
              </a:ext>
            </a:extLst>
          </p:cNvPr>
          <p:cNvSpPr/>
          <p:nvPr/>
        </p:nvSpPr>
        <p:spPr>
          <a:xfrm>
            <a:off x="399373" y="158069"/>
            <a:ext cx="4057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cs typeface="Arial" panose="020B0604020202020204" pitchFamily="34" charset="0"/>
              </a:rPr>
              <a:t>Impacto Econômico</a:t>
            </a:r>
          </a:p>
        </p:txBody>
      </p:sp>
      <p:sp>
        <p:nvSpPr>
          <p:cNvPr id="41" name="Rectangle 25">
            <a:extLst>
              <a:ext uri="{FF2B5EF4-FFF2-40B4-BE49-F238E27FC236}">
                <a16:creationId xmlns:a16="http://schemas.microsoft.com/office/drawing/2014/main" id="{EC750BFC-7967-40B6-AFD3-BCBE1E2F8EA2}"/>
              </a:ext>
            </a:extLst>
          </p:cNvPr>
          <p:cNvSpPr/>
          <p:nvPr/>
        </p:nvSpPr>
        <p:spPr>
          <a:xfrm>
            <a:off x="1883936" y="3836247"/>
            <a:ext cx="242291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R$ 0,2M</a:t>
            </a:r>
          </a:p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ICMS </a:t>
            </a:r>
          </a:p>
        </p:txBody>
      </p:sp>
      <p:sp>
        <p:nvSpPr>
          <p:cNvPr id="56" name="Rectangle 24">
            <a:extLst>
              <a:ext uri="{FF2B5EF4-FFF2-40B4-BE49-F238E27FC236}">
                <a16:creationId xmlns:a16="http://schemas.microsoft.com/office/drawing/2014/main" id="{0564243A-CFA8-4EE6-81EC-10D97C912C4C}"/>
              </a:ext>
            </a:extLst>
          </p:cNvPr>
          <p:cNvSpPr/>
          <p:nvPr/>
        </p:nvSpPr>
        <p:spPr>
          <a:xfrm>
            <a:off x="1927674" y="2761155"/>
            <a:ext cx="186495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R$ 22M</a:t>
            </a:r>
            <a:b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ISSQN </a:t>
            </a:r>
          </a:p>
        </p:txBody>
      </p:sp>
      <p:sp>
        <p:nvSpPr>
          <p:cNvPr id="57" name="Rectangle 25">
            <a:extLst>
              <a:ext uri="{FF2B5EF4-FFF2-40B4-BE49-F238E27FC236}">
                <a16:creationId xmlns:a16="http://schemas.microsoft.com/office/drawing/2014/main" id="{7D5B2A94-442F-4822-90D1-856F98B47EEF}"/>
              </a:ext>
            </a:extLst>
          </p:cNvPr>
          <p:cNvSpPr/>
          <p:nvPr/>
        </p:nvSpPr>
        <p:spPr>
          <a:xfrm>
            <a:off x="1874509" y="1609874"/>
            <a:ext cx="19181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R$ 21M</a:t>
            </a:r>
          </a:p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CFEM </a:t>
            </a:r>
          </a:p>
        </p:txBody>
      </p:sp>
      <p:cxnSp>
        <p:nvCxnSpPr>
          <p:cNvPr id="58" name="Conector reto 57">
            <a:extLst>
              <a:ext uri="{FF2B5EF4-FFF2-40B4-BE49-F238E27FC236}">
                <a16:creationId xmlns:a16="http://schemas.microsoft.com/office/drawing/2014/main" id="{D64E1AC8-C7A9-47D3-9AB7-C5685885203A}"/>
              </a:ext>
            </a:extLst>
          </p:cNvPr>
          <p:cNvCxnSpPr>
            <a:cxnSpLocks/>
          </p:cNvCxnSpPr>
          <p:nvPr/>
        </p:nvCxnSpPr>
        <p:spPr>
          <a:xfrm>
            <a:off x="1932298" y="3836247"/>
            <a:ext cx="17493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ector reto 58">
            <a:extLst>
              <a:ext uri="{FF2B5EF4-FFF2-40B4-BE49-F238E27FC236}">
                <a16:creationId xmlns:a16="http://schemas.microsoft.com/office/drawing/2014/main" id="{06D06D10-A6A4-4DFA-8B9D-6089BC3D5E1A}"/>
              </a:ext>
            </a:extLst>
          </p:cNvPr>
          <p:cNvCxnSpPr>
            <a:cxnSpLocks/>
          </p:cNvCxnSpPr>
          <p:nvPr/>
        </p:nvCxnSpPr>
        <p:spPr>
          <a:xfrm>
            <a:off x="1932298" y="1609874"/>
            <a:ext cx="17493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id="{1A8695E8-9B3A-4D61-BEDC-E5D5B0305268}"/>
              </a:ext>
            </a:extLst>
          </p:cNvPr>
          <p:cNvCxnSpPr>
            <a:cxnSpLocks/>
          </p:cNvCxnSpPr>
          <p:nvPr/>
        </p:nvCxnSpPr>
        <p:spPr>
          <a:xfrm>
            <a:off x="1985463" y="2773179"/>
            <a:ext cx="17493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Rectangle 25">
            <a:extLst>
              <a:ext uri="{FF2B5EF4-FFF2-40B4-BE49-F238E27FC236}">
                <a16:creationId xmlns:a16="http://schemas.microsoft.com/office/drawing/2014/main" id="{D2872B09-4AD6-449C-A8B7-4E0C22D1F4E0}"/>
              </a:ext>
            </a:extLst>
          </p:cNvPr>
          <p:cNvSpPr/>
          <p:nvPr/>
        </p:nvSpPr>
        <p:spPr>
          <a:xfrm>
            <a:off x="1860939" y="879296"/>
            <a:ext cx="2150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acumulado </a:t>
            </a:r>
          </a:p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75" name="Rectangle 25">
            <a:extLst>
              <a:ext uri="{FF2B5EF4-FFF2-40B4-BE49-F238E27FC236}">
                <a16:creationId xmlns:a16="http://schemas.microsoft.com/office/drawing/2014/main" id="{01680FCE-C058-4BCB-A486-7D70BCB9AC0D}"/>
              </a:ext>
            </a:extLst>
          </p:cNvPr>
          <p:cNvSpPr/>
          <p:nvPr/>
        </p:nvSpPr>
        <p:spPr>
          <a:xfrm>
            <a:off x="4823649" y="3840878"/>
            <a:ext cx="242291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R$ 0,7M</a:t>
            </a:r>
          </a:p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ICMS </a:t>
            </a:r>
          </a:p>
        </p:txBody>
      </p:sp>
      <p:sp>
        <p:nvSpPr>
          <p:cNvPr id="76" name="Rectangle 24">
            <a:extLst>
              <a:ext uri="{FF2B5EF4-FFF2-40B4-BE49-F238E27FC236}">
                <a16:creationId xmlns:a16="http://schemas.microsoft.com/office/drawing/2014/main" id="{576544D8-C927-4C3B-A7EA-F1F1046E0FE4}"/>
              </a:ext>
            </a:extLst>
          </p:cNvPr>
          <p:cNvSpPr/>
          <p:nvPr/>
        </p:nvSpPr>
        <p:spPr>
          <a:xfrm>
            <a:off x="4819025" y="2768584"/>
            <a:ext cx="186495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R$ 68M</a:t>
            </a:r>
            <a:b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ISSQN </a:t>
            </a:r>
          </a:p>
        </p:txBody>
      </p:sp>
      <p:sp>
        <p:nvSpPr>
          <p:cNvPr id="77" name="Rectangle 25">
            <a:extLst>
              <a:ext uri="{FF2B5EF4-FFF2-40B4-BE49-F238E27FC236}">
                <a16:creationId xmlns:a16="http://schemas.microsoft.com/office/drawing/2014/main" id="{185CE681-9CA2-406B-9C20-A9AD1EE2450F}"/>
              </a:ext>
            </a:extLst>
          </p:cNvPr>
          <p:cNvSpPr/>
          <p:nvPr/>
        </p:nvSpPr>
        <p:spPr>
          <a:xfrm>
            <a:off x="4765860" y="1617303"/>
            <a:ext cx="19181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R$ 82M</a:t>
            </a:r>
          </a:p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CFEM </a:t>
            </a:r>
          </a:p>
        </p:txBody>
      </p:sp>
      <p:cxnSp>
        <p:nvCxnSpPr>
          <p:cNvPr id="78" name="Conector reto 77">
            <a:extLst>
              <a:ext uri="{FF2B5EF4-FFF2-40B4-BE49-F238E27FC236}">
                <a16:creationId xmlns:a16="http://schemas.microsoft.com/office/drawing/2014/main" id="{38DB58E0-867A-4037-BAB3-F88F8E77AA02}"/>
              </a:ext>
            </a:extLst>
          </p:cNvPr>
          <p:cNvCxnSpPr>
            <a:cxnSpLocks/>
          </p:cNvCxnSpPr>
          <p:nvPr/>
        </p:nvCxnSpPr>
        <p:spPr>
          <a:xfrm>
            <a:off x="4872011" y="3840878"/>
            <a:ext cx="17493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Conector reto 78">
            <a:extLst>
              <a:ext uri="{FF2B5EF4-FFF2-40B4-BE49-F238E27FC236}">
                <a16:creationId xmlns:a16="http://schemas.microsoft.com/office/drawing/2014/main" id="{C683EDFE-89F5-48E8-8CBB-043498F17AD4}"/>
              </a:ext>
            </a:extLst>
          </p:cNvPr>
          <p:cNvCxnSpPr>
            <a:cxnSpLocks/>
          </p:cNvCxnSpPr>
          <p:nvPr/>
        </p:nvCxnSpPr>
        <p:spPr>
          <a:xfrm>
            <a:off x="4823649" y="1617303"/>
            <a:ext cx="17493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Conector reto 79">
            <a:extLst>
              <a:ext uri="{FF2B5EF4-FFF2-40B4-BE49-F238E27FC236}">
                <a16:creationId xmlns:a16="http://schemas.microsoft.com/office/drawing/2014/main" id="{3DA9C470-0D27-4619-8CF0-417C52BCC4EC}"/>
              </a:ext>
            </a:extLst>
          </p:cNvPr>
          <p:cNvCxnSpPr>
            <a:cxnSpLocks/>
          </p:cNvCxnSpPr>
          <p:nvPr/>
        </p:nvCxnSpPr>
        <p:spPr>
          <a:xfrm>
            <a:off x="4876814" y="2780608"/>
            <a:ext cx="17493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Rectangle 25">
            <a:extLst>
              <a:ext uri="{FF2B5EF4-FFF2-40B4-BE49-F238E27FC236}">
                <a16:creationId xmlns:a16="http://schemas.microsoft.com/office/drawing/2014/main" id="{D9F9314F-FE83-4FC3-BC6F-825FC19BFCBF}"/>
              </a:ext>
            </a:extLst>
          </p:cNvPr>
          <p:cNvSpPr/>
          <p:nvPr/>
        </p:nvSpPr>
        <p:spPr>
          <a:xfrm>
            <a:off x="4752291" y="886725"/>
            <a:ext cx="1820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acumulado </a:t>
            </a:r>
          </a:p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à 2022</a:t>
            </a:r>
          </a:p>
        </p:txBody>
      </p:sp>
    </p:spTree>
    <p:extLst>
      <p:ext uri="{BB962C8B-B14F-4D97-AF65-F5344CB8AC3E}">
        <p14:creationId xmlns:p14="http://schemas.microsoft.com/office/powerpoint/2010/main" val="139661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8C3A0C43-E992-3C0A-2BB1-D1B97502D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5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44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1B4F7C4-56D4-264A-FDCA-236459DAE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42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94903" y="32131"/>
            <a:ext cx="54292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10" dirty="0">
                <a:latin typeface="Arial"/>
                <a:cs typeface="Arial"/>
              </a:rPr>
              <a:t>[OFFICIAL]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12530" y="4876291"/>
            <a:ext cx="62865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spc="15" dirty="0">
                <a:solidFill>
                  <a:srgbClr val="031794"/>
                </a:solidFill>
                <a:latin typeface="Arial"/>
                <a:cs typeface="Arial"/>
              </a:rPr>
              <a:t>9</a:t>
            </a:r>
            <a:endParaRPr sz="5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4815" y="0"/>
            <a:ext cx="4139184" cy="514349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67411" y="1476524"/>
            <a:ext cx="4242410" cy="20447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200" dirty="0">
                <a:latin typeface="+mj-lt"/>
              </a:rPr>
              <a:t>Com  o  objetivo  de  promover  o  </a:t>
            </a:r>
            <a:r>
              <a:rPr sz="1200" b="1" dirty="0">
                <a:latin typeface="+mj-lt"/>
              </a:rPr>
              <a:t>desenvolvimento socioeconômico e sustentável </a:t>
            </a:r>
            <a:r>
              <a:rPr sz="1200" dirty="0">
                <a:latin typeface="+mj-lt"/>
              </a:rPr>
              <a:t>de comunidades próximas às nossas operações, contribuímos para a diversificação econômica  e  a  redução  da  dependência  do  setor  da mineração por meio da valorização das vocações locais.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 dirty="0">
              <a:latin typeface="Arial"/>
              <a:cs typeface="Arial"/>
            </a:endParaRPr>
          </a:p>
          <a:p>
            <a:pPr marL="12700" marR="6985" algn="just">
              <a:lnSpc>
                <a:spcPct val="100000"/>
              </a:lnSpc>
            </a:pPr>
            <a:r>
              <a:rPr sz="1200" dirty="0">
                <a:latin typeface="+mj-lt"/>
              </a:rPr>
              <a:t>Por meio de </a:t>
            </a:r>
            <a:r>
              <a:rPr sz="1200" b="1" dirty="0">
                <a:latin typeface="+mj-lt"/>
              </a:rPr>
              <a:t>capacitações e consultoria individualizada</a:t>
            </a:r>
            <a:r>
              <a:rPr sz="1200" dirty="0">
                <a:latin typeface="+mj-lt"/>
              </a:rPr>
              <a:t>, os produtores rurais das cidades de Barro Alto, Niquelândia e Santa Rita do Novo Destino ampliam seus conhecimentos sobre  gestão,  comercialização  dos  produtos  e  técnicas específicas.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7410" y="251436"/>
            <a:ext cx="4737405" cy="8136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pt-BR" b="0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+mj-lt"/>
                <a:cs typeface="+mj-cs"/>
              </a:rPr>
              <a:t>Programa </a:t>
            </a:r>
            <a:r>
              <a:rPr b="0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+mj-lt"/>
                <a:cs typeface="+mj-cs"/>
              </a:rPr>
              <a:t>Crescer</a:t>
            </a:r>
            <a:br>
              <a:rPr lang="pt-BR" b="0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+mj-lt"/>
                <a:cs typeface="+mj-cs"/>
              </a:rPr>
            </a:br>
            <a:r>
              <a:rPr lang="pt-BR" sz="1300" dirty="0">
                <a:solidFill>
                  <a:srgbClr val="031795"/>
                </a:solidFill>
                <a:latin typeface="+mj-lt"/>
                <a:cs typeface="Arial" panose="020B0604020202020204" pitchFamily="34" charset="0"/>
              </a:rPr>
              <a:t>Um dos nossos principais programas de desenvolvimento socioeconômico, valorizando a vocação local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EBF430C-5D19-07D2-0D56-A9E3F57FFEA5}"/>
              </a:ext>
            </a:extLst>
          </p:cNvPr>
          <p:cNvSpPr txBox="1"/>
          <p:nvPr/>
        </p:nvSpPr>
        <p:spPr>
          <a:xfrm>
            <a:off x="1493709" y="3748926"/>
            <a:ext cx="1905431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347FF6"/>
                </a:solidFill>
              </a:rPr>
              <a:t>114</a:t>
            </a:r>
          </a:p>
          <a:p>
            <a:pPr algn="ctr"/>
            <a:r>
              <a:rPr lang="pt-BR" sz="1100" b="1" dirty="0">
                <a:solidFill>
                  <a:srgbClr val="347FF6"/>
                </a:solidFill>
                <a:latin typeface="Arial" panose="020B0604020202020204" pitchFamily="34" charset="0"/>
              </a:rPr>
              <a:t>Produtores locais apoiados:</a:t>
            </a:r>
          </a:p>
          <a:p>
            <a:pPr marL="215995" lvl="1" indent="-171446" algn="just">
              <a:buFont typeface="Arial" panose="020B0604020202020204" pitchFamily="34" charset="0"/>
              <a:buChar char="•"/>
            </a:pPr>
            <a:r>
              <a:rPr lang="pt-BR" sz="1100" b="1" dirty="0">
                <a:solidFill>
                  <a:srgbClr val="347FF6"/>
                </a:solidFill>
                <a:latin typeface="Arial" panose="020B0604020202020204" pitchFamily="34" charset="0"/>
              </a:rPr>
              <a:t>40 em apicultura; </a:t>
            </a:r>
          </a:p>
          <a:p>
            <a:pPr marL="215995" lvl="1" indent="-171446" algn="just">
              <a:buFont typeface="Arial" panose="020B0604020202020204" pitchFamily="34" charset="0"/>
              <a:buChar char="•"/>
            </a:pPr>
            <a:r>
              <a:rPr lang="pt-BR" sz="1100" b="1" dirty="0">
                <a:solidFill>
                  <a:srgbClr val="347FF6"/>
                </a:solidFill>
                <a:latin typeface="Arial" panose="020B0604020202020204" pitchFamily="34" charset="0"/>
              </a:rPr>
              <a:t>74 em leite e queijo.</a:t>
            </a:r>
            <a:endParaRPr lang="en-US" dirty="0">
              <a:solidFill>
                <a:srgbClr val="347FF6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9107" y="195884"/>
            <a:ext cx="5553540" cy="504825"/>
          </a:xfrm>
        </p:spPr>
        <p:txBody>
          <a:bodyPr>
            <a:normAutofit/>
          </a:bodyPr>
          <a:lstStyle/>
          <a:p>
            <a:r>
              <a:rPr lang="en-US" dirty="0" err="1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rPr>
              <a:t>Edital</a:t>
            </a:r>
            <a:r>
              <a:rPr lang="en-US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rPr>
              <a:t> de Projetos Sociais</a:t>
            </a:r>
          </a:p>
        </p:txBody>
      </p:sp>
      <p:pic>
        <p:nvPicPr>
          <p:cNvPr id="5" name="Espaço Reservado para Imagem 6" descr="Uma imagem contendo pessoa, ao ar livre, criança, jovem&#10;&#10;Descrição gerada automaticamente">
            <a:extLst>
              <a:ext uri="{FF2B5EF4-FFF2-40B4-BE49-F238E27FC236}">
                <a16:creationId xmlns:a16="http://schemas.microsoft.com/office/drawing/2014/main" id="{2279E646-4B7D-461D-A417-1B0AFA57935B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092457" y="0"/>
            <a:ext cx="3051544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FBB2739B-5B24-42E7-BC9A-05F573D1ACF3}"/>
              </a:ext>
            </a:extLst>
          </p:cNvPr>
          <p:cNvSpPr>
            <a:spLocks noGrp="1"/>
          </p:cNvSpPr>
          <p:nvPr/>
        </p:nvSpPr>
        <p:spPr>
          <a:xfrm>
            <a:off x="219107" y="743173"/>
            <a:ext cx="5553540" cy="383089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609585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1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05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b="0" i="0" kern="1200">
                <a:solidFill>
                  <a:schemeClr val="tx2"/>
                </a:solidFill>
                <a:latin typeface="Anglo Text v3" pitchFamily="2" charset="77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endParaRPr lang="pt-PT" sz="1050" dirty="0">
              <a:cs typeface="Arial" pitchFamily="34" charset="0"/>
            </a:endParaRPr>
          </a:p>
          <a:p>
            <a:pPr marL="128588" indent="-128588"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BR" sz="1100" b="1" dirty="0">
                <a:cs typeface="Arial" pitchFamily="34" charset="0"/>
              </a:rPr>
              <a:t>Objetivos: </a:t>
            </a:r>
            <a:r>
              <a:rPr lang="pt-BR" sz="1100" dirty="0">
                <a:cs typeface="Arial" pitchFamily="34" charset="0"/>
              </a:rPr>
              <a:t>Contribuir de forma positiva e duradoura para as comunidades próximas à Anglo American, visando a transformação do capital social para melhor.</a:t>
            </a:r>
          </a:p>
          <a:p>
            <a:pPr algn="just">
              <a:spcBef>
                <a:spcPts val="0"/>
              </a:spcBef>
            </a:pPr>
            <a:endParaRPr lang="pt-BR" sz="1100" dirty="0">
              <a:cs typeface="Arial" pitchFamily="34" charset="0"/>
            </a:endParaRPr>
          </a:p>
          <a:p>
            <a:pPr marL="128588" indent="-128588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BR" sz="1100" b="1" dirty="0">
                <a:cs typeface="Arial" pitchFamily="34" charset="0"/>
              </a:rPr>
              <a:t>Abrangência: </a:t>
            </a:r>
            <a:r>
              <a:rPr lang="pt-BR" sz="1100" dirty="0">
                <a:cs typeface="Arial" pitchFamily="34" charset="0"/>
              </a:rPr>
              <a:t>Barro Alto e Niquelândia.</a:t>
            </a:r>
          </a:p>
          <a:p>
            <a:pPr algn="just">
              <a:spcBef>
                <a:spcPts val="0"/>
              </a:spcBef>
            </a:pPr>
            <a:endParaRPr lang="pt-BR" sz="1100" dirty="0">
              <a:cs typeface="Arial" pitchFamily="34" charset="0"/>
            </a:endParaRPr>
          </a:p>
          <a:p>
            <a:pPr marL="108000" indent="-108000" algn="just">
              <a:spcBef>
                <a:spcPts val="0"/>
              </a:spcBef>
              <a:buFont typeface="Wingdings" pitchFamily="2" charset="2"/>
              <a:buChar char="§"/>
            </a:pPr>
            <a:r>
              <a:rPr lang="pt-BR" sz="1100" b="1" dirty="0">
                <a:cs typeface="Arial" pitchFamily="34" charset="0"/>
              </a:rPr>
              <a:t> Apoio oferecido:</a:t>
            </a:r>
            <a:r>
              <a:rPr lang="pt-BR" sz="1100" dirty="0">
                <a:cs typeface="Arial" pitchFamily="34" charset="0"/>
              </a:rPr>
              <a:t> Capacitação das instituições locais em mobilização de recursos e elaboração de projetos sociais; repasse de recursos; monitoramento. </a:t>
            </a:r>
          </a:p>
          <a:p>
            <a:pPr algn="just">
              <a:spcBef>
                <a:spcPts val="0"/>
              </a:spcBef>
            </a:pPr>
            <a:endParaRPr lang="pt-BR" sz="1100" dirty="0">
              <a:cs typeface="Arial" pitchFamily="34" charset="0"/>
            </a:endParaRPr>
          </a:p>
          <a:p>
            <a:pPr marL="108000" indent="-108000" algn="just">
              <a:spcBef>
                <a:spcPts val="0"/>
              </a:spcBef>
              <a:buFont typeface="Wingdings" pitchFamily="2" charset="2"/>
              <a:buChar char="§"/>
            </a:pPr>
            <a:r>
              <a:rPr lang="pt-BR" sz="1100" dirty="0">
                <a:cs typeface="Arial" pitchFamily="34" charset="0"/>
              </a:rPr>
              <a:t>As organizações podem apresentar projetos e iniciativas para receberem apoio financeiro, serviços, consultorias e/ou atividades apoiadas pelo Programa de Voluntariado da Anglo American.</a:t>
            </a:r>
          </a:p>
          <a:p>
            <a:pPr marL="108000" indent="-108000" algn="just">
              <a:spcBef>
                <a:spcPts val="0"/>
              </a:spcBef>
              <a:buFont typeface="Wingdings" pitchFamily="2" charset="2"/>
              <a:buChar char="§"/>
            </a:pPr>
            <a:endParaRPr lang="pt-BR" sz="1100" b="1" dirty="0">
              <a:cs typeface="Arial" pitchFamily="34" charset="0"/>
            </a:endParaRPr>
          </a:p>
          <a:p>
            <a:pPr marL="108000" indent="-108000" algn="just">
              <a:spcBef>
                <a:spcPts val="0"/>
              </a:spcBef>
              <a:buFont typeface="Wingdings" pitchFamily="2" charset="2"/>
              <a:buChar char="§"/>
            </a:pPr>
            <a:r>
              <a:rPr lang="pt-BR" sz="1100" b="1" dirty="0">
                <a:cs typeface="Arial" pitchFamily="34" charset="0"/>
              </a:rPr>
              <a:t>Temas prioritários para parcerias: </a:t>
            </a:r>
            <a:r>
              <a:rPr lang="pt-BR" sz="1100" dirty="0">
                <a:cs typeface="Arial" pitchFamily="34" charset="0"/>
              </a:rPr>
              <a:t>Esporte, lazer, turismo, artes, cultura e patrimônio, desenvolvimento da capacidade institucional/comunidade, educação e treinamento, meio ambiente, saúde e bem estar, geração de emprego, voluntariado,  e temas ligados aos Objetivos de Desenvolvimento Sustentável (ODS) da ONU</a:t>
            </a:r>
            <a:r>
              <a:rPr lang="pt-BR" sz="1100" dirty="0"/>
              <a:t>. </a:t>
            </a:r>
          </a:p>
          <a:p>
            <a:pPr marL="108000" indent="-108000" algn="just">
              <a:spcBef>
                <a:spcPts val="0"/>
              </a:spcBef>
              <a:buFont typeface="Wingdings" pitchFamily="2" charset="2"/>
              <a:buChar char="§"/>
            </a:pPr>
            <a:endParaRPr lang="pt-BR" sz="1100" dirty="0">
              <a:cs typeface="Arial" pitchFamily="34" charset="0"/>
            </a:endParaRPr>
          </a:p>
          <a:p>
            <a:pPr marL="108000" indent="-108000" algn="just">
              <a:spcBef>
                <a:spcPts val="0"/>
              </a:spcBef>
              <a:buFont typeface="Wingdings" pitchFamily="2" charset="2"/>
              <a:buChar char="§"/>
            </a:pPr>
            <a:r>
              <a:rPr lang="pt-BR" sz="1100" b="1" dirty="0" err="1">
                <a:cs typeface="Arial" pitchFamily="34" charset="0"/>
              </a:rPr>
              <a:t>Moni</a:t>
            </a:r>
            <a:r>
              <a:rPr lang="en-US" sz="1100" b="1" dirty="0" err="1">
                <a:cs typeface="Arial" pitchFamily="34" charset="0"/>
              </a:rPr>
              <a:t>toramento</a:t>
            </a:r>
            <a:r>
              <a:rPr lang="en-US" sz="1100" b="1" dirty="0">
                <a:cs typeface="Arial" pitchFamily="34" charset="0"/>
              </a:rPr>
              <a:t> e </a:t>
            </a:r>
            <a:r>
              <a:rPr lang="en-US" sz="1100" b="1" dirty="0" err="1">
                <a:cs typeface="Arial" pitchFamily="34" charset="0"/>
              </a:rPr>
              <a:t>avaliação</a:t>
            </a:r>
            <a:r>
              <a:rPr lang="en-US" sz="1100" b="1" dirty="0">
                <a:cs typeface="Arial" pitchFamily="34" charset="0"/>
              </a:rPr>
              <a:t>: </a:t>
            </a:r>
            <a:r>
              <a:rPr lang="pt-BR" sz="1100" dirty="0">
                <a:cs typeface="Arial" pitchFamily="34" charset="0"/>
              </a:rPr>
              <a:t>é definido junto aos empreendedores as metas e indicadores de cada um dos projetos. Também são realizadas mentorias on-line para apoiar a gestão dos projetos e esclarecer dúvidas sobre o monitoramento e uso da plataforma. </a:t>
            </a:r>
            <a:endParaRPr lang="en-US" sz="11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8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Imagem 14" descr="Pessoa segurando violão&#10;&#10;Descrição gerada automaticamente">
            <a:extLst>
              <a:ext uri="{FF2B5EF4-FFF2-40B4-BE49-F238E27FC236}">
                <a16:creationId xmlns:a16="http://schemas.microsoft.com/office/drawing/2014/main" id="{42496C77-B064-E9E1-EFD1-8955DF07E9A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l="10306" r="10306"/>
          <a:stretch>
            <a:fillRect/>
          </a:stretch>
        </p:blipFill>
        <p:spPr/>
      </p:pic>
      <p:pic>
        <p:nvPicPr>
          <p:cNvPr id="13" name="Espaço Reservado para Imagem 12" descr="Pessoas em um barco&#10;&#10;Descrição gerada automaticamente com confiança baixa">
            <a:extLst>
              <a:ext uri="{FF2B5EF4-FFF2-40B4-BE49-F238E27FC236}">
                <a16:creationId xmlns:a16="http://schemas.microsoft.com/office/drawing/2014/main" id="{03DC7D74-E9AA-4B57-1BA9-5DF1C8CFC26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l="10306" r="10306"/>
          <a:stretch>
            <a:fillRect/>
          </a:stretch>
        </p:blipFill>
        <p:spPr/>
      </p:pic>
      <p:pic>
        <p:nvPicPr>
          <p:cNvPr id="23" name="Espaço Reservado para Imagem 22" descr="Mulher segurando um violão&#10;&#10;Descrição gerada automaticamente com confiança média">
            <a:extLst>
              <a:ext uri="{FF2B5EF4-FFF2-40B4-BE49-F238E27FC236}">
                <a16:creationId xmlns:a16="http://schemas.microsoft.com/office/drawing/2014/main" id="{FF183419-3C5B-A72E-A9A5-F9B53DDCFE9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/>
          <a:srcRect l="10286" r="10286"/>
          <a:stretch>
            <a:fillRect/>
          </a:stretch>
        </p:blipFill>
        <p:spPr/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368B63-8369-1471-1E6B-ACD31810A6F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200580CA-E9FD-3A2F-7EB5-65ECADD2975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5147DDB-957F-0400-7D0C-11CD3B3FBF7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Anglo American  /  © 2021 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760849C3-1DB5-FA0F-19F3-4B8815BBC6C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" name="Espaço Reservado para Imagem 28" descr="Grupo de pessoas sentadas na areia&#10;&#10;Descrição gerada automaticamente com confiança média">
            <a:extLst>
              <a:ext uri="{FF2B5EF4-FFF2-40B4-BE49-F238E27FC236}">
                <a16:creationId xmlns:a16="http://schemas.microsoft.com/office/drawing/2014/main" id="{4974DEC8-04EC-C748-DDEE-2F53985C35E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/>
          <a:srcRect l="10761" r="10761"/>
          <a:stretch>
            <a:fillRect/>
          </a:stretch>
        </p:blipFill>
        <p:spPr/>
      </p:pic>
      <p:pic>
        <p:nvPicPr>
          <p:cNvPr id="21" name="Espaço Reservado para Imagem 20" descr="Menino com violão&#10;&#10;Descrição gerada automaticamente">
            <a:extLst>
              <a:ext uri="{FF2B5EF4-FFF2-40B4-BE49-F238E27FC236}">
                <a16:creationId xmlns:a16="http://schemas.microsoft.com/office/drawing/2014/main" id="{42DD4D77-FCAF-7A6C-4EE6-9EA2429CBCC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6"/>
          <a:srcRect t="22077" b="22077"/>
          <a:stretch>
            <a:fillRect/>
          </a:stretch>
        </p:blipFill>
        <p:spPr/>
      </p:pic>
      <p:pic>
        <p:nvPicPr>
          <p:cNvPr id="31" name="Espaço Reservado para Imagem 30" descr="Uma imagem contendo pessoa, ao ar livre, edifício, homem&#10;&#10;Descrição gerada automaticamente">
            <a:extLst>
              <a:ext uri="{FF2B5EF4-FFF2-40B4-BE49-F238E27FC236}">
                <a16:creationId xmlns:a16="http://schemas.microsoft.com/office/drawing/2014/main" id="{9D8C6852-FCA0-1048-776D-53761F14C4E5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7"/>
          <a:srcRect l="10761" r="29892"/>
          <a:stretch/>
        </p:blipFill>
        <p:spPr>
          <a:xfrm>
            <a:off x="6124411" y="2571750"/>
            <a:ext cx="3050071" cy="3425926"/>
          </a:xfr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DB2BD09-C9AF-D86B-A6B9-EE73C1F87ED2}"/>
              </a:ext>
            </a:extLst>
          </p:cNvPr>
          <p:cNvSpPr/>
          <p:nvPr/>
        </p:nvSpPr>
        <p:spPr>
          <a:xfrm>
            <a:off x="5363922" y="4685316"/>
            <a:ext cx="3656413" cy="316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Banda de Percussão Batuqueira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829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rPr>
              <a:t>Embaixadores</a:t>
            </a:r>
            <a:r>
              <a:rPr lang="en-GB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rPr>
              <a:t> do </a:t>
            </a:r>
            <a:r>
              <a:rPr lang="en-GB" dirty="0" err="1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rPr>
              <a:t>Bem</a:t>
            </a:r>
            <a:endParaRPr lang="en-GB" dirty="0">
              <a:gradFill>
                <a:gsLst>
                  <a:gs pos="0">
                    <a:schemeClr val="bg2"/>
                  </a:gs>
                  <a:gs pos="25000">
                    <a:schemeClr val="tx1"/>
                  </a:gs>
                  <a:gs pos="55000">
                    <a:schemeClr val="tx2"/>
                  </a:gs>
                </a:gsLst>
                <a:lin ang="0" scaled="0"/>
              </a:gradFill>
            </a:endParaRPr>
          </a:p>
        </p:txBody>
      </p:sp>
      <p:sp>
        <p:nvSpPr>
          <p:cNvPr id="7" name="Espaço Reservado para Texto 11">
            <a:extLst>
              <a:ext uri="{FF2B5EF4-FFF2-40B4-BE49-F238E27FC236}">
                <a16:creationId xmlns:a16="http://schemas.microsoft.com/office/drawing/2014/main" id="{939031E8-5099-493E-BAAA-B57B51990F6A}"/>
              </a:ext>
            </a:extLst>
          </p:cNvPr>
          <p:cNvSpPr txBox="1">
            <a:spLocks/>
          </p:cNvSpPr>
          <p:nvPr/>
        </p:nvSpPr>
        <p:spPr>
          <a:xfrm>
            <a:off x="671726" y="1051964"/>
            <a:ext cx="8316000" cy="3510000"/>
          </a:xfrm>
          <a:prstGeom prst="rect">
            <a:avLst/>
          </a:prstGeom>
        </p:spPr>
        <p:txBody>
          <a:bodyPr>
            <a:normAutofit/>
          </a:bodyPr>
          <a:lstStyle>
            <a:lvl1pPr marL="457178" indent="-457178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50" indent="-380981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1051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9724" indent="-171446" algn="l" defTabSz="609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Anglo Text v3" pitchFamily="2" charset="77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350" dirty="0"/>
          </a:p>
        </p:txBody>
      </p:sp>
      <p:pic>
        <p:nvPicPr>
          <p:cNvPr id="8" name="Gráfico 7" descr="Ampulheta">
            <a:extLst>
              <a:ext uri="{FF2B5EF4-FFF2-40B4-BE49-F238E27FC236}">
                <a16:creationId xmlns:a16="http://schemas.microsoft.com/office/drawing/2014/main" id="{1AC978CE-8211-4D72-BA88-AE50961F77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0487" y="2659567"/>
            <a:ext cx="359212" cy="313076"/>
          </a:xfrm>
          <a:prstGeom prst="rect">
            <a:avLst/>
          </a:prstGeom>
        </p:spPr>
      </p:pic>
      <p:pic>
        <p:nvPicPr>
          <p:cNvPr id="9" name="Graphic 47" descr="Money">
            <a:extLst>
              <a:ext uri="{FF2B5EF4-FFF2-40B4-BE49-F238E27FC236}">
                <a16:creationId xmlns:a16="http://schemas.microsoft.com/office/drawing/2014/main" id="{6FBC879C-EBD2-46C8-9C68-51343D0C0A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05675" y="3213323"/>
            <a:ext cx="405000" cy="405000"/>
          </a:xfrm>
          <a:prstGeom prst="rect">
            <a:avLst/>
          </a:prstGeom>
        </p:spPr>
      </p:pic>
      <p:sp>
        <p:nvSpPr>
          <p:cNvPr id="10" name="Freeform 17">
            <a:extLst>
              <a:ext uri="{FF2B5EF4-FFF2-40B4-BE49-F238E27FC236}">
                <a16:creationId xmlns:a16="http://schemas.microsoft.com/office/drawing/2014/main" id="{9CA99222-765A-43E3-931F-7689AE0D2CAB}"/>
              </a:ext>
            </a:extLst>
          </p:cNvPr>
          <p:cNvSpPr>
            <a:spLocks/>
          </p:cNvSpPr>
          <p:nvPr/>
        </p:nvSpPr>
        <p:spPr bwMode="gray">
          <a:xfrm>
            <a:off x="1949416" y="1540310"/>
            <a:ext cx="759079" cy="589846"/>
          </a:xfrm>
          <a:custGeom>
            <a:avLst/>
            <a:gdLst/>
            <a:ahLst/>
            <a:cxnLst>
              <a:cxn ang="0">
                <a:pos x="1086" y="205"/>
              </a:cxn>
              <a:cxn ang="0">
                <a:pos x="861" y="371"/>
              </a:cxn>
              <a:cxn ang="0">
                <a:pos x="862" y="254"/>
              </a:cxn>
              <a:cxn ang="0">
                <a:pos x="0" y="879"/>
              </a:cxn>
              <a:cxn ang="0">
                <a:pos x="868" y="119"/>
              </a:cxn>
              <a:cxn ang="0">
                <a:pos x="871" y="0"/>
              </a:cxn>
              <a:cxn ang="0">
                <a:pos x="1086" y="205"/>
              </a:cxn>
            </a:cxnLst>
            <a:rect l="0" t="0" r="r" b="b"/>
            <a:pathLst>
              <a:path w="1086" h="879">
                <a:moveTo>
                  <a:pt x="1086" y="205"/>
                </a:moveTo>
                <a:cubicBezTo>
                  <a:pt x="963" y="267"/>
                  <a:pt x="931" y="285"/>
                  <a:pt x="861" y="371"/>
                </a:cubicBezTo>
                <a:cubicBezTo>
                  <a:pt x="861" y="371"/>
                  <a:pt x="861" y="312"/>
                  <a:pt x="862" y="254"/>
                </a:cubicBezTo>
                <a:cubicBezTo>
                  <a:pt x="504" y="207"/>
                  <a:pt x="90" y="739"/>
                  <a:pt x="0" y="879"/>
                </a:cubicBezTo>
                <a:cubicBezTo>
                  <a:pt x="61" y="664"/>
                  <a:pt x="444" y="81"/>
                  <a:pt x="868" y="119"/>
                </a:cubicBezTo>
                <a:cubicBezTo>
                  <a:pt x="868" y="61"/>
                  <a:pt x="871" y="0"/>
                  <a:pt x="871" y="0"/>
                </a:cubicBezTo>
                <a:cubicBezTo>
                  <a:pt x="920" y="62"/>
                  <a:pt x="981" y="147"/>
                  <a:pt x="1086" y="205"/>
                </a:cubicBezTo>
                <a:close/>
              </a:path>
            </a:pathLst>
          </a:custGeom>
          <a:solidFill>
            <a:schemeClr val="tx2"/>
          </a:solidFill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en-US" sz="1350" dirty="0">
              <a:latin typeface="Arial" pitchFamily="34" charset="0"/>
            </a:endParaRPr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7A3D82C9-5FF6-4195-8C5D-8024CC366897}"/>
              </a:ext>
            </a:extLst>
          </p:cNvPr>
          <p:cNvSpPr>
            <a:spLocks/>
          </p:cNvSpPr>
          <p:nvPr/>
        </p:nvSpPr>
        <p:spPr bwMode="gray">
          <a:xfrm>
            <a:off x="2035998" y="2680716"/>
            <a:ext cx="672497" cy="255517"/>
          </a:xfrm>
          <a:custGeom>
            <a:avLst/>
            <a:gdLst/>
            <a:ahLst/>
            <a:cxnLst>
              <a:cxn ang="0">
                <a:pos x="900" y="205"/>
              </a:cxn>
              <a:cxn ang="0">
                <a:pos x="675" y="371"/>
              </a:cxn>
              <a:cxn ang="0">
                <a:pos x="676" y="254"/>
              </a:cxn>
              <a:cxn ang="0">
                <a:pos x="0" y="379"/>
              </a:cxn>
              <a:cxn ang="0">
                <a:pos x="682" y="119"/>
              </a:cxn>
              <a:cxn ang="0">
                <a:pos x="685" y="0"/>
              </a:cxn>
              <a:cxn ang="0">
                <a:pos x="900" y="205"/>
              </a:cxn>
            </a:cxnLst>
            <a:rect l="0" t="0" r="r" b="b"/>
            <a:pathLst>
              <a:path w="900" h="379">
                <a:moveTo>
                  <a:pt x="900" y="205"/>
                </a:moveTo>
                <a:cubicBezTo>
                  <a:pt x="777" y="267"/>
                  <a:pt x="745" y="285"/>
                  <a:pt x="675" y="371"/>
                </a:cubicBezTo>
                <a:cubicBezTo>
                  <a:pt x="675" y="371"/>
                  <a:pt x="675" y="312"/>
                  <a:pt x="676" y="254"/>
                </a:cubicBezTo>
                <a:cubicBezTo>
                  <a:pt x="318" y="207"/>
                  <a:pt x="162" y="279"/>
                  <a:pt x="0" y="379"/>
                </a:cubicBezTo>
                <a:cubicBezTo>
                  <a:pt x="70" y="307"/>
                  <a:pt x="258" y="81"/>
                  <a:pt x="682" y="119"/>
                </a:cubicBezTo>
                <a:cubicBezTo>
                  <a:pt x="682" y="61"/>
                  <a:pt x="685" y="0"/>
                  <a:pt x="685" y="0"/>
                </a:cubicBezTo>
                <a:cubicBezTo>
                  <a:pt x="734" y="62"/>
                  <a:pt x="795" y="147"/>
                  <a:pt x="900" y="205"/>
                </a:cubicBezTo>
                <a:close/>
              </a:path>
            </a:pathLst>
          </a:custGeom>
          <a:solidFill>
            <a:schemeClr val="tx2"/>
          </a:solidFill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en-US" sz="1350">
              <a:latin typeface="Arial" pitchFamily="34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7714887D-4518-44B3-BF15-765E4DB9B7AD}"/>
              </a:ext>
            </a:extLst>
          </p:cNvPr>
          <p:cNvSpPr>
            <a:spLocks/>
          </p:cNvSpPr>
          <p:nvPr/>
        </p:nvSpPr>
        <p:spPr bwMode="gray">
          <a:xfrm flipV="1">
            <a:off x="1900909" y="3415823"/>
            <a:ext cx="759079" cy="589846"/>
          </a:xfrm>
          <a:custGeom>
            <a:avLst/>
            <a:gdLst/>
            <a:ahLst/>
            <a:cxnLst>
              <a:cxn ang="0">
                <a:pos x="1086" y="205"/>
              </a:cxn>
              <a:cxn ang="0">
                <a:pos x="861" y="371"/>
              </a:cxn>
              <a:cxn ang="0">
                <a:pos x="862" y="254"/>
              </a:cxn>
              <a:cxn ang="0">
                <a:pos x="0" y="879"/>
              </a:cxn>
              <a:cxn ang="0">
                <a:pos x="868" y="119"/>
              </a:cxn>
              <a:cxn ang="0">
                <a:pos x="871" y="0"/>
              </a:cxn>
              <a:cxn ang="0">
                <a:pos x="1086" y="205"/>
              </a:cxn>
            </a:cxnLst>
            <a:rect l="0" t="0" r="r" b="b"/>
            <a:pathLst>
              <a:path w="1086" h="879">
                <a:moveTo>
                  <a:pt x="1086" y="205"/>
                </a:moveTo>
                <a:cubicBezTo>
                  <a:pt x="963" y="267"/>
                  <a:pt x="931" y="285"/>
                  <a:pt x="861" y="371"/>
                </a:cubicBezTo>
                <a:cubicBezTo>
                  <a:pt x="861" y="371"/>
                  <a:pt x="861" y="312"/>
                  <a:pt x="862" y="254"/>
                </a:cubicBezTo>
                <a:cubicBezTo>
                  <a:pt x="504" y="207"/>
                  <a:pt x="90" y="739"/>
                  <a:pt x="0" y="879"/>
                </a:cubicBezTo>
                <a:cubicBezTo>
                  <a:pt x="61" y="664"/>
                  <a:pt x="444" y="81"/>
                  <a:pt x="868" y="119"/>
                </a:cubicBezTo>
                <a:cubicBezTo>
                  <a:pt x="868" y="61"/>
                  <a:pt x="871" y="0"/>
                  <a:pt x="871" y="0"/>
                </a:cubicBezTo>
                <a:cubicBezTo>
                  <a:pt x="920" y="62"/>
                  <a:pt x="981" y="147"/>
                  <a:pt x="1086" y="205"/>
                </a:cubicBezTo>
                <a:close/>
              </a:path>
            </a:pathLst>
          </a:custGeom>
          <a:solidFill>
            <a:schemeClr val="tx2"/>
          </a:solidFill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en-US" sz="1350">
              <a:latin typeface="Arial" pitchFamily="34" charset="0"/>
            </a:endParaRPr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7DF917E1-3B74-4798-B977-812B27815531}"/>
              </a:ext>
            </a:extLst>
          </p:cNvPr>
          <p:cNvSpPr>
            <a:spLocks/>
          </p:cNvSpPr>
          <p:nvPr/>
        </p:nvSpPr>
        <p:spPr bwMode="gray">
          <a:xfrm flipV="1">
            <a:off x="1992706" y="3182149"/>
            <a:ext cx="672497" cy="255517"/>
          </a:xfrm>
          <a:custGeom>
            <a:avLst/>
            <a:gdLst/>
            <a:ahLst/>
            <a:cxnLst>
              <a:cxn ang="0">
                <a:pos x="900" y="205"/>
              </a:cxn>
              <a:cxn ang="0">
                <a:pos x="675" y="371"/>
              </a:cxn>
              <a:cxn ang="0">
                <a:pos x="676" y="254"/>
              </a:cxn>
              <a:cxn ang="0">
                <a:pos x="0" y="379"/>
              </a:cxn>
              <a:cxn ang="0">
                <a:pos x="682" y="119"/>
              </a:cxn>
              <a:cxn ang="0">
                <a:pos x="685" y="0"/>
              </a:cxn>
              <a:cxn ang="0">
                <a:pos x="900" y="205"/>
              </a:cxn>
            </a:cxnLst>
            <a:rect l="0" t="0" r="r" b="b"/>
            <a:pathLst>
              <a:path w="900" h="379">
                <a:moveTo>
                  <a:pt x="900" y="205"/>
                </a:moveTo>
                <a:cubicBezTo>
                  <a:pt x="777" y="267"/>
                  <a:pt x="745" y="285"/>
                  <a:pt x="675" y="371"/>
                </a:cubicBezTo>
                <a:cubicBezTo>
                  <a:pt x="675" y="371"/>
                  <a:pt x="675" y="312"/>
                  <a:pt x="676" y="254"/>
                </a:cubicBezTo>
                <a:cubicBezTo>
                  <a:pt x="318" y="207"/>
                  <a:pt x="162" y="279"/>
                  <a:pt x="0" y="379"/>
                </a:cubicBezTo>
                <a:cubicBezTo>
                  <a:pt x="70" y="307"/>
                  <a:pt x="258" y="81"/>
                  <a:pt x="682" y="119"/>
                </a:cubicBezTo>
                <a:cubicBezTo>
                  <a:pt x="682" y="61"/>
                  <a:pt x="685" y="0"/>
                  <a:pt x="685" y="0"/>
                </a:cubicBezTo>
                <a:cubicBezTo>
                  <a:pt x="734" y="62"/>
                  <a:pt x="795" y="147"/>
                  <a:pt x="900" y="205"/>
                </a:cubicBezTo>
                <a:close/>
              </a:path>
            </a:pathLst>
          </a:custGeom>
          <a:solidFill>
            <a:schemeClr val="tx2"/>
          </a:solidFill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en-US" sz="1350">
              <a:latin typeface="Arial" pitchFamily="34" charset="0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05A3057F-FF6D-4916-BE26-626670CCC753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3395125" y="1318740"/>
            <a:ext cx="5026596" cy="30746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marL="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50" indent="-380981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1051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9724" indent="-171446" algn="l" defTabSz="609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Anglo Text v3" pitchFamily="2" charset="77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120000"/>
            </a:pPr>
            <a:r>
              <a:rPr lang="pt-BR" sz="1200" dirty="0">
                <a:latin typeface="Arial" pitchFamily="34" charset="0"/>
              </a:rPr>
              <a:t>Lançado no Brasil em 2019. </a:t>
            </a:r>
          </a:p>
          <a:p>
            <a:pPr algn="just">
              <a:buSzPct val="120000"/>
            </a:pPr>
            <a:endParaRPr lang="pt-BR" sz="1200" b="1" dirty="0">
              <a:latin typeface="Arial" pitchFamily="34" charset="0"/>
            </a:endParaRPr>
          </a:p>
          <a:p>
            <a:pPr algn="just">
              <a:buSzPct val="120000"/>
            </a:pPr>
            <a:r>
              <a:rPr lang="pt-BR" sz="1200" b="1" dirty="0">
                <a:latin typeface="Arial" pitchFamily="34" charset="0"/>
              </a:rPr>
              <a:t>Participantes: </a:t>
            </a:r>
            <a:r>
              <a:rPr lang="pt-BR" sz="1200" dirty="0">
                <a:latin typeface="Arial" pitchFamily="34" charset="0"/>
              </a:rPr>
              <a:t>Empregados Anglo American, empregados terceiros e familiares. A equipe principal deverá obrigatoriamente ter no mínimo 2 empregados Anglo American, e no máximo 5 participantes (além de uma instituição sem fins lucrativos beneficiária do projeto). </a:t>
            </a:r>
          </a:p>
          <a:p>
            <a:pPr algn="just">
              <a:buSzPct val="120000"/>
            </a:pPr>
            <a:endParaRPr lang="en-US" sz="1200" dirty="0">
              <a:latin typeface="Arial" pitchFamily="34" charset="0"/>
            </a:endParaRPr>
          </a:p>
          <a:p>
            <a:pPr algn="just">
              <a:buSzPct val="120000"/>
            </a:pPr>
            <a:r>
              <a:rPr lang="pt-BR" sz="1200" b="1" dirty="0">
                <a:latin typeface="Arial" pitchFamily="34" charset="0"/>
              </a:rPr>
              <a:t>Abrangência:  </a:t>
            </a:r>
            <a:r>
              <a:rPr lang="pt-BR" sz="1200" dirty="0">
                <a:latin typeface="Arial" pitchFamily="34" charset="0"/>
              </a:rPr>
              <a:t>Níquel (BA e Niquelândia).</a:t>
            </a:r>
          </a:p>
          <a:p>
            <a:pPr algn="just">
              <a:buSzPct val="120000"/>
            </a:pPr>
            <a:endParaRPr lang="pt-BR" sz="1200" dirty="0">
              <a:latin typeface="Arial" pitchFamily="34" charset="0"/>
            </a:endParaRPr>
          </a:p>
          <a:p>
            <a:pPr algn="just">
              <a:buSzPct val="120000"/>
            </a:pPr>
            <a:r>
              <a:rPr lang="pt-BR" sz="1200" b="1" dirty="0">
                <a:latin typeface="Arial" pitchFamily="34" charset="0"/>
              </a:rPr>
              <a:t>Duração dos projetos: </a:t>
            </a:r>
            <a:r>
              <a:rPr lang="pt-BR" sz="1200" dirty="0">
                <a:latin typeface="Arial" pitchFamily="34" charset="0"/>
              </a:rPr>
              <a:t>Até 4 meses (sem limite mínimo de prazo).</a:t>
            </a:r>
          </a:p>
          <a:p>
            <a:pPr algn="just">
              <a:buSzPct val="120000"/>
            </a:pPr>
            <a:endParaRPr lang="pt-BR" sz="1200" dirty="0">
              <a:latin typeface="Arial" pitchFamily="34" charset="0"/>
            </a:endParaRPr>
          </a:p>
          <a:p>
            <a:pPr algn="just">
              <a:buSzPct val="120000"/>
            </a:pPr>
            <a:r>
              <a:rPr lang="pt-BR" sz="1200" b="1" dirty="0">
                <a:latin typeface="Arial" pitchFamily="34" charset="0"/>
              </a:rPr>
              <a:t>Apoio oferecido: </a:t>
            </a:r>
            <a:r>
              <a:rPr lang="pt-BR" sz="1200" dirty="0">
                <a:latin typeface="Arial" pitchFamily="34" charset="0"/>
              </a:rPr>
              <a:t>Até 35 mil reais por projeto, licença facultativa por até três dias (sujeito à aprovação do gestor imediato) e orientação da PYXERA Global (parceira de implementação). </a:t>
            </a:r>
          </a:p>
          <a:p>
            <a:pPr algn="just">
              <a:buSzPct val="120000"/>
            </a:pPr>
            <a:endParaRPr lang="pt-BR" sz="1200" dirty="0">
              <a:latin typeface="Arial" pitchFamily="34" charset="0"/>
            </a:endParaRPr>
          </a:p>
          <a:p>
            <a:pPr algn="just">
              <a:buSzPct val="120000"/>
            </a:pPr>
            <a:r>
              <a:rPr lang="pt-BR" sz="1200" b="1" dirty="0">
                <a:latin typeface="Arial" pitchFamily="34" charset="0"/>
              </a:rPr>
              <a:t>Seleção dos projetos: </a:t>
            </a:r>
            <a:r>
              <a:rPr lang="pt-BR" sz="1200" dirty="0">
                <a:latin typeface="Arial" pitchFamily="34" charset="0"/>
              </a:rPr>
              <a:t>Realizada através de um GT Multidisciplinar (Performance Social, GCII, RCC, Meio Ambiente, Jurídico e RH).</a:t>
            </a:r>
            <a:endParaRPr lang="pt-B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3C50519E-520F-4D37-B603-4493DF08888C}"/>
              </a:ext>
            </a:extLst>
          </p:cNvPr>
          <p:cNvSpPr>
            <a:spLocks/>
          </p:cNvSpPr>
          <p:nvPr/>
        </p:nvSpPr>
        <p:spPr bwMode="gray">
          <a:xfrm>
            <a:off x="1949416" y="2081029"/>
            <a:ext cx="759079" cy="589846"/>
          </a:xfrm>
          <a:custGeom>
            <a:avLst/>
            <a:gdLst/>
            <a:ahLst/>
            <a:cxnLst>
              <a:cxn ang="0">
                <a:pos x="1086" y="205"/>
              </a:cxn>
              <a:cxn ang="0">
                <a:pos x="861" y="371"/>
              </a:cxn>
              <a:cxn ang="0">
                <a:pos x="862" y="254"/>
              </a:cxn>
              <a:cxn ang="0">
                <a:pos x="0" y="879"/>
              </a:cxn>
              <a:cxn ang="0">
                <a:pos x="868" y="119"/>
              </a:cxn>
              <a:cxn ang="0">
                <a:pos x="871" y="0"/>
              </a:cxn>
              <a:cxn ang="0">
                <a:pos x="1086" y="205"/>
              </a:cxn>
            </a:cxnLst>
            <a:rect l="0" t="0" r="r" b="b"/>
            <a:pathLst>
              <a:path w="1086" h="879">
                <a:moveTo>
                  <a:pt x="1086" y="205"/>
                </a:moveTo>
                <a:cubicBezTo>
                  <a:pt x="963" y="267"/>
                  <a:pt x="931" y="285"/>
                  <a:pt x="861" y="371"/>
                </a:cubicBezTo>
                <a:cubicBezTo>
                  <a:pt x="861" y="371"/>
                  <a:pt x="861" y="312"/>
                  <a:pt x="862" y="254"/>
                </a:cubicBezTo>
                <a:cubicBezTo>
                  <a:pt x="504" y="207"/>
                  <a:pt x="90" y="739"/>
                  <a:pt x="0" y="879"/>
                </a:cubicBezTo>
                <a:cubicBezTo>
                  <a:pt x="61" y="664"/>
                  <a:pt x="444" y="81"/>
                  <a:pt x="868" y="119"/>
                </a:cubicBezTo>
                <a:cubicBezTo>
                  <a:pt x="868" y="61"/>
                  <a:pt x="871" y="0"/>
                  <a:pt x="871" y="0"/>
                </a:cubicBezTo>
                <a:cubicBezTo>
                  <a:pt x="920" y="62"/>
                  <a:pt x="981" y="147"/>
                  <a:pt x="1086" y="205"/>
                </a:cubicBezTo>
                <a:close/>
              </a:path>
            </a:pathLst>
          </a:custGeom>
          <a:solidFill>
            <a:schemeClr val="tx2"/>
          </a:solidFill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en-US" sz="1350">
              <a:latin typeface="Arial" pitchFamily="34" charset="0"/>
            </a:endParaRPr>
          </a:p>
        </p:txBody>
      </p:sp>
      <p:grpSp>
        <p:nvGrpSpPr>
          <p:cNvPr id="17" name="Gráfico 7" descr="Mapa com alfinete">
            <a:extLst>
              <a:ext uri="{FF2B5EF4-FFF2-40B4-BE49-F238E27FC236}">
                <a16:creationId xmlns:a16="http://schemas.microsoft.com/office/drawing/2014/main" id="{E426CFB1-8890-4ABB-8C1F-0147ACC1883F}"/>
              </a:ext>
            </a:extLst>
          </p:cNvPr>
          <p:cNvGrpSpPr/>
          <p:nvPr/>
        </p:nvGrpSpPr>
        <p:grpSpPr>
          <a:xfrm>
            <a:off x="2900528" y="2008707"/>
            <a:ext cx="405000" cy="405000"/>
            <a:chOff x="3783585" y="3006654"/>
            <a:chExt cx="540000" cy="540000"/>
          </a:xfrm>
          <a:solidFill>
            <a:schemeClr val="tx1"/>
          </a:solidFill>
          <a:effectLst/>
        </p:grpSpPr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9287DEE9-82B0-4E64-91DC-6AD67C0B0D4F}"/>
                </a:ext>
              </a:extLst>
            </p:cNvPr>
            <p:cNvSpPr/>
            <p:nvPr/>
          </p:nvSpPr>
          <p:spPr>
            <a:xfrm>
              <a:off x="4104529" y="3091327"/>
              <a:ext cx="118125" cy="180000"/>
            </a:xfrm>
            <a:custGeom>
              <a:avLst/>
              <a:gdLst>
                <a:gd name="connsiteX0" fmla="*/ 61556 w 118125"/>
                <a:gd name="connsiteY0" fmla="*/ 85202 h 180000"/>
                <a:gd name="connsiteX1" fmla="*/ 37369 w 118125"/>
                <a:gd name="connsiteY1" fmla="*/ 59890 h 180000"/>
                <a:gd name="connsiteX2" fmla="*/ 62119 w 118125"/>
                <a:gd name="connsiteY2" fmla="*/ 35140 h 180000"/>
                <a:gd name="connsiteX3" fmla="*/ 86869 w 118125"/>
                <a:gd name="connsiteY3" fmla="*/ 59890 h 180000"/>
                <a:gd name="connsiteX4" fmla="*/ 79556 w 118125"/>
                <a:gd name="connsiteY4" fmla="*/ 77327 h 180000"/>
                <a:gd name="connsiteX5" fmla="*/ 61556 w 118125"/>
                <a:gd name="connsiteY5" fmla="*/ 85202 h 180000"/>
                <a:gd name="connsiteX6" fmla="*/ 37369 w 118125"/>
                <a:gd name="connsiteY6" fmla="*/ 7015 h 180000"/>
                <a:gd name="connsiteX7" fmla="*/ 9244 w 118125"/>
                <a:gd name="connsiteY7" fmla="*/ 32327 h 180000"/>
                <a:gd name="connsiteX8" fmla="*/ 6431 w 118125"/>
                <a:gd name="connsiteY8" fmla="*/ 80702 h 180000"/>
                <a:gd name="connsiteX9" fmla="*/ 33431 w 118125"/>
                <a:gd name="connsiteY9" fmla="*/ 139202 h 180000"/>
                <a:gd name="connsiteX10" fmla="*/ 51431 w 118125"/>
                <a:gd name="connsiteY10" fmla="*/ 176327 h 180000"/>
                <a:gd name="connsiteX11" fmla="*/ 61556 w 118125"/>
                <a:gd name="connsiteY11" fmla="*/ 182515 h 180000"/>
                <a:gd name="connsiteX12" fmla="*/ 71681 w 118125"/>
                <a:gd name="connsiteY12" fmla="*/ 176327 h 180000"/>
                <a:gd name="connsiteX13" fmla="*/ 89681 w 118125"/>
                <a:gd name="connsiteY13" fmla="*/ 139202 h 180000"/>
                <a:gd name="connsiteX14" fmla="*/ 116681 w 118125"/>
                <a:gd name="connsiteY14" fmla="*/ 81265 h 180000"/>
                <a:gd name="connsiteX15" fmla="*/ 120619 w 118125"/>
                <a:gd name="connsiteY15" fmla="*/ 59890 h 180000"/>
                <a:gd name="connsiteX16" fmla="*/ 37369 w 118125"/>
                <a:gd name="connsiteY16" fmla="*/ 7015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8125" h="180000">
                  <a:moveTo>
                    <a:pt x="61556" y="85202"/>
                  </a:moveTo>
                  <a:cubicBezTo>
                    <a:pt x="48056" y="85202"/>
                    <a:pt x="36806" y="73952"/>
                    <a:pt x="37369" y="59890"/>
                  </a:cubicBezTo>
                  <a:cubicBezTo>
                    <a:pt x="37369" y="46390"/>
                    <a:pt x="48619" y="35140"/>
                    <a:pt x="62119" y="35140"/>
                  </a:cubicBezTo>
                  <a:cubicBezTo>
                    <a:pt x="75619" y="35140"/>
                    <a:pt x="86869" y="46390"/>
                    <a:pt x="86869" y="59890"/>
                  </a:cubicBezTo>
                  <a:cubicBezTo>
                    <a:pt x="86869" y="66640"/>
                    <a:pt x="84056" y="72827"/>
                    <a:pt x="79556" y="77327"/>
                  </a:cubicBezTo>
                  <a:cubicBezTo>
                    <a:pt x="74494" y="82390"/>
                    <a:pt x="68306" y="85202"/>
                    <a:pt x="61556" y="85202"/>
                  </a:cubicBezTo>
                  <a:close/>
                  <a:moveTo>
                    <a:pt x="37369" y="7015"/>
                  </a:moveTo>
                  <a:cubicBezTo>
                    <a:pt x="24994" y="11515"/>
                    <a:pt x="15431" y="21077"/>
                    <a:pt x="9244" y="32327"/>
                  </a:cubicBezTo>
                  <a:cubicBezTo>
                    <a:pt x="1369" y="47515"/>
                    <a:pt x="244" y="64952"/>
                    <a:pt x="6431" y="80702"/>
                  </a:cubicBezTo>
                  <a:lnTo>
                    <a:pt x="33431" y="139202"/>
                  </a:lnTo>
                  <a:lnTo>
                    <a:pt x="51431" y="176327"/>
                  </a:lnTo>
                  <a:cubicBezTo>
                    <a:pt x="53119" y="180265"/>
                    <a:pt x="57056" y="182515"/>
                    <a:pt x="61556" y="182515"/>
                  </a:cubicBezTo>
                  <a:cubicBezTo>
                    <a:pt x="66056" y="182515"/>
                    <a:pt x="69994" y="180265"/>
                    <a:pt x="71681" y="176327"/>
                  </a:cubicBezTo>
                  <a:lnTo>
                    <a:pt x="89681" y="139202"/>
                  </a:lnTo>
                  <a:lnTo>
                    <a:pt x="116681" y="81265"/>
                  </a:lnTo>
                  <a:cubicBezTo>
                    <a:pt x="119494" y="74515"/>
                    <a:pt x="120619" y="67202"/>
                    <a:pt x="120619" y="59890"/>
                  </a:cubicBezTo>
                  <a:cubicBezTo>
                    <a:pt x="120619" y="20515"/>
                    <a:pt x="80119" y="-9298"/>
                    <a:pt x="37369" y="7015"/>
                  </a:cubicBezTo>
                  <a:close/>
                </a:path>
              </a:pathLst>
            </a:custGeom>
            <a:ln w="190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7FBB019C-3DB7-437C-9FFA-C0ADC7EAF09E}"/>
                </a:ext>
              </a:extLst>
            </p:cNvPr>
            <p:cNvSpPr/>
            <p:nvPr/>
          </p:nvSpPr>
          <p:spPr>
            <a:xfrm>
              <a:off x="3826124" y="3142006"/>
              <a:ext cx="450000" cy="315000"/>
            </a:xfrm>
            <a:custGeom>
              <a:avLst/>
              <a:gdLst>
                <a:gd name="connsiteX0" fmla="*/ 216211 w 450000"/>
                <a:gd name="connsiteY0" fmla="*/ 274148 h 315000"/>
                <a:gd name="connsiteX1" fmla="*/ 126211 w 450000"/>
                <a:gd name="connsiteY1" fmla="*/ 229148 h 315000"/>
                <a:gd name="connsiteX2" fmla="*/ 126211 w 450000"/>
                <a:gd name="connsiteY2" fmla="*/ 45773 h 315000"/>
                <a:gd name="connsiteX3" fmla="*/ 216211 w 450000"/>
                <a:gd name="connsiteY3" fmla="*/ 90773 h 315000"/>
                <a:gd name="connsiteX4" fmla="*/ 216211 w 450000"/>
                <a:gd name="connsiteY4" fmla="*/ 274148 h 315000"/>
                <a:gd name="connsiteX5" fmla="*/ 103711 w 450000"/>
                <a:gd name="connsiteY5" fmla="*/ 229148 h 315000"/>
                <a:gd name="connsiteX6" fmla="*/ 36211 w 450000"/>
                <a:gd name="connsiteY6" fmla="*/ 262898 h 315000"/>
                <a:gd name="connsiteX7" fmla="*/ 36211 w 450000"/>
                <a:gd name="connsiteY7" fmla="*/ 79523 h 315000"/>
                <a:gd name="connsiteX8" fmla="*/ 103711 w 450000"/>
                <a:gd name="connsiteY8" fmla="*/ 45773 h 315000"/>
                <a:gd name="connsiteX9" fmla="*/ 103711 w 450000"/>
                <a:gd name="connsiteY9" fmla="*/ 229148 h 315000"/>
                <a:gd name="connsiteX10" fmla="*/ 415336 w 450000"/>
                <a:gd name="connsiteY10" fmla="*/ 40148 h 315000"/>
                <a:gd name="connsiteX11" fmla="*/ 415336 w 450000"/>
                <a:gd name="connsiteY11" fmla="*/ 40148 h 315000"/>
                <a:gd name="connsiteX12" fmla="*/ 401273 w 450000"/>
                <a:gd name="connsiteY12" fmla="*/ 70523 h 315000"/>
                <a:gd name="connsiteX13" fmla="*/ 418711 w 450000"/>
                <a:gd name="connsiteY13" fmla="*/ 79523 h 315000"/>
                <a:gd name="connsiteX14" fmla="*/ 418711 w 450000"/>
                <a:gd name="connsiteY14" fmla="*/ 262898 h 315000"/>
                <a:gd name="connsiteX15" fmla="*/ 351211 w 450000"/>
                <a:gd name="connsiteY15" fmla="*/ 229148 h 315000"/>
                <a:gd name="connsiteX16" fmla="*/ 351211 w 450000"/>
                <a:gd name="connsiteY16" fmla="*/ 154336 h 315000"/>
                <a:gd name="connsiteX17" fmla="*/ 328711 w 450000"/>
                <a:gd name="connsiteY17" fmla="*/ 154336 h 315000"/>
                <a:gd name="connsiteX18" fmla="*/ 328711 w 450000"/>
                <a:gd name="connsiteY18" fmla="*/ 229148 h 315000"/>
                <a:gd name="connsiteX19" fmla="*/ 238711 w 450000"/>
                <a:gd name="connsiteY19" fmla="*/ 274148 h 315000"/>
                <a:gd name="connsiteX20" fmla="*/ 238711 w 450000"/>
                <a:gd name="connsiteY20" fmla="*/ 90773 h 315000"/>
                <a:gd name="connsiteX21" fmla="*/ 278648 w 450000"/>
                <a:gd name="connsiteY21" fmla="*/ 70523 h 315000"/>
                <a:gd name="connsiteX22" fmla="*/ 264586 w 450000"/>
                <a:gd name="connsiteY22" fmla="*/ 40148 h 315000"/>
                <a:gd name="connsiteX23" fmla="*/ 227461 w 450000"/>
                <a:gd name="connsiteY23" fmla="*/ 58711 h 315000"/>
                <a:gd name="connsiteX24" fmla="*/ 114961 w 450000"/>
                <a:gd name="connsiteY24" fmla="*/ 2461 h 315000"/>
                <a:gd name="connsiteX25" fmla="*/ 2461 w 450000"/>
                <a:gd name="connsiteY25" fmla="*/ 58711 h 315000"/>
                <a:gd name="connsiteX26" fmla="*/ 2461 w 450000"/>
                <a:gd name="connsiteY26" fmla="*/ 317461 h 315000"/>
                <a:gd name="connsiteX27" fmla="*/ 114961 w 450000"/>
                <a:gd name="connsiteY27" fmla="*/ 261211 h 315000"/>
                <a:gd name="connsiteX28" fmla="*/ 227461 w 450000"/>
                <a:gd name="connsiteY28" fmla="*/ 317461 h 315000"/>
                <a:gd name="connsiteX29" fmla="*/ 339961 w 450000"/>
                <a:gd name="connsiteY29" fmla="*/ 261211 h 315000"/>
                <a:gd name="connsiteX30" fmla="*/ 452461 w 450000"/>
                <a:gd name="connsiteY30" fmla="*/ 317461 h 315000"/>
                <a:gd name="connsiteX31" fmla="*/ 452461 w 450000"/>
                <a:gd name="connsiteY31" fmla="*/ 58711 h 315000"/>
                <a:gd name="connsiteX32" fmla="*/ 415336 w 450000"/>
                <a:gd name="connsiteY32" fmla="*/ 40148 h 3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000" h="315000">
                  <a:moveTo>
                    <a:pt x="216211" y="274148"/>
                  </a:moveTo>
                  <a:lnTo>
                    <a:pt x="126211" y="229148"/>
                  </a:lnTo>
                  <a:lnTo>
                    <a:pt x="126211" y="45773"/>
                  </a:lnTo>
                  <a:lnTo>
                    <a:pt x="216211" y="90773"/>
                  </a:lnTo>
                  <a:lnTo>
                    <a:pt x="216211" y="274148"/>
                  </a:lnTo>
                  <a:close/>
                  <a:moveTo>
                    <a:pt x="103711" y="229148"/>
                  </a:moveTo>
                  <a:lnTo>
                    <a:pt x="36211" y="262898"/>
                  </a:lnTo>
                  <a:lnTo>
                    <a:pt x="36211" y="79523"/>
                  </a:lnTo>
                  <a:lnTo>
                    <a:pt x="103711" y="45773"/>
                  </a:lnTo>
                  <a:lnTo>
                    <a:pt x="103711" y="229148"/>
                  </a:lnTo>
                  <a:close/>
                  <a:moveTo>
                    <a:pt x="415336" y="40148"/>
                  </a:moveTo>
                  <a:lnTo>
                    <a:pt x="415336" y="40148"/>
                  </a:lnTo>
                  <a:lnTo>
                    <a:pt x="401273" y="70523"/>
                  </a:lnTo>
                  <a:lnTo>
                    <a:pt x="418711" y="79523"/>
                  </a:lnTo>
                  <a:lnTo>
                    <a:pt x="418711" y="262898"/>
                  </a:lnTo>
                  <a:lnTo>
                    <a:pt x="351211" y="229148"/>
                  </a:lnTo>
                  <a:lnTo>
                    <a:pt x="351211" y="154336"/>
                  </a:lnTo>
                  <a:lnTo>
                    <a:pt x="328711" y="154336"/>
                  </a:lnTo>
                  <a:lnTo>
                    <a:pt x="328711" y="229148"/>
                  </a:lnTo>
                  <a:lnTo>
                    <a:pt x="238711" y="274148"/>
                  </a:lnTo>
                  <a:lnTo>
                    <a:pt x="238711" y="90773"/>
                  </a:lnTo>
                  <a:lnTo>
                    <a:pt x="278648" y="70523"/>
                  </a:lnTo>
                  <a:lnTo>
                    <a:pt x="264586" y="40148"/>
                  </a:lnTo>
                  <a:lnTo>
                    <a:pt x="227461" y="58711"/>
                  </a:lnTo>
                  <a:lnTo>
                    <a:pt x="114961" y="2461"/>
                  </a:lnTo>
                  <a:lnTo>
                    <a:pt x="2461" y="58711"/>
                  </a:lnTo>
                  <a:lnTo>
                    <a:pt x="2461" y="317461"/>
                  </a:lnTo>
                  <a:lnTo>
                    <a:pt x="114961" y="261211"/>
                  </a:lnTo>
                  <a:lnTo>
                    <a:pt x="227461" y="317461"/>
                  </a:lnTo>
                  <a:lnTo>
                    <a:pt x="339961" y="261211"/>
                  </a:lnTo>
                  <a:lnTo>
                    <a:pt x="452461" y="317461"/>
                  </a:lnTo>
                  <a:lnTo>
                    <a:pt x="452461" y="58711"/>
                  </a:lnTo>
                  <a:lnTo>
                    <a:pt x="415336" y="40148"/>
                  </a:lnTo>
                  <a:close/>
                </a:path>
              </a:pathLst>
            </a:custGeom>
            <a:ln w="190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0" name="Gráfico 22" descr="Foguete">
            <a:extLst>
              <a:ext uri="{FF2B5EF4-FFF2-40B4-BE49-F238E27FC236}">
                <a16:creationId xmlns:a16="http://schemas.microsoft.com/office/drawing/2014/main" id="{067DD315-B33E-4120-9259-D6C7AC1F7F5E}"/>
              </a:ext>
            </a:extLst>
          </p:cNvPr>
          <p:cNvGrpSpPr/>
          <p:nvPr/>
        </p:nvGrpSpPr>
        <p:grpSpPr>
          <a:xfrm>
            <a:off x="2904644" y="1414736"/>
            <a:ext cx="348132" cy="348132"/>
            <a:chOff x="3809238" y="2330363"/>
            <a:chExt cx="464176" cy="464176"/>
          </a:xfrm>
          <a:noFill/>
        </p:grpSpPr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942740C2-3BA2-42EE-8273-BABFB53825D6}"/>
                </a:ext>
              </a:extLst>
            </p:cNvPr>
            <p:cNvSpPr/>
            <p:nvPr/>
          </p:nvSpPr>
          <p:spPr>
            <a:xfrm>
              <a:off x="4145403" y="2366606"/>
              <a:ext cx="91868" cy="87033"/>
            </a:xfrm>
            <a:custGeom>
              <a:avLst/>
              <a:gdLst>
                <a:gd name="connsiteX0" fmla="*/ 88363 w 91868"/>
                <a:gd name="connsiteY0" fmla="*/ 4373 h 87033"/>
                <a:gd name="connsiteX1" fmla="*/ 1813 w 91868"/>
                <a:gd name="connsiteY1" fmla="*/ 15010 h 87033"/>
                <a:gd name="connsiteX2" fmla="*/ 41462 w 91868"/>
                <a:gd name="connsiteY2" fmla="*/ 46439 h 87033"/>
                <a:gd name="connsiteX3" fmla="*/ 73374 w 91868"/>
                <a:gd name="connsiteY3" fmla="*/ 87054 h 87033"/>
                <a:gd name="connsiteX4" fmla="*/ 88363 w 91868"/>
                <a:gd name="connsiteY4" fmla="*/ 4373 h 8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68" h="87033">
                  <a:moveTo>
                    <a:pt x="88363" y="4373"/>
                  </a:moveTo>
                  <a:cubicBezTo>
                    <a:pt x="81593" y="-2396"/>
                    <a:pt x="38077" y="5340"/>
                    <a:pt x="1813" y="15010"/>
                  </a:cubicBezTo>
                  <a:cubicBezTo>
                    <a:pt x="14868" y="22746"/>
                    <a:pt x="28407" y="33384"/>
                    <a:pt x="41462" y="46439"/>
                  </a:cubicBezTo>
                  <a:cubicBezTo>
                    <a:pt x="55000" y="59977"/>
                    <a:pt x="65637" y="73516"/>
                    <a:pt x="73374" y="87054"/>
                  </a:cubicBezTo>
                  <a:cubicBezTo>
                    <a:pt x="83044" y="49823"/>
                    <a:pt x="95615" y="11142"/>
                    <a:pt x="88363" y="4373"/>
                  </a:cubicBezTo>
                  <a:close/>
                </a:path>
              </a:pathLst>
            </a:custGeom>
            <a:solidFill>
              <a:schemeClr val="lt1"/>
            </a:solidFill>
            <a:ln w="1905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1350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4F58C612-065C-473D-B7EB-7448BA1C93BD}"/>
                </a:ext>
              </a:extLst>
            </p:cNvPr>
            <p:cNvSpPr/>
            <p:nvPr/>
          </p:nvSpPr>
          <p:spPr>
            <a:xfrm>
              <a:off x="3844688" y="2499533"/>
              <a:ext cx="120879" cy="116044"/>
            </a:xfrm>
            <a:custGeom>
              <a:avLst/>
              <a:gdLst>
                <a:gd name="connsiteX0" fmla="*/ 119759 w 120879"/>
                <a:gd name="connsiteY0" fmla="*/ 9247 h 116044"/>
                <a:gd name="connsiteX1" fmla="*/ 103319 w 120879"/>
                <a:gd name="connsiteY1" fmla="*/ 2962 h 116044"/>
                <a:gd name="connsiteX2" fmla="*/ 83978 w 120879"/>
                <a:gd name="connsiteY2" fmla="*/ 6830 h 116044"/>
                <a:gd name="connsiteX3" fmla="*/ 7099 w 120879"/>
                <a:gd name="connsiteY3" fmla="*/ 83709 h 116044"/>
                <a:gd name="connsiteX4" fmla="*/ 23539 w 120879"/>
                <a:gd name="connsiteY4" fmla="*/ 114170 h 116044"/>
                <a:gd name="connsiteX5" fmla="*/ 87847 w 120879"/>
                <a:gd name="connsiteY5" fmla="*/ 99665 h 116044"/>
                <a:gd name="connsiteX6" fmla="*/ 119759 w 120879"/>
                <a:gd name="connsiteY6" fmla="*/ 9247 h 11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879" h="116044">
                  <a:moveTo>
                    <a:pt x="119759" y="9247"/>
                  </a:moveTo>
                  <a:lnTo>
                    <a:pt x="103319" y="2962"/>
                  </a:lnTo>
                  <a:cubicBezTo>
                    <a:pt x="96550" y="544"/>
                    <a:pt x="89297" y="1995"/>
                    <a:pt x="83978" y="6830"/>
                  </a:cubicBezTo>
                  <a:lnTo>
                    <a:pt x="7099" y="83709"/>
                  </a:lnTo>
                  <a:cubicBezTo>
                    <a:pt x="-5472" y="96280"/>
                    <a:pt x="6132" y="118039"/>
                    <a:pt x="23539" y="114170"/>
                  </a:cubicBezTo>
                  <a:lnTo>
                    <a:pt x="87847" y="99665"/>
                  </a:lnTo>
                  <a:cubicBezTo>
                    <a:pt x="93165" y="75489"/>
                    <a:pt x="101869" y="43094"/>
                    <a:pt x="119759" y="9247"/>
                  </a:cubicBezTo>
                  <a:close/>
                </a:path>
              </a:pathLst>
            </a:custGeom>
            <a:solidFill>
              <a:schemeClr val="lt1"/>
            </a:solidFill>
            <a:ln w="1905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1350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886C6F9D-9502-49CD-8A6E-3C74DD009200}"/>
                </a:ext>
              </a:extLst>
            </p:cNvPr>
            <p:cNvSpPr/>
            <p:nvPr/>
          </p:nvSpPr>
          <p:spPr>
            <a:xfrm>
              <a:off x="3986830" y="2633165"/>
              <a:ext cx="116044" cy="120879"/>
            </a:xfrm>
            <a:custGeom>
              <a:avLst/>
              <a:gdLst>
                <a:gd name="connsiteX0" fmla="*/ 105749 w 116044"/>
                <a:gd name="connsiteY0" fmla="*/ 1813 h 120879"/>
                <a:gd name="connsiteX1" fmla="*/ 17265 w 116044"/>
                <a:gd name="connsiteY1" fmla="*/ 32758 h 120879"/>
                <a:gd name="connsiteX2" fmla="*/ 2276 w 116044"/>
                <a:gd name="connsiteY2" fmla="*/ 101418 h 120879"/>
                <a:gd name="connsiteX3" fmla="*/ 32738 w 116044"/>
                <a:gd name="connsiteY3" fmla="*/ 117857 h 120879"/>
                <a:gd name="connsiteX4" fmla="*/ 109617 w 116044"/>
                <a:gd name="connsiteY4" fmla="*/ 40978 h 120879"/>
                <a:gd name="connsiteX5" fmla="*/ 113485 w 116044"/>
                <a:gd name="connsiteY5" fmla="*/ 21637 h 120879"/>
                <a:gd name="connsiteX6" fmla="*/ 105749 w 116044"/>
                <a:gd name="connsiteY6" fmla="*/ 1813 h 120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044" h="120879">
                  <a:moveTo>
                    <a:pt x="105749" y="1813"/>
                  </a:moveTo>
                  <a:cubicBezTo>
                    <a:pt x="73353" y="18736"/>
                    <a:pt x="42408" y="27923"/>
                    <a:pt x="17265" y="32758"/>
                  </a:cubicBezTo>
                  <a:lnTo>
                    <a:pt x="2276" y="101418"/>
                  </a:lnTo>
                  <a:cubicBezTo>
                    <a:pt x="-1592" y="118824"/>
                    <a:pt x="19683" y="130912"/>
                    <a:pt x="32738" y="117857"/>
                  </a:cubicBezTo>
                  <a:lnTo>
                    <a:pt x="109617" y="40978"/>
                  </a:lnTo>
                  <a:cubicBezTo>
                    <a:pt x="114452" y="36143"/>
                    <a:pt x="116386" y="28407"/>
                    <a:pt x="113485" y="21637"/>
                  </a:cubicBezTo>
                  <a:lnTo>
                    <a:pt x="105749" y="1813"/>
                  </a:lnTo>
                  <a:close/>
                </a:path>
              </a:pathLst>
            </a:custGeom>
            <a:solidFill>
              <a:schemeClr val="lt1"/>
            </a:solidFill>
            <a:ln w="1905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1350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7DEEB1B7-FE2D-42BC-92A3-EE099CA839F5}"/>
                </a:ext>
              </a:extLst>
            </p:cNvPr>
            <p:cNvSpPr/>
            <p:nvPr/>
          </p:nvSpPr>
          <p:spPr>
            <a:xfrm>
              <a:off x="3947645" y="2388506"/>
              <a:ext cx="261099" cy="261099"/>
            </a:xfrm>
            <a:custGeom>
              <a:avLst/>
              <a:gdLst>
                <a:gd name="connsiteX0" fmla="*/ 173462 w 261099"/>
                <a:gd name="connsiteY0" fmla="*/ 1813 h 261099"/>
                <a:gd name="connsiteX1" fmla="*/ 81110 w 261099"/>
                <a:gd name="connsiteY1" fmla="*/ 64670 h 261099"/>
                <a:gd name="connsiteX2" fmla="*/ 1813 w 261099"/>
                <a:gd name="connsiteY2" fmla="*/ 231484 h 261099"/>
                <a:gd name="connsiteX3" fmla="*/ 31791 w 261099"/>
                <a:gd name="connsiteY3" fmla="*/ 261462 h 261099"/>
                <a:gd name="connsiteX4" fmla="*/ 199088 w 261099"/>
                <a:gd name="connsiteY4" fmla="*/ 182648 h 261099"/>
                <a:gd name="connsiteX5" fmla="*/ 261945 w 261099"/>
                <a:gd name="connsiteY5" fmla="*/ 90780 h 261099"/>
                <a:gd name="connsiteX6" fmla="*/ 225198 w 261099"/>
                <a:gd name="connsiteY6" fmla="*/ 37593 h 261099"/>
                <a:gd name="connsiteX7" fmla="*/ 173462 w 261099"/>
                <a:gd name="connsiteY7" fmla="*/ 1813 h 261099"/>
                <a:gd name="connsiteX8" fmla="*/ 198121 w 261099"/>
                <a:gd name="connsiteY8" fmla="*/ 106253 h 261099"/>
                <a:gd name="connsiteX9" fmla="*/ 157022 w 261099"/>
                <a:gd name="connsiteY9" fmla="*/ 106253 h 261099"/>
                <a:gd name="connsiteX10" fmla="*/ 157022 w 261099"/>
                <a:gd name="connsiteY10" fmla="*/ 65154 h 261099"/>
                <a:gd name="connsiteX11" fmla="*/ 198121 w 261099"/>
                <a:gd name="connsiteY11" fmla="*/ 65154 h 261099"/>
                <a:gd name="connsiteX12" fmla="*/ 198121 w 261099"/>
                <a:gd name="connsiteY12" fmla="*/ 106253 h 26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099" h="261099">
                  <a:moveTo>
                    <a:pt x="173462" y="1813"/>
                  </a:moveTo>
                  <a:cubicBezTo>
                    <a:pt x="144934" y="13418"/>
                    <a:pt x="112539" y="33242"/>
                    <a:pt x="81110" y="64670"/>
                  </a:cubicBezTo>
                  <a:cubicBezTo>
                    <a:pt x="23571" y="122209"/>
                    <a:pt x="6648" y="191835"/>
                    <a:pt x="1813" y="231484"/>
                  </a:cubicBezTo>
                  <a:lnTo>
                    <a:pt x="31791" y="261462"/>
                  </a:lnTo>
                  <a:cubicBezTo>
                    <a:pt x="71440" y="256626"/>
                    <a:pt x="141550" y="240187"/>
                    <a:pt x="199088" y="182648"/>
                  </a:cubicBezTo>
                  <a:cubicBezTo>
                    <a:pt x="230517" y="151220"/>
                    <a:pt x="250341" y="119308"/>
                    <a:pt x="261945" y="90780"/>
                  </a:cubicBezTo>
                  <a:cubicBezTo>
                    <a:pt x="255659" y="74824"/>
                    <a:pt x="243088" y="55967"/>
                    <a:pt x="225198" y="37593"/>
                  </a:cubicBezTo>
                  <a:cubicBezTo>
                    <a:pt x="207791" y="20670"/>
                    <a:pt x="189418" y="8099"/>
                    <a:pt x="173462" y="1813"/>
                  </a:cubicBezTo>
                  <a:close/>
                  <a:moveTo>
                    <a:pt x="198121" y="106253"/>
                  </a:moveTo>
                  <a:cubicBezTo>
                    <a:pt x="187000" y="117374"/>
                    <a:pt x="168626" y="117374"/>
                    <a:pt x="157022" y="106253"/>
                  </a:cubicBezTo>
                  <a:cubicBezTo>
                    <a:pt x="145901" y="95132"/>
                    <a:pt x="145901" y="76758"/>
                    <a:pt x="157022" y="65154"/>
                  </a:cubicBezTo>
                  <a:cubicBezTo>
                    <a:pt x="168143" y="54033"/>
                    <a:pt x="186517" y="54033"/>
                    <a:pt x="198121" y="65154"/>
                  </a:cubicBezTo>
                  <a:cubicBezTo>
                    <a:pt x="209242" y="76758"/>
                    <a:pt x="209242" y="95132"/>
                    <a:pt x="198121" y="106253"/>
                  </a:cubicBezTo>
                  <a:close/>
                </a:path>
              </a:pathLst>
            </a:custGeom>
            <a:solidFill>
              <a:schemeClr val="lt1"/>
            </a:solidFill>
            <a:ln w="1905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1350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C71ABDED-8F89-4632-A046-5C0B220FE88A}"/>
                </a:ext>
              </a:extLst>
            </p:cNvPr>
            <p:cNvSpPr/>
            <p:nvPr/>
          </p:nvSpPr>
          <p:spPr>
            <a:xfrm>
              <a:off x="3890695" y="2636238"/>
              <a:ext cx="67692" cy="72528"/>
            </a:xfrm>
            <a:custGeom>
              <a:avLst/>
              <a:gdLst>
                <a:gd name="connsiteX0" fmla="*/ 58279 w 67692"/>
                <a:gd name="connsiteY0" fmla="*/ 14213 h 72527"/>
                <a:gd name="connsiteX1" fmla="*/ 35554 w 67692"/>
                <a:gd name="connsiteY1" fmla="*/ 9378 h 72527"/>
                <a:gd name="connsiteX2" fmla="*/ 3158 w 67692"/>
                <a:gd name="connsiteY2" fmla="*/ 69334 h 72527"/>
                <a:gd name="connsiteX3" fmla="*/ 63114 w 67692"/>
                <a:gd name="connsiteY3" fmla="*/ 36939 h 72527"/>
                <a:gd name="connsiteX4" fmla="*/ 58279 w 67692"/>
                <a:gd name="connsiteY4" fmla="*/ 14213 h 7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92" h="72527">
                  <a:moveTo>
                    <a:pt x="58279" y="14213"/>
                  </a:moveTo>
                  <a:cubicBezTo>
                    <a:pt x="50543" y="6477"/>
                    <a:pt x="51510" y="-6578"/>
                    <a:pt x="35554" y="9378"/>
                  </a:cubicBezTo>
                  <a:cubicBezTo>
                    <a:pt x="19598" y="25334"/>
                    <a:pt x="-4094" y="61598"/>
                    <a:pt x="3158" y="69334"/>
                  </a:cubicBezTo>
                  <a:cubicBezTo>
                    <a:pt x="10895" y="77071"/>
                    <a:pt x="47158" y="52895"/>
                    <a:pt x="63114" y="36939"/>
                  </a:cubicBezTo>
                  <a:cubicBezTo>
                    <a:pt x="79071" y="20499"/>
                    <a:pt x="66016" y="21466"/>
                    <a:pt x="58279" y="14213"/>
                  </a:cubicBezTo>
                  <a:close/>
                </a:path>
              </a:pathLst>
            </a:custGeom>
            <a:solidFill>
              <a:schemeClr val="lt1"/>
            </a:solidFill>
            <a:ln w="1905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1350"/>
            </a:p>
          </p:txBody>
        </p:sp>
      </p:grpSp>
      <p:pic>
        <p:nvPicPr>
          <p:cNvPr id="27" name="Imagem 26" descr="Texto&#10;&#10;Descrição gerada automaticamente">
            <a:extLst>
              <a:ext uri="{FF2B5EF4-FFF2-40B4-BE49-F238E27FC236}">
                <a16:creationId xmlns:a16="http://schemas.microsoft.com/office/drawing/2014/main" id="{0828DADF-0C6B-400E-A3F4-705AD91386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947" y="2600404"/>
            <a:ext cx="1638150" cy="589847"/>
          </a:xfrm>
          <a:prstGeom prst="rect">
            <a:avLst/>
          </a:prstGeom>
        </p:spPr>
      </p:pic>
      <p:pic>
        <p:nvPicPr>
          <p:cNvPr id="28" name="Gráfico 27" descr="Caixa de seleção marcada com preenchimento sólido">
            <a:extLst>
              <a:ext uri="{FF2B5EF4-FFF2-40B4-BE49-F238E27FC236}">
                <a16:creationId xmlns:a16="http://schemas.microsoft.com/office/drawing/2014/main" id="{EB9ACE4B-2ABE-4836-8EB4-2A7B46F7FEA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61110" y="3710746"/>
            <a:ext cx="517964" cy="517964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3C6E066A-41D2-455B-A88B-EBCEF0C21E02}"/>
              </a:ext>
            </a:extLst>
          </p:cNvPr>
          <p:cNvSpPr txBox="1"/>
          <p:nvPr/>
        </p:nvSpPr>
        <p:spPr>
          <a:xfrm>
            <a:off x="237931" y="4765490"/>
            <a:ext cx="8316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350" i="1" dirty="0">
                <a:solidFill>
                  <a:schemeClr val="accent6"/>
                </a:solidFill>
              </a:rPr>
              <a:t>* Alinhado com a Política Social e com a Estratégia de Sustentabilidade.</a:t>
            </a:r>
            <a:endParaRPr lang="en-US" sz="1350" i="1" dirty="0">
              <a:solidFill>
                <a:schemeClr val="accent6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413A804-7B46-4050-9CA0-42216F662D2F}"/>
              </a:ext>
            </a:extLst>
          </p:cNvPr>
          <p:cNvSpPr/>
          <p:nvPr/>
        </p:nvSpPr>
        <p:spPr>
          <a:xfrm>
            <a:off x="315675" y="560681"/>
            <a:ext cx="84330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350" dirty="0"/>
              <a:t>Emprego de habilidades para contribuir com projetos sociais nas comunidades onde atuamos, subsidiados financeiramente pela Fundação Anglo American. </a:t>
            </a:r>
          </a:p>
        </p:txBody>
      </p:sp>
      <p:pic>
        <p:nvPicPr>
          <p:cNvPr id="30" name="Imagem 29" descr="Texto&#10;&#10;Descrição gerada automaticamente">
            <a:extLst>
              <a:ext uri="{FF2B5EF4-FFF2-40B4-BE49-F238E27FC236}">
                <a16:creationId xmlns:a16="http://schemas.microsoft.com/office/drawing/2014/main" id="{543878B3-B9D9-4204-847B-2CECC1107E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955" y="190285"/>
            <a:ext cx="1638150" cy="58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25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5BC00-2B09-4E57-9CB3-15216D185BD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8744361" y="4882524"/>
            <a:ext cx="121828" cy="107722"/>
          </a:xfrm>
        </p:spPr>
        <p:txBody>
          <a:bodyPr/>
          <a:lstStyle/>
          <a:p>
            <a:fld id="{AC586D5E-2722-0D44-AA02-B15E62DD2934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A17EB5FD-9D43-42F6-9330-F686D2927A0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" y="2255704"/>
            <a:ext cx="2941505" cy="316046"/>
          </a:xfrm>
        </p:spPr>
        <p:txBody>
          <a:bodyPr/>
          <a:lstStyle/>
          <a:p>
            <a:r>
              <a:rPr lang="en-GB" sz="825" dirty="0"/>
              <a:t>Projeto </a:t>
            </a:r>
            <a:r>
              <a:rPr lang="en-GB" sz="825" dirty="0" err="1"/>
              <a:t>Causos</a:t>
            </a:r>
            <a:r>
              <a:rPr lang="en-GB" sz="825" dirty="0"/>
              <a:t> e Prosas - NI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82913E5-4293-4491-9D97-B622EC62A30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Text Placeholder 63">
            <a:extLst>
              <a:ext uri="{FF2B5EF4-FFF2-40B4-BE49-F238E27FC236}">
                <a16:creationId xmlns:a16="http://schemas.microsoft.com/office/drawing/2014/main" id="{25A58997-0916-8B27-8344-15003CA376D0}"/>
              </a:ext>
            </a:extLst>
          </p:cNvPr>
          <p:cNvSpPr txBox="1">
            <a:spLocks/>
          </p:cNvSpPr>
          <p:nvPr/>
        </p:nvSpPr>
        <p:spPr>
          <a:xfrm>
            <a:off x="3096731" y="2255704"/>
            <a:ext cx="2941505" cy="316046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marL="457178" indent="-457178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1067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50" indent="-380981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1051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9724" indent="-171446" algn="l" defTabSz="609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Anglo Text v3" pitchFamily="2" charset="77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25" dirty="0"/>
              <a:t>Projeto </a:t>
            </a:r>
            <a:r>
              <a:rPr lang="en-GB" sz="825" dirty="0" err="1"/>
              <a:t>Superarte</a:t>
            </a:r>
            <a:r>
              <a:rPr lang="en-GB" sz="825" dirty="0"/>
              <a:t>-  NI</a:t>
            </a:r>
          </a:p>
        </p:txBody>
      </p:sp>
      <p:sp>
        <p:nvSpPr>
          <p:cNvPr id="31" name="Text Placeholder 63">
            <a:extLst>
              <a:ext uri="{FF2B5EF4-FFF2-40B4-BE49-F238E27FC236}">
                <a16:creationId xmlns:a16="http://schemas.microsoft.com/office/drawing/2014/main" id="{50E48C51-763A-ECA1-E04A-E6ECBF3EE21E}"/>
              </a:ext>
            </a:extLst>
          </p:cNvPr>
          <p:cNvSpPr txBox="1">
            <a:spLocks/>
          </p:cNvSpPr>
          <p:nvPr/>
        </p:nvSpPr>
        <p:spPr>
          <a:xfrm>
            <a:off x="6202498" y="2297105"/>
            <a:ext cx="2861631" cy="251516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marL="457178" indent="-457178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1067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50" indent="-380981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1051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9724" indent="-171446" algn="l" defTabSz="609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Anglo Text v3" pitchFamily="2" charset="77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25" dirty="0"/>
              <a:t>Projeto Pedal </a:t>
            </a:r>
            <a:r>
              <a:rPr lang="en-GB" sz="825" dirty="0" err="1"/>
              <a:t>Solidário</a:t>
            </a:r>
            <a:r>
              <a:rPr lang="en-GB" sz="825" dirty="0"/>
              <a:t>- NI</a:t>
            </a:r>
          </a:p>
        </p:txBody>
      </p:sp>
      <p:sp>
        <p:nvSpPr>
          <p:cNvPr id="36" name="Text Placeholder 63">
            <a:extLst>
              <a:ext uri="{FF2B5EF4-FFF2-40B4-BE49-F238E27FC236}">
                <a16:creationId xmlns:a16="http://schemas.microsoft.com/office/drawing/2014/main" id="{2F7380A9-DC7C-C476-A0E4-32A2030F70D8}"/>
              </a:ext>
            </a:extLst>
          </p:cNvPr>
          <p:cNvSpPr txBox="1">
            <a:spLocks/>
          </p:cNvSpPr>
          <p:nvPr/>
        </p:nvSpPr>
        <p:spPr>
          <a:xfrm>
            <a:off x="51763" y="4882524"/>
            <a:ext cx="2941505" cy="265745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marL="457178" indent="-457178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1067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50" indent="-380981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1051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9724" indent="-171446" algn="l" defTabSz="609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Anglo Text v3" pitchFamily="2" charset="77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25" dirty="0"/>
              <a:t>Projeto Ballet </a:t>
            </a:r>
            <a:r>
              <a:rPr lang="en-GB" sz="825" dirty="0" err="1"/>
              <a:t>na</a:t>
            </a:r>
            <a:r>
              <a:rPr lang="en-GB" sz="825" dirty="0"/>
              <a:t> Ponta do </a:t>
            </a:r>
            <a:r>
              <a:rPr lang="en-GB" sz="825" dirty="0" err="1"/>
              <a:t>Pé</a:t>
            </a:r>
            <a:r>
              <a:rPr lang="en-GB" sz="825" dirty="0"/>
              <a:t> - NI</a:t>
            </a:r>
          </a:p>
        </p:txBody>
      </p:sp>
      <p:pic>
        <p:nvPicPr>
          <p:cNvPr id="38" name="Espaço Reservado para Imagem 37" descr="Grupo de pessoas sentadas no chão&#10;&#10;Descrição gerada automaticamente">
            <a:extLst>
              <a:ext uri="{FF2B5EF4-FFF2-40B4-BE49-F238E27FC236}">
                <a16:creationId xmlns:a16="http://schemas.microsoft.com/office/drawing/2014/main" id="{5F688063-031F-AD24-BC6A-92068A118EB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58161" y="2571750"/>
            <a:ext cx="3066251" cy="2310774"/>
          </a:xfrm>
        </p:spPr>
      </p:pic>
      <p:sp>
        <p:nvSpPr>
          <p:cNvPr id="41" name="Text Placeholder 63">
            <a:extLst>
              <a:ext uri="{FF2B5EF4-FFF2-40B4-BE49-F238E27FC236}">
                <a16:creationId xmlns:a16="http://schemas.microsoft.com/office/drawing/2014/main" id="{C65F4524-E56B-24C0-85C4-DCC0468BDBE0}"/>
              </a:ext>
            </a:extLst>
          </p:cNvPr>
          <p:cNvSpPr txBox="1">
            <a:spLocks/>
          </p:cNvSpPr>
          <p:nvPr/>
        </p:nvSpPr>
        <p:spPr>
          <a:xfrm>
            <a:off x="3124579" y="4892613"/>
            <a:ext cx="2941505" cy="256293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marL="457178" indent="-457178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1067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50" indent="-380981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1051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9724" indent="-171446" algn="l" defTabSz="609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Anglo Text v3" pitchFamily="2" charset="77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25" dirty="0"/>
              <a:t>Projeto </a:t>
            </a:r>
            <a:r>
              <a:rPr lang="en-GB" sz="825" dirty="0" err="1"/>
              <a:t>Voz</a:t>
            </a:r>
            <a:r>
              <a:rPr lang="en-GB" sz="825" dirty="0"/>
              <a:t> da </a:t>
            </a:r>
            <a:r>
              <a:rPr lang="en-GB" sz="825" dirty="0" err="1"/>
              <a:t>Experiência</a:t>
            </a:r>
            <a:r>
              <a:rPr lang="en-GB" sz="825" dirty="0"/>
              <a:t> - NI</a:t>
            </a:r>
          </a:p>
        </p:txBody>
      </p:sp>
      <p:pic>
        <p:nvPicPr>
          <p:cNvPr id="43" name="Espaço Reservado para Imagem 42" descr="Grupo de pessoas sentadas em cadeiras&#10;&#10;Descrição gerada automaticamente">
            <a:extLst>
              <a:ext uri="{FF2B5EF4-FFF2-40B4-BE49-F238E27FC236}">
                <a16:creationId xmlns:a16="http://schemas.microsoft.com/office/drawing/2014/main" id="{B05C4FAB-DEE9-0026-37A6-FDEB24445932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6322" y="2571750"/>
            <a:ext cx="3027680" cy="2310774"/>
          </a:xfrm>
        </p:spPr>
      </p:pic>
      <p:sp>
        <p:nvSpPr>
          <p:cNvPr id="48" name="Text Placeholder 63">
            <a:extLst>
              <a:ext uri="{FF2B5EF4-FFF2-40B4-BE49-F238E27FC236}">
                <a16:creationId xmlns:a16="http://schemas.microsoft.com/office/drawing/2014/main" id="{EA0D1670-A378-6485-848E-BFAC829592F9}"/>
              </a:ext>
            </a:extLst>
          </p:cNvPr>
          <p:cNvSpPr txBox="1">
            <a:spLocks/>
          </p:cNvSpPr>
          <p:nvPr/>
        </p:nvSpPr>
        <p:spPr>
          <a:xfrm>
            <a:off x="6232978" y="4882524"/>
            <a:ext cx="2941505" cy="256293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marL="457178" indent="-457178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1067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50" indent="-380981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1051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9724" indent="-171446" algn="l" defTabSz="609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Anglo Text v3" pitchFamily="2" charset="77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25" dirty="0"/>
              <a:t>Projeto </a:t>
            </a:r>
            <a:r>
              <a:rPr lang="en-GB" sz="825" dirty="0" err="1"/>
              <a:t>Jovens</a:t>
            </a:r>
            <a:r>
              <a:rPr lang="en-GB" sz="825" dirty="0"/>
              <a:t> de </a:t>
            </a:r>
            <a:r>
              <a:rPr lang="en-GB" sz="825" dirty="0" err="1"/>
              <a:t>Ouro</a:t>
            </a:r>
            <a:r>
              <a:rPr lang="en-GB" sz="825" dirty="0"/>
              <a:t>- NI</a:t>
            </a:r>
          </a:p>
        </p:txBody>
      </p:sp>
      <p:pic>
        <p:nvPicPr>
          <p:cNvPr id="9" name="Espaço Reservado para Imagem 8" descr="Grupo de pessoas em pé&#10;&#10;Descrição gerada automaticamente">
            <a:extLst>
              <a:ext uri="{FF2B5EF4-FFF2-40B4-BE49-F238E27FC236}">
                <a16:creationId xmlns:a16="http://schemas.microsoft.com/office/drawing/2014/main" id="{E92D3973-11D8-981B-8E1E-A134863A4D9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t="5273" r="39815" b="1668"/>
          <a:stretch/>
        </p:blipFill>
        <p:spPr>
          <a:xfrm>
            <a:off x="-8091" y="1"/>
            <a:ext cx="3066251" cy="2297105"/>
          </a:xfrm>
        </p:spPr>
      </p:pic>
      <p:pic>
        <p:nvPicPr>
          <p:cNvPr id="12" name="Espaço Reservado para Imagem 11" descr="Grupo de pessoas em pé&#10;&#10;Descrição gerada automaticamente com confiança média">
            <a:extLst>
              <a:ext uri="{FF2B5EF4-FFF2-40B4-BE49-F238E27FC236}">
                <a16:creationId xmlns:a16="http://schemas.microsoft.com/office/drawing/2014/main" id="{8467FF42-0572-78E2-CA5F-1A7F24CA860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" t="23626" r="264" b="25998"/>
          <a:stretch/>
        </p:blipFill>
        <p:spPr>
          <a:xfrm>
            <a:off x="3050071" y="-30132"/>
            <a:ext cx="3066251" cy="2327237"/>
          </a:xfrm>
        </p:spPr>
      </p:pic>
      <p:pic>
        <p:nvPicPr>
          <p:cNvPr id="4" name="Espaço Reservado para Imagem 3" descr="Grupo de pessoas sentadas no chão&#10;&#10;Descrição gerada automaticamente com confiança baixa">
            <a:extLst>
              <a:ext uri="{FF2B5EF4-FFF2-40B4-BE49-F238E27FC236}">
                <a16:creationId xmlns:a16="http://schemas.microsoft.com/office/drawing/2014/main" id="{97BA53A0-3143-6FD3-5F51-631E55FDAAE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r="5244"/>
          <a:stretch>
            <a:fillRect/>
          </a:stretch>
        </p:blipFill>
        <p:spPr>
          <a:xfrm>
            <a:off x="0" y="2571750"/>
            <a:ext cx="3066251" cy="2300685"/>
          </a:xfrm>
        </p:spPr>
      </p:pic>
      <p:pic>
        <p:nvPicPr>
          <p:cNvPr id="19" name="Espaço Reservado para Imagem 18" descr="Uma imagem contendo mesa, homem, segurando, laranja&#10;&#10;Descrição gerada automaticamente">
            <a:extLst>
              <a:ext uri="{FF2B5EF4-FFF2-40B4-BE49-F238E27FC236}">
                <a16:creationId xmlns:a16="http://schemas.microsoft.com/office/drawing/2014/main" id="{FBBFE880-B00D-7B64-C216-73080C4F9E55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6" b="18546"/>
          <a:stretch>
            <a:fillRect/>
          </a:stretch>
        </p:blipFill>
        <p:spPr>
          <a:xfrm>
            <a:off x="6116322" y="0"/>
            <a:ext cx="3027680" cy="2297017"/>
          </a:xfrm>
        </p:spPr>
      </p:pic>
    </p:spTree>
    <p:extLst>
      <p:ext uri="{BB962C8B-B14F-4D97-AF65-F5344CB8AC3E}">
        <p14:creationId xmlns:p14="http://schemas.microsoft.com/office/powerpoint/2010/main" val="377539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3856F046-1735-654E-3D91-9DF27A8A1E73}"/>
              </a:ext>
            </a:extLst>
          </p:cNvPr>
          <p:cNvSpPr/>
          <p:nvPr/>
        </p:nvSpPr>
        <p:spPr>
          <a:xfrm>
            <a:off x="0" y="0"/>
            <a:ext cx="9141618" cy="515705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293FACF3-B02F-4A1A-9B8E-785AB499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922" y="195884"/>
            <a:ext cx="8342394" cy="504825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rPr>
              <a:t>Projetos Sociais </a:t>
            </a:r>
            <a:br>
              <a:rPr lang="en-US" sz="2400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rPr>
            </a:br>
            <a:r>
              <a:rPr lang="en-US" sz="1600" b="1" dirty="0">
                <a:solidFill>
                  <a:srgbClr val="031795"/>
                </a:solidFill>
                <a:cs typeface="Arial" panose="020B0604020202020204" pitchFamily="34" charset="0"/>
              </a:rPr>
              <a:t>Público Beneficiado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14F2AA9-D301-4D89-A842-43445A177568}"/>
              </a:ext>
            </a:extLst>
          </p:cNvPr>
          <p:cNvSpPr txBox="1"/>
          <p:nvPr/>
        </p:nvSpPr>
        <p:spPr>
          <a:xfrm>
            <a:off x="5261538" y="1878188"/>
            <a:ext cx="1491732" cy="9925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rPr>
              <a:t>Investimento 2022:</a:t>
            </a:r>
          </a:p>
          <a:p>
            <a:pPr algn="ctr"/>
            <a:endParaRPr lang="pt-BR" sz="1050" b="1" dirty="0"/>
          </a:p>
          <a:p>
            <a:pPr algn="ctr"/>
            <a:r>
              <a:rPr lang="pt-BR" sz="1350" dirty="0"/>
              <a:t>R$ 600.000,00</a:t>
            </a:r>
          </a:p>
          <a:p>
            <a:pPr algn="ctr"/>
            <a:endParaRPr lang="en-US" sz="1050" dirty="0" err="1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B07E193-B291-4BF7-8943-3780CB3C679C}"/>
              </a:ext>
            </a:extLst>
          </p:cNvPr>
          <p:cNvSpPr txBox="1"/>
          <p:nvPr/>
        </p:nvSpPr>
        <p:spPr>
          <a:xfrm>
            <a:off x="1897656" y="1873359"/>
            <a:ext cx="1491734" cy="9925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rPr>
              <a:t>Investimento 2020</a:t>
            </a:r>
            <a:r>
              <a:rPr lang="pt-BR" sz="1200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rPr>
              <a:t>:</a:t>
            </a:r>
          </a:p>
          <a:p>
            <a:pPr algn="ctr"/>
            <a:endParaRPr lang="pt-BR" sz="1050" b="1" dirty="0"/>
          </a:p>
          <a:p>
            <a:pPr algn="ctr"/>
            <a:r>
              <a:rPr lang="pt-BR" sz="1350" dirty="0"/>
              <a:t>R$ 585.000,00</a:t>
            </a:r>
          </a:p>
          <a:p>
            <a:pPr algn="ctr"/>
            <a:endParaRPr lang="en-US" sz="1050" dirty="0" err="1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D2C5C18-7132-4829-BF8F-280A2150DB3A}"/>
              </a:ext>
            </a:extLst>
          </p:cNvPr>
          <p:cNvSpPr txBox="1"/>
          <p:nvPr/>
        </p:nvSpPr>
        <p:spPr>
          <a:xfrm>
            <a:off x="3579598" y="1872645"/>
            <a:ext cx="1491733" cy="9925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rPr>
              <a:t>Investimento 2021:</a:t>
            </a:r>
          </a:p>
          <a:p>
            <a:pPr algn="ctr"/>
            <a:endParaRPr lang="pt-BR" sz="1050" b="1" dirty="0"/>
          </a:p>
          <a:p>
            <a:pPr algn="ctr"/>
            <a:r>
              <a:rPr lang="pt-BR" sz="1350" dirty="0"/>
              <a:t>R$ 574.508,32</a:t>
            </a:r>
          </a:p>
          <a:p>
            <a:pPr algn="ctr"/>
            <a:endParaRPr lang="en-US" sz="1050" dirty="0" err="1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BC1E213-07C1-4475-BE90-E1379F13A887}"/>
              </a:ext>
            </a:extLst>
          </p:cNvPr>
          <p:cNvSpPr txBox="1"/>
          <p:nvPr/>
        </p:nvSpPr>
        <p:spPr>
          <a:xfrm>
            <a:off x="2738627" y="3156863"/>
            <a:ext cx="3173674" cy="5078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350" dirty="0">
                <a:latin typeface="+mj-lt"/>
                <a:ea typeface="+mj-ea"/>
                <a:cs typeface="+mj-cs"/>
              </a:rPr>
              <a:t>Nº total de beneficiários diretos</a:t>
            </a:r>
          </a:p>
          <a:p>
            <a:pPr algn="ctr"/>
            <a:r>
              <a:rPr lang="pt-BR" sz="1350" b="1" dirty="0">
                <a:latin typeface="+mj-lt"/>
                <a:ea typeface="+mj-ea"/>
                <a:cs typeface="+mj-cs"/>
              </a:rPr>
              <a:t>2.184</a:t>
            </a:r>
            <a:r>
              <a:rPr lang="pt-BR" sz="1350" b="1" dirty="0"/>
              <a:t> pessoas</a:t>
            </a:r>
          </a:p>
        </p:txBody>
      </p:sp>
    </p:spTree>
    <p:extLst>
      <p:ext uri="{BB962C8B-B14F-4D97-AF65-F5344CB8AC3E}">
        <p14:creationId xmlns:p14="http://schemas.microsoft.com/office/powerpoint/2010/main" val="194631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5C98-FEE1-D245-92A9-3022004F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71" y="221708"/>
            <a:ext cx="8351837" cy="504825"/>
          </a:xfrm>
        </p:spPr>
        <p:txBody>
          <a:bodyPr>
            <a:normAutofit/>
          </a:bodyPr>
          <a:lstStyle/>
          <a:p>
            <a:r>
              <a:rPr lang="pt-BR" sz="2400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rPr>
              <a:t>Programa Juntos pelo Araguaia </a:t>
            </a:r>
            <a:endParaRPr lang="en-US" sz="2400" dirty="0">
              <a:gradFill>
                <a:gsLst>
                  <a:gs pos="0">
                    <a:schemeClr val="bg2"/>
                  </a:gs>
                  <a:gs pos="25000">
                    <a:schemeClr val="tx1"/>
                  </a:gs>
                  <a:gs pos="55000">
                    <a:schemeClr val="tx2"/>
                  </a:gs>
                </a:gsLst>
                <a:lin ang="0" scaled="0"/>
              </a:gra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66BA6C9-7E7B-482B-BC38-E11A7F3689E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01671" y="567373"/>
            <a:ext cx="8351837" cy="457199"/>
          </a:xfrm>
        </p:spPr>
        <p:txBody>
          <a:bodyPr/>
          <a:lstStyle/>
          <a:p>
            <a:r>
              <a:rPr lang="pt-BR" b="1" dirty="0"/>
              <a:t>A iniciativa é desenvolvida em unidades de conservação prioritárias no estado de Goiás</a:t>
            </a:r>
            <a:endParaRPr lang="en-GB" b="1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6F5EFD8-8F3E-423A-BAA2-54C6C4685E8F}"/>
              </a:ext>
            </a:extLst>
          </p:cNvPr>
          <p:cNvSpPr txBox="1"/>
          <p:nvPr/>
        </p:nvSpPr>
        <p:spPr>
          <a:xfrm>
            <a:off x="301671" y="1036779"/>
            <a:ext cx="8628969" cy="3885013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pt-BR" sz="1100" dirty="0" err="1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F68E163-CB82-4BC3-AAD3-9DB7EE3575BA}"/>
              </a:ext>
            </a:extLst>
          </p:cNvPr>
          <p:cNvSpPr/>
          <p:nvPr/>
        </p:nvSpPr>
        <p:spPr>
          <a:xfrm>
            <a:off x="421360" y="1177800"/>
            <a:ext cx="5567960" cy="1828608"/>
          </a:xfrm>
          <a:prstGeom prst="rect">
            <a:avLst/>
          </a:prstGeom>
          <a:noFill/>
          <a:ln>
            <a:solidFill>
              <a:srgbClr val="347FF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id="{1EB33051-345F-40D9-9C86-7CC7CAAB6672}"/>
              </a:ext>
            </a:extLst>
          </p:cNvPr>
          <p:cNvSpPr/>
          <p:nvPr/>
        </p:nvSpPr>
        <p:spPr>
          <a:xfrm>
            <a:off x="421360" y="1236693"/>
            <a:ext cx="5567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57" lvl="1" indent="-215957" defTabSz="1221212">
              <a:spcBef>
                <a:spcPts val="200"/>
              </a:spcBef>
              <a:spcAft>
                <a:spcPts val="200"/>
              </a:spcAft>
              <a:buClr>
                <a:srgbClr val="031795"/>
              </a:buClr>
              <a:buSzPct val="110000"/>
              <a:buFont typeface="Wingdings" panose="05000000000000000000" pitchFamily="2" charset="2"/>
              <a:buChar char="§"/>
              <a:defRPr/>
            </a:pPr>
            <a:r>
              <a:rPr lang="pt-BR" sz="900" dirty="0">
                <a:solidFill>
                  <a:srgbClr val="031795"/>
                </a:solidFill>
                <a:latin typeface="+mj-lt"/>
                <a:cs typeface="Arial" panose="020B0604020202020204" pitchFamily="34" charset="0"/>
              </a:rPr>
              <a:t>O programa, desenvolvido em parceria com o Instituto Espinhaço, por meio de acordo de cooperação técnica celebrado entre os de Goiás e Mato Grosso visa a construção de modelos diferenciados de restauração ambiental, recomposição florestal e estratégias de conservação do solo da água, em larga escala;</a:t>
            </a:r>
          </a:p>
          <a:p>
            <a:pPr marL="215957" lvl="1" indent="-215957" defTabSz="1221212">
              <a:spcBef>
                <a:spcPts val="200"/>
              </a:spcBef>
              <a:spcAft>
                <a:spcPts val="200"/>
              </a:spcAft>
              <a:buClr>
                <a:srgbClr val="031795"/>
              </a:buClr>
              <a:buSzPct val="110000"/>
              <a:buFont typeface="Wingdings" panose="05000000000000000000" pitchFamily="2" charset="2"/>
              <a:buChar char="§"/>
              <a:defRPr/>
            </a:pPr>
            <a:r>
              <a:rPr lang="pt-BR" sz="900" dirty="0">
                <a:solidFill>
                  <a:srgbClr val="031795"/>
                </a:solidFill>
                <a:latin typeface="+mj-lt"/>
                <a:cs typeface="Arial" panose="020B0604020202020204" pitchFamily="34" charset="0"/>
              </a:rPr>
              <a:t>A iniciativa proporcionará a disponibilidade hídrica, redução de processos erosivos e turbidez dos cursos d’água, além aprimorar as práticas de manejo e conservação dos recursos hídricos na região;</a:t>
            </a:r>
          </a:p>
          <a:p>
            <a:pPr marL="215957" lvl="1" indent="-215957" defTabSz="1221212">
              <a:spcBef>
                <a:spcPts val="200"/>
              </a:spcBef>
              <a:spcAft>
                <a:spcPts val="200"/>
              </a:spcAft>
              <a:buClr>
                <a:srgbClr val="031795"/>
              </a:buClr>
              <a:buSzPct val="110000"/>
              <a:buFont typeface="Wingdings" panose="05000000000000000000" pitchFamily="2" charset="2"/>
              <a:buChar char="§"/>
              <a:defRPr/>
            </a:pPr>
            <a:r>
              <a:rPr lang="pt-BR" sz="900" dirty="0">
                <a:solidFill>
                  <a:srgbClr val="031795"/>
                </a:solidFill>
                <a:latin typeface="+mj-lt"/>
                <a:cs typeface="Arial" panose="020B0604020202020204" pitchFamily="34" charset="0"/>
              </a:rPr>
              <a:t>A iniciativa está totalmente alinhada ao pilar de Meio Ambiente, do nosso plano de Mineração Sustentável; </a:t>
            </a:r>
          </a:p>
          <a:p>
            <a:pPr marL="215957" lvl="1" indent="-215957" defTabSz="1221212">
              <a:spcBef>
                <a:spcPts val="200"/>
              </a:spcBef>
              <a:spcAft>
                <a:spcPts val="200"/>
              </a:spcAft>
              <a:buClr>
                <a:srgbClr val="031795"/>
              </a:buClr>
              <a:buSzPct val="110000"/>
              <a:buFont typeface="Wingdings" panose="05000000000000000000" pitchFamily="2" charset="2"/>
              <a:buChar char="§"/>
              <a:defRPr/>
            </a:pPr>
            <a:r>
              <a:rPr lang="pt-BR" sz="900" dirty="0">
                <a:solidFill>
                  <a:srgbClr val="031795"/>
                </a:solidFill>
                <a:latin typeface="+mj-lt"/>
                <a:cs typeface="Arial" panose="020B0604020202020204" pitchFamily="34" charset="0"/>
              </a:rPr>
              <a:t>Foi renovado o vínculo para recuperação de 295 hectares em atendimento a compensação da ASV 2022815.</a:t>
            </a:r>
          </a:p>
        </p:txBody>
      </p:sp>
      <p:sp>
        <p:nvSpPr>
          <p:cNvPr id="9" name="Rectangle: Rounded Corners 22">
            <a:extLst>
              <a:ext uri="{FF2B5EF4-FFF2-40B4-BE49-F238E27FC236}">
                <a16:creationId xmlns:a16="http://schemas.microsoft.com/office/drawing/2014/main" id="{276DE242-D249-4120-A44F-FC5A49445507}"/>
              </a:ext>
            </a:extLst>
          </p:cNvPr>
          <p:cNvSpPr/>
          <p:nvPr/>
        </p:nvSpPr>
        <p:spPr>
          <a:xfrm>
            <a:off x="421360" y="3065301"/>
            <a:ext cx="5567960" cy="1793313"/>
          </a:xfrm>
          <a:prstGeom prst="roundRect">
            <a:avLst>
              <a:gd name="adj" fmla="val 5838"/>
            </a:avLst>
          </a:prstGeom>
          <a:solidFill>
            <a:srgbClr val="E9F1F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dirty="0">
              <a:ln>
                <a:noFill/>
              </a:ln>
              <a:solidFill>
                <a:srgbClr val="031795"/>
              </a:solidFill>
              <a:effectLst/>
              <a:uLnTx/>
              <a:uFillTx/>
              <a:latin typeface="AA Smart Sans Head Light" panose="00000400000000000000" pitchFamily="50" charset="0"/>
            </a:endParaRPr>
          </a:p>
        </p:txBody>
      </p:sp>
      <p:sp>
        <p:nvSpPr>
          <p:cNvPr id="10" name="CaixaDeTexto 83">
            <a:extLst>
              <a:ext uri="{FF2B5EF4-FFF2-40B4-BE49-F238E27FC236}">
                <a16:creationId xmlns:a16="http://schemas.microsoft.com/office/drawing/2014/main" id="{004A4280-4E79-4E7D-8C7D-AE760116C144}"/>
              </a:ext>
            </a:extLst>
          </p:cNvPr>
          <p:cNvSpPr txBox="1"/>
          <p:nvPr/>
        </p:nvSpPr>
        <p:spPr>
          <a:xfrm>
            <a:off x="392522" y="3165574"/>
            <a:ext cx="4803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rgbClr val="4A8DDC"/>
                </a:solidFill>
                <a:latin typeface="+mj-lt"/>
              </a:rPr>
              <a:t>Principais objetivos da iniciativa</a:t>
            </a:r>
            <a:endParaRPr kumimoji="0" lang="pt-BR" sz="1200" b="1" i="0" u="none" strike="noStrike" kern="1200" cap="none" spc="0" normalizeH="0" baseline="0" dirty="0">
              <a:ln>
                <a:noFill/>
              </a:ln>
              <a:solidFill>
                <a:srgbClr val="4A8DDC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" name="Rectangle 35">
            <a:extLst>
              <a:ext uri="{FF2B5EF4-FFF2-40B4-BE49-F238E27FC236}">
                <a16:creationId xmlns:a16="http://schemas.microsoft.com/office/drawing/2014/main" id="{FD65B06E-6078-4C4E-AAE2-8DC1C5991F3E}"/>
              </a:ext>
            </a:extLst>
          </p:cNvPr>
          <p:cNvSpPr/>
          <p:nvPr/>
        </p:nvSpPr>
        <p:spPr>
          <a:xfrm>
            <a:off x="392522" y="3454780"/>
            <a:ext cx="5676549" cy="1259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57" lvl="1" indent="-215957" defTabSz="1221212">
              <a:spcBef>
                <a:spcPts val="200"/>
              </a:spcBef>
              <a:spcAft>
                <a:spcPts val="200"/>
              </a:spcAft>
              <a:buClr>
                <a:srgbClr val="031795"/>
              </a:buClr>
              <a:buSzPct val="110000"/>
              <a:buFont typeface="Wingdings" panose="05000000000000000000" pitchFamily="2" charset="2"/>
              <a:buChar char="§"/>
              <a:defRPr/>
            </a:pPr>
            <a:r>
              <a:rPr lang="pt-BR" sz="900" dirty="0">
                <a:solidFill>
                  <a:srgbClr val="031795"/>
                </a:solidFill>
                <a:latin typeface="Arial "/>
                <a:cs typeface="Arial" panose="020B0604020202020204" pitchFamily="34" charset="0"/>
              </a:rPr>
              <a:t>No total, ao longo desse investimento será recuperado 395 ha de Áreas de Preservação Permanente (APP) e propriedades rurais;</a:t>
            </a:r>
          </a:p>
          <a:p>
            <a:pPr marL="215957" lvl="1" indent="-215957" defTabSz="1221212">
              <a:lnSpc>
                <a:spcPct val="200000"/>
              </a:lnSpc>
              <a:spcBef>
                <a:spcPts val="200"/>
              </a:spcBef>
              <a:spcAft>
                <a:spcPts val="200"/>
              </a:spcAft>
              <a:buClr>
                <a:srgbClr val="031795"/>
              </a:buClr>
              <a:buSzPct val="110000"/>
              <a:buFont typeface="Wingdings" panose="05000000000000000000" pitchFamily="2" charset="2"/>
              <a:buChar char="§"/>
              <a:defRPr/>
            </a:pPr>
            <a:r>
              <a:rPr lang="pt-BR" sz="900" dirty="0">
                <a:solidFill>
                  <a:srgbClr val="031795"/>
                </a:solidFill>
                <a:latin typeface="Arial "/>
                <a:cs typeface="Arial" panose="020B0604020202020204" pitchFamily="34" charset="0"/>
              </a:rPr>
              <a:t>Implantação da unidade de produção com capacidade operacional de 600.000 mudas / ano;</a:t>
            </a:r>
          </a:p>
          <a:p>
            <a:pPr marL="215957" lvl="1" indent="-215957" defTabSz="1221212">
              <a:lnSpc>
                <a:spcPct val="200000"/>
              </a:lnSpc>
              <a:spcBef>
                <a:spcPts val="200"/>
              </a:spcBef>
              <a:spcAft>
                <a:spcPts val="200"/>
              </a:spcAft>
              <a:buClr>
                <a:srgbClr val="031795"/>
              </a:buClr>
              <a:buSzPct val="110000"/>
              <a:buFont typeface="Wingdings" panose="05000000000000000000" pitchFamily="2" charset="2"/>
              <a:buChar char="§"/>
              <a:defRPr/>
            </a:pPr>
            <a:r>
              <a:rPr lang="pt-BR" sz="900" dirty="0">
                <a:solidFill>
                  <a:srgbClr val="031795"/>
                </a:solidFill>
                <a:latin typeface="Arial "/>
                <a:cs typeface="Arial" panose="020B0604020202020204" pitchFamily="34" charset="0"/>
              </a:rPr>
              <a:t>Capacitação de mão de obra local, criação da rede de governança, ações de capacitação e educação ambiental, deixando um legado positivo, incentivando ações de recuperação espontânea.</a:t>
            </a:r>
          </a:p>
        </p:txBody>
      </p:sp>
      <p:sp>
        <p:nvSpPr>
          <p:cNvPr id="18" name="Rectangle 41">
            <a:extLst>
              <a:ext uri="{FF2B5EF4-FFF2-40B4-BE49-F238E27FC236}">
                <a16:creationId xmlns:a16="http://schemas.microsoft.com/office/drawing/2014/main" id="{6D9A1652-6F13-4CD5-8CC9-1C0E7FC8A3D5}"/>
              </a:ext>
            </a:extLst>
          </p:cNvPr>
          <p:cNvSpPr/>
          <p:nvPr/>
        </p:nvSpPr>
        <p:spPr>
          <a:xfrm>
            <a:off x="6183340" y="3771744"/>
            <a:ext cx="2633031" cy="923330"/>
          </a:xfrm>
          <a:prstGeom prst="rect">
            <a:avLst/>
          </a:prstGeom>
          <a:ln>
            <a:solidFill>
              <a:srgbClr val="4A8DDC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solidFill>
                  <a:srgbClr val="4A8DDC"/>
                </a:solidFill>
                <a:latin typeface="+mj-lt"/>
              </a:rPr>
              <a:t>Próximos passos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031795"/>
                </a:solidFill>
                <a:latin typeface="+mj-lt"/>
              </a:rPr>
              <a:t>Iniciar implantação no município de Bom Jardim de Goiás;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031795"/>
                </a:solidFill>
                <a:latin typeface="+mj-lt"/>
              </a:rPr>
              <a:t>Cumprir as metas necessárias para atender todo o escopo de atividades programadas para o lote 4.</a:t>
            </a:r>
          </a:p>
        </p:txBody>
      </p:sp>
      <p:sp>
        <p:nvSpPr>
          <p:cNvPr id="19" name="Rectangle 41">
            <a:extLst>
              <a:ext uri="{FF2B5EF4-FFF2-40B4-BE49-F238E27FC236}">
                <a16:creationId xmlns:a16="http://schemas.microsoft.com/office/drawing/2014/main" id="{456F24FA-A349-490B-B04B-774B08D08C23}"/>
              </a:ext>
            </a:extLst>
          </p:cNvPr>
          <p:cNvSpPr/>
          <p:nvPr/>
        </p:nvSpPr>
        <p:spPr>
          <a:xfrm>
            <a:off x="6183341" y="1224431"/>
            <a:ext cx="2633031" cy="923330"/>
          </a:xfrm>
          <a:prstGeom prst="rect">
            <a:avLst/>
          </a:prstGeom>
          <a:ln>
            <a:solidFill>
              <a:srgbClr val="4A8DDC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solidFill>
                  <a:srgbClr val="4A8DDC"/>
                </a:solidFill>
                <a:latin typeface="+mj-lt"/>
              </a:rPr>
              <a:t>Em andamento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031795"/>
                </a:solidFill>
                <a:latin typeface="+mj-lt"/>
              </a:rPr>
              <a:t>Monitoramento e manutenção das áreas já implantadas (Lote 1);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031795"/>
                </a:solidFill>
                <a:latin typeface="+mj-lt"/>
              </a:rPr>
              <a:t>Plantio em propriedades do Lote 4;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031795"/>
                </a:solidFill>
                <a:latin typeface="+mj-lt"/>
              </a:rPr>
              <a:t>Continuação dos engajamentos com stakeholders, sociais e plano de governança .</a:t>
            </a:r>
          </a:p>
        </p:txBody>
      </p:sp>
      <p:sp>
        <p:nvSpPr>
          <p:cNvPr id="20" name="Arrow: Chevron 16">
            <a:extLst>
              <a:ext uri="{FF2B5EF4-FFF2-40B4-BE49-F238E27FC236}">
                <a16:creationId xmlns:a16="http://schemas.microsoft.com/office/drawing/2014/main" id="{48CDAD1C-B0EE-4803-8330-38CF1F8BC087}"/>
              </a:ext>
            </a:extLst>
          </p:cNvPr>
          <p:cNvSpPr/>
          <p:nvPr/>
        </p:nvSpPr>
        <p:spPr>
          <a:xfrm rot="5400000">
            <a:off x="7379461" y="2044248"/>
            <a:ext cx="240792" cy="575101"/>
          </a:xfrm>
          <a:prstGeom prst="chevron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dirty="0">
              <a:solidFill>
                <a:srgbClr val="031795"/>
              </a:solidFill>
              <a:latin typeface="+mj-lt"/>
            </a:endParaRPr>
          </a:p>
        </p:txBody>
      </p:sp>
      <p:sp>
        <p:nvSpPr>
          <p:cNvPr id="21" name="Rectangle 41">
            <a:extLst>
              <a:ext uri="{FF2B5EF4-FFF2-40B4-BE49-F238E27FC236}">
                <a16:creationId xmlns:a16="http://schemas.microsoft.com/office/drawing/2014/main" id="{068DC447-9814-4463-9764-7C35B8F612C1}"/>
              </a:ext>
            </a:extLst>
          </p:cNvPr>
          <p:cNvSpPr/>
          <p:nvPr/>
        </p:nvSpPr>
        <p:spPr>
          <a:xfrm>
            <a:off x="6183341" y="2486816"/>
            <a:ext cx="2633031" cy="784830"/>
          </a:xfrm>
          <a:prstGeom prst="rect">
            <a:avLst/>
          </a:prstGeom>
          <a:ln>
            <a:solidFill>
              <a:srgbClr val="4A8DDC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solidFill>
                  <a:srgbClr val="4A8DDC"/>
                </a:solidFill>
                <a:latin typeface="+mj-lt"/>
              </a:rPr>
              <a:t>Mudas plantadas até o momento </a:t>
            </a:r>
          </a:p>
          <a:p>
            <a:pPr algn="ctr"/>
            <a:r>
              <a:rPr lang="pt-BR" sz="900" b="1" dirty="0">
                <a:solidFill>
                  <a:srgbClr val="031795"/>
                </a:solidFill>
                <a:latin typeface="+mj-lt"/>
              </a:rPr>
              <a:t>33.842</a:t>
            </a:r>
          </a:p>
          <a:p>
            <a:pPr algn="ctr"/>
            <a:r>
              <a:rPr lang="pt-BR" sz="900" b="1" dirty="0">
                <a:solidFill>
                  <a:srgbClr val="4A8DDC"/>
                </a:solidFill>
                <a:latin typeface="+mj-lt"/>
              </a:rPr>
              <a:t>Total de hectares recuperados até o momento </a:t>
            </a:r>
          </a:p>
          <a:p>
            <a:pPr algn="ctr"/>
            <a:r>
              <a:rPr lang="pt-BR" sz="900" b="1" dirty="0">
                <a:solidFill>
                  <a:srgbClr val="031795"/>
                </a:solidFill>
                <a:latin typeface="+mj-lt"/>
              </a:rPr>
              <a:t> 74,48 hectares</a:t>
            </a:r>
          </a:p>
        </p:txBody>
      </p:sp>
      <p:sp>
        <p:nvSpPr>
          <p:cNvPr id="22" name="Arrow: Chevron 16">
            <a:extLst>
              <a:ext uri="{FF2B5EF4-FFF2-40B4-BE49-F238E27FC236}">
                <a16:creationId xmlns:a16="http://schemas.microsoft.com/office/drawing/2014/main" id="{4BBB7E0C-F57B-4BFB-B257-76462A54F805}"/>
              </a:ext>
            </a:extLst>
          </p:cNvPr>
          <p:cNvSpPr/>
          <p:nvPr/>
        </p:nvSpPr>
        <p:spPr>
          <a:xfrm rot="5400000">
            <a:off x="7410138" y="3190927"/>
            <a:ext cx="240792" cy="575101"/>
          </a:xfrm>
          <a:prstGeom prst="chevron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dirty="0">
              <a:solidFill>
                <a:srgbClr val="03179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0967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66F54B7-8CFD-427D-9CA9-EB32C530198B}"/>
              </a:ext>
            </a:extLst>
          </p:cNvPr>
          <p:cNvSpPr txBox="1"/>
          <p:nvPr/>
        </p:nvSpPr>
        <p:spPr>
          <a:xfrm>
            <a:off x="253581" y="174026"/>
            <a:ext cx="841879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BR" sz="2400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ea typeface="+mj-ea"/>
                <a:cs typeface="+mj-cs"/>
              </a:rPr>
              <a:t>Nossa Estratégia Global</a:t>
            </a:r>
          </a:p>
          <a:p>
            <a:pPr>
              <a:spcBef>
                <a:spcPct val="0"/>
              </a:spcBef>
            </a:pPr>
            <a:r>
              <a:rPr lang="pt-BR" sz="1400" dirty="0">
                <a:solidFill>
                  <a:srgbClr val="031795"/>
                </a:solidFill>
                <a:latin typeface="+mj-lt"/>
                <a:cs typeface="Arial" panose="020B0604020202020204" pitchFamily="34" charset="0"/>
              </a:rPr>
              <a:t>Pessoas, Portfólio, Inovação</a:t>
            </a:r>
            <a:endParaRPr lang="pt-BR" sz="2000" b="1" dirty="0">
              <a:gradFill>
                <a:gsLst>
                  <a:gs pos="0">
                    <a:schemeClr val="bg2"/>
                  </a:gs>
                  <a:gs pos="25000">
                    <a:schemeClr val="tx1"/>
                  </a:gs>
                  <a:gs pos="60000">
                    <a:schemeClr val="tx2"/>
                  </a:gs>
                </a:gsLst>
                <a:lin ang="0" scaled="0"/>
              </a:gradFill>
              <a:ea typeface="+mj-ea"/>
              <a:cs typeface="+mj-cs"/>
            </a:endParaRP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89D76938-6204-4697-9565-D4AF84659AC0}"/>
              </a:ext>
            </a:extLst>
          </p:cNvPr>
          <p:cNvSpPr txBox="1">
            <a:spLocks/>
          </p:cNvSpPr>
          <p:nvPr/>
        </p:nvSpPr>
        <p:spPr>
          <a:xfrm>
            <a:off x="321171" y="4928530"/>
            <a:ext cx="1249214" cy="20692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Anglo American  /  © 2022 </a:t>
            </a:r>
          </a:p>
        </p:txBody>
      </p:sp>
      <p:pic>
        <p:nvPicPr>
          <p:cNvPr id="7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F798FACE-3C74-4379-853C-A46C87119C9D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29"/>
          <a:stretch/>
        </p:blipFill>
        <p:spPr>
          <a:xfrm>
            <a:off x="217695" y="945822"/>
            <a:ext cx="4330896" cy="4023652"/>
          </a:xfrm>
          <a:prstGeom prst="rect">
            <a:avLst/>
          </a:prstGeom>
        </p:spPr>
      </p:pic>
      <p:sp>
        <p:nvSpPr>
          <p:cNvPr id="3" name="Seta: Pentágono 2">
            <a:extLst>
              <a:ext uri="{FF2B5EF4-FFF2-40B4-BE49-F238E27FC236}">
                <a16:creationId xmlns:a16="http://schemas.microsoft.com/office/drawing/2014/main" id="{3CC13BC7-C82A-4620-958D-BE1E27679802}"/>
              </a:ext>
            </a:extLst>
          </p:cNvPr>
          <p:cNvSpPr/>
          <p:nvPr/>
        </p:nvSpPr>
        <p:spPr>
          <a:xfrm>
            <a:off x="4629214" y="2535169"/>
            <a:ext cx="1104900" cy="327660"/>
          </a:xfrm>
          <a:prstGeom prst="homePlate">
            <a:avLst/>
          </a:prstGeom>
          <a:noFill/>
          <a:ln w="28575">
            <a:solidFill>
              <a:srgbClr val="000E9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rgbClr val="031795"/>
                </a:solidFill>
              </a:rPr>
              <a:t>Portifólio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8D83AD1-BBF5-42D1-8A13-805357E7F4B8}"/>
              </a:ext>
            </a:extLst>
          </p:cNvPr>
          <p:cNvSpPr txBox="1"/>
          <p:nvPr/>
        </p:nvSpPr>
        <p:spPr>
          <a:xfrm>
            <a:off x="5814737" y="2263772"/>
            <a:ext cx="28217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050" dirty="0"/>
              <a:t>Ativos minerais de alta qualidade e de longo prazo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050" dirty="0"/>
              <a:t>Portfólio diferenciado com opções  de crescimento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050" dirty="0"/>
              <a:t>Fluxo de caixa e retornos sustentáveis</a:t>
            </a:r>
          </a:p>
          <a:p>
            <a:pPr algn="l"/>
            <a:r>
              <a:rPr lang="pt-BR" sz="1100" dirty="0"/>
              <a:t> </a:t>
            </a:r>
          </a:p>
        </p:txBody>
      </p:sp>
      <p:sp>
        <p:nvSpPr>
          <p:cNvPr id="11" name="Seta: Pentágono 10">
            <a:extLst>
              <a:ext uri="{FF2B5EF4-FFF2-40B4-BE49-F238E27FC236}">
                <a16:creationId xmlns:a16="http://schemas.microsoft.com/office/drawing/2014/main" id="{AABFFFE6-A963-40E5-9312-188AB426F10E}"/>
              </a:ext>
            </a:extLst>
          </p:cNvPr>
          <p:cNvSpPr/>
          <p:nvPr/>
        </p:nvSpPr>
        <p:spPr>
          <a:xfrm>
            <a:off x="4629214" y="3829347"/>
            <a:ext cx="1104900" cy="327660"/>
          </a:xfrm>
          <a:prstGeom prst="homePlate">
            <a:avLst/>
          </a:prstGeom>
          <a:noFill/>
          <a:ln w="28575">
            <a:solidFill>
              <a:srgbClr val="000E9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rgbClr val="031795"/>
                </a:solidFill>
              </a:rPr>
              <a:t>Inovação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6EFA398-A52C-4CF4-B75D-D719D399ACF2}"/>
              </a:ext>
            </a:extLst>
          </p:cNvPr>
          <p:cNvSpPr txBox="1"/>
          <p:nvPr/>
        </p:nvSpPr>
        <p:spPr>
          <a:xfrm>
            <a:off x="5814737" y="3549137"/>
            <a:ext cx="2821748" cy="1263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t-BR" sz="1050" dirty="0" err="1"/>
              <a:t>FutureSmart</a:t>
            </a:r>
            <a:r>
              <a:rPr lang="pt-BR" sz="1050" dirty="0"/>
              <a:t> </a:t>
            </a:r>
            <a:r>
              <a:rPr lang="pt-BR" sz="1050" dirty="0" err="1"/>
              <a:t>Mining</a:t>
            </a:r>
            <a:r>
              <a:rPr lang="pt-BR" sz="1050" baseline="30000" dirty="0" err="1"/>
              <a:t>TM</a:t>
            </a:r>
            <a:r>
              <a:rPr lang="pt-BR" sz="1050" baseline="30000" dirty="0"/>
              <a:t> </a:t>
            </a:r>
          </a:p>
          <a:p>
            <a:pPr marL="685800" lvl="1" indent="-228600">
              <a:buFont typeface="+mj-lt"/>
              <a:buAutoNum type="arabicPeriod"/>
            </a:pPr>
            <a:r>
              <a:rPr lang="pt-BR" sz="1050" dirty="0"/>
              <a:t>Inovação Técnica</a:t>
            </a:r>
          </a:p>
          <a:p>
            <a:pPr marL="685800" lvl="1" indent="-228600">
              <a:buFont typeface="+mj-lt"/>
              <a:buAutoNum type="arabicPeriod"/>
            </a:pPr>
            <a:r>
              <a:rPr lang="pt-BR" sz="1050" dirty="0"/>
              <a:t>Modelo Operacional</a:t>
            </a:r>
          </a:p>
          <a:p>
            <a:pPr marL="685800" lvl="1" indent="-228600">
              <a:buFont typeface="+mj-lt"/>
              <a:buAutoNum type="arabicPeriod"/>
            </a:pPr>
            <a:r>
              <a:rPr lang="pt-BR" sz="1050" dirty="0"/>
              <a:t>Plano de Mineração sustentável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050" dirty="0"/>
              <a:t>Marketing – gerando valor da mina ao mercado </a:t>
            </a:r>
          </a:p>
          <a:p>
            <a:pPr algn="l"/>
            <a:r>
              <a:rPr lang="pt-BR" sz="1100" dirty="0"/>
              <a:t>  	 	</a:t>
            </a:r>
          </a:p>
        </p:txBody>
      </p:sp>
      <p:sp>
        <p:nvSpPr>
          <p:cNvPr id="13" name="Seta: Pentágono 12">
            <a:extLst>
              <a:ext uri="{FF2B5EF4-FFF2-40B4-BE49-F238E27FC236}">
                <a16:creationId xmlns:a16="http://schemas.microsoft.com/office/drawing/2014/main" id="{13747FB4-5688-47FD-8EC4-8CD822F5F368}"/>
              </a:ext>
            </a:extLst>
          </p:cNvPr>
          <p:cNvSpPr/>
          <p:nvPr/>
        </p:nvSpPr>
        <p:spPr>
          <a:xfrm>
            <a:off x="4629214" y="1404821"/>
            <a:ext cx="1104900" cy="327660"/>
          </a:xfrm>
          <a:prstGeom prst="homePlate">
            <a:avLst/>
          </a:prstGeom>
          <a:noFill/>
          <a:ln w="28575">
            <a:solidFill>
              <a:srgbClr val="000E9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rgbClr val="031795"/>
                </a:solidFill>
              </a:rPr>
              <a:t>Pessoas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ABC271E-C6B0-4BDA-9C5F-6DAE0BB9B8BB}"/>
              </a:ext>
            </a:extLst>
          </p:cNvPr>
          <p:cNvSpPr txBox="1"/>
          <p:nvPr/>
        </p:nvSpPr>
        <p:spPr>
          <a:xfrm>
            <a:off x="5890936" y="1195472"/>
            <a:ext cx="2745549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050" dirty="0"/>
              <a:t>Valorizando parcerias - nossa licença  para operar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050" dirty="0"/>
              <a:t>Cultura de alto desempenho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050" dirty="0"/>
              <a:t>Modelo Organizacional</a:t>
            </a:r>
            <a:r>
              <a:rPr lang="pt-BR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941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7730AECC-1DCA-447E-A9CE-6164C5CB1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53" y="241203"/>
            <a:ext cx="7575367" cy="568164"/>
          </a:xfrm>
        </p:spPr>
        <p:txBody>
          <a:bodyPr/>
          <a:lstStyle/>
          <a:p>
            <a:r>
              <a:rPr lang="pt-BR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rPr>
              <a:t>Economia Circular</a:t>
            </a:r>
            <a:br>
              <a:rPr lang="pt-BR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rPr>
            </a:br>
            <a:r>
              <a:rPr lang="pt-BR" sz="1400" b="1" dirty="0">
                <a:latin typeface="+mn-lt"/>
                <a:ea typeface="+mn-ea"/>
                <a:cs typeface="+mn-cs"/>
              </a:rPr>
              <a:t>Escória da produção de </a:t>
            </a:r>
            <a:r>
              <a:rPr lang="pt-BR" sz="1400" b="1" dirty="0" err="1">
                <a:latin typeface="+mn-lt"/>
                <a:ea typeface="+mn-ea"/>
                <a:cs typeface="+mn-cs"/>
              </a:rPr>
              <a:t>ferroníquel</a:t>
            </a:r>
            <a:endParaRPr lang="en-US" sz="1400" b="1" dirty="0">
              <a:latin typeface="+mn-lt"/>
              <a:ea typeface="+mn-ea"/>
              <a:cs typeface="+mn-cs"/>
            </a:endParaRP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B1BC7D1E-C5E3-45DD-946F-0ED91ABE84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4552" y="1120957"/>
            <a:ext cx="8748713" cy="699522"/>
          </a:xfrm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pt-BR" sz="1200" dirty="0">
                <a:solidFill>
                  <a:schemeClr val="tx1"/>
                </a:solidFill>
              </a:rPr>
              <a:t>Escória do refino</a:t>
            </a:r>
          </a:p>
          <a:p>
            <a:pPr marL="0" indent="0" algn="just">
              <a:buNone/>
            </a:pPr>
            <a:r>
              <a:rPr lang="pt-BR" sz="1200" b="0" dirty="0">
                <a:solidFill>
                  <a:schemeClr val="tx1"/>
                </a:solidFill>
              </a:rPr>
              <a:t>Parceria firmada com a empresa Blue Stone onde há destinação responsável e geração de valor agregado de 100% escória gerada no refino da unidade de Barro Alto.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id="{CF2691B0-F5AF-4531-8190-D1DA3C9D748B}"/>
              </a:ext>
            </a:extLst>
          </p:cNvPr>
          <p:cNvSpPr txBox="1">
            <a:spLocks/>
          </p:cNvSpPr>
          <p:nvPr/>
        </p:nvSpPr>
        <p:spPr>
          <a:xfrm>
            <a:off x="197643" y="2114260"/>
            <a:ext cx="8748713" cy="25151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228594" indent="-228594" algn="l" defTabSz="609585" rtl="0" eaLnBrk="1" latinLnBrk="0" hangingPunct="1">
              <a:spcBef>
                <a:spcPts val="1600"/>
              </a:spcBef>
              <a:buFont typeface="Arial" panose="020B0604020202020204" pitchFamily="34" charset="0"/>
              <a:buChar char="•"/>
              <a:defRPr sz="1467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7061" indent="0" algn="l" defTabSz="609585" rtl="0" eaLnBrk="1" latinLnBrk="0" hangingPunct="1">
              <a:spcBef>
                <a:spcPts val="400"/>
              </a:spcBef>
              <a:buFont typeface="Arial" panose="020B0604020202020204" pitchFamily="34" charset="0"/>
              <a:buNone/>
              <a:defRPr sz="1333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824" indent="-122764" algn="l" defTabSz="609585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333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472" indent="-120648" algn="l" defTabSz="609585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333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96885" indent="-116414" algn="l" defTabSz="609585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1333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200" dirty="0">
                <a:solidFill>
                  <a:schemeClr val="tx1"/>
                </a:solidFill>
              </a:rPr>
              <a:t>Escória da redução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F4CF28C-FBE2-4CED-8D1D-2DB189A1B1EE}"/>
              </a:ext>
            </a:extLst>
          </p:cNvPr>
          <p:cNvSpPr txBox="1"/>
          <p:nvPr/>
        </p:nvSpPr>
        <p:spPr>
          <a:xfrm>
            <a:off x="258211" y="2662960"/>
            <a:ext cx="3374893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u="sng" dirty="0"/>
              <a:t>Iniciativas desenvolvidas</a:t>
            </a:r>
          </a:p>
          <a:p>
            <a:pPr algn="ctr"/>
            <a:endParaRPr lang="pt-BR" sz="1200" dirty="0"/>
          </a:p>
          <a:p>
            <a:pPr marL="128588" indent="-128588" algn="just">
              <a:buFont typeface="Wingdings" panose="05000000000000000000" pitchFamily="2" charset="2"/>
              <a:buChar char="ü"/>
            </a:pPr>
            <a:r>
              <a:rPr lang="pt-BR" sz="900" dirty="0"/>
              <a:t> </a:t>
            </a:r>
            <a:r>
              <a:rPr lang="pt-BR" sz="1050" dirty="0"/>
              <a:t>Uso na construção civil – produção de blocos estruturais em escala piloto e como sub-base do pátio de carvão mineral  (planta de Barro Alto);</a:t>
            </a:r>
          </a:p>
          <a:p>
            <a:pPr algn="just"/>
            <a:endParaRPr lang="pt-BR" sz="1050" dirty="0"/>
          </a:p>
          <a:p>
            <a:pPr marL="128588" indent="-128588" algn="just">
              <a:buFont typeface="Wingdings" panose="05000000000000000000" pitchFamily="2" charset="2"/>
              <a:buChar char="ü"/>
            </a:pPr>
            <a:r>
              <a:rPr lang="pt-BR" sz="1050" dirty="0"/>
              <a:t> Uso para fins de infraestrutura e fechamento de mina em encostas já </a:t>
            </a:r>
            <a:r>
              <a:rPr lang="pt-BR" sz="1050" dirty="0" err="1"/>
              <a:t>reconformadas</a:t>
            </a:r>
            <a:r>
              <a:rPr lang="pt-BR" sz="1050" dirty="0"/>
              <a:t>;</a:t>
            </a:r>
          </a:p>
          <a:p>
            <a:pPr marL="128588" indent="-128588" algn="just">
              <a:buFont typeface="Wingdings" panose="05000000000000000000" pitchFamily="2" charset="2"/>
              <a:buChar char="ü"/>
            </a:pPr>
            <a:endParaRPr lang="pt-BR" sz="1050" dirty="0"/>
          </a:p>
          <a:p>
            <a:pPr marL="128588" indent="-128588" algn="just">
              <a:buFont typeface="Wingdings" panose="05000000000000000000" pitchFamily="2" charset="2"/>
              <a:buChar char="ü"/>
            </a:pPr>
            <a:r>
              <a:rPr lang="pt-BR" sz="1050" dirty="0"/>
              <a:t>Comercialização junto à cimenteiras no entorno de Brasília.</a:t>
            </a:r>
          </a:p>
          <a:p>
            <a:pPr algn="l"/>
            <a:endParaRPr lang="en-US" sz="900" dirty="0" err="1"/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45E9F28-3BE9-4BBF-B6A8-8CA2B8AB15CA}"/>
              </a:ext>
            </a:extLst>
          </p:cNvPr>
          <p:cNvCxnSpPr>
            <a:cxnSpLocks/>
          </p:cNvCxnSpPr>
          <p:nvPr/>
        </p:nvCxnSpPr>
        <p:spPr>
          <a:xfrm>
            <a:off x="3722912" y="2819838"/>
            <a:ext cx="0" cy="21959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A40E22D-9D88-4227-A4D4-8729D6AD631F}"/>
              </a:ext>
            </a:extLst>
          </p:cNvPr>
          <p:cNvSpPr txBox="1"/>
          <p:nvPr/>
        </p:nvSpPr>
        <p:spPr>
          <a:xfrm>
            <a:off x="3812723" y="2661258"/>
            <a:ext cx="347799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i="1" u="sng" dirty="0"/>
              <a:t>Iniciativas em desenvolvimento</a:t>
            </a:r>
          </a:p>
          <a:p>
            <a:pPr algn="ctr"/>
            <a:endParaRPr lang="pt-BR" sz="1200" dirty="0"/>
          </a:p>
          <a:p>
            <a:pPr marL="128588" indent="-128588" algn="just">
              <a:buFont typeface="Wingdings" panose="05000000000000000000" pitchFamily="2" charset="2"/>
              <a:buChar char="ü"/>
            </a:pPr>
            <a:r>
              <a:rPr lang="pt-BR" sz="900" dirty="0"/>
              <a:t> </a:t>
            </a:r>
            <a:r>
              <a:rPr lang="pt-BR" sz="1050" dirty="0"/>
              <a:t>Uso  como material cimentício suplementar - UFES;</a:t>
            </a:r>
          </a:p>
          <a:p>
            <a:pPr marL="128588" indent="-128588" algn="just">
              <a:buFont typeface="Wingdings" panose="05000000000000000000" pitchFamily="2" charset="2"/>
              <a:buChar char="ü"/>
            </a:pPr>
            <a:endParaRPr lang="pt-BR" sz="1050" dirty="0"/>
          </a:p>
          <a:p>
            <a:pPr marL="128588" indent="-128588" algn="just">
              <a:buFont typeface="Wingdings" panose="05000000000000000000" pitchFamily="2" charset="2"/>
              <a:buChar char="ü"/>
            </a:pPr>
            <a:r>
              <a:rPr lang="pt-BR" sz="1050" dirty="0"/>
              <a:t> Uso como agregados para pavimentação e concreto;</a:t>
            </a:r>
          </a:p>
          <a:p>
            <a:pPr marL="128588" indent="-128588" algn="just">
              <a:buFont typeface="Wingdings" panose="05000000000000000000" pitchFamily="2" charset="2"/>
              <a:buChar char="ü"/>
            </a:pPr>
            <a:endParaRPr lang="pt-BR" sz="1050" dirty="0"/>
          </a:p>
          <a:p>
            <a:pPr marL="128588" indent="-128588" algn="just">
              <a:buFont typeface="Wingdings" panose="05000000000000000000" pitchFamily="2" charset="2"/>
              <a:buChar char="ü"/>
            </a:pPr>
            <a:r>
              <a:rPr lang="pt-BR" sz="1050" dirty="0"/>
              <a:t> Uso em misturas para ligante asfáltico (UFES- </a:t>
            </a:r>
            <a:r>
              <a:rPr lang="pt-BR" sz="1050" dirty="0" err="1"/>
              <a:t>Ecorodovias</a:t>
            </a:r>
            <a:r>
              <a:rPr lang="pt-BR" sz="1050" dirty="0"/>
              <a:t>);</a:t>
            </a:r>
          </a:p>
          <a:p>
            <a:pPr marL="128588" indent="-128588" algn="just">
              <a:buFont typeface="Wingdings" panose="05000000000000000000" pitchFamily="2" charset="2"/>
              <a:buChar char="ü"/>
            </a:pPr>
            <a:endParaRPr lang="pt-BR" sz="1050" dirty="0"/>
          </a:p>
          <a:p>
            <a:pPr marL="128588" indent="-128588" algn="just">
              <a:buFont typeface="Wingdings" panose="05000000000000000000" pitchFamily="2" charset="2"/>
              <a:buChar char="ü"/>
            </a:pPr>
            <a:r>
              <a:rPr lang="pt-BR" sz="1050" dirty="0"/>
              <a:t> Uso para melhoramento de solos para fins geotécnicos (UFES);</a:t>
            </a:r>
          </a:p>
          <a:p>
            <a:pPr marL="128588" indent="-128588" algn="just">
              <a:buFont typeface="Wingdings" panose="05000000000000000000" pitchFamily="2" charset="2"/>
              <a:buChar char="ü"/>
            </a:pPr>
            <a:endParaRPr lang="pt-BR" sz="1050" dirty="0"/>
          </a:p>
          <a:p>
            <a:pPr marL="128588" indent="-128588" algn="just">
              <a:buFont typeface="Wingdings" panose="05000000000000000000" pitchFamily="2" charset="2"/>
              <a:buChar char="ü"/>
            </a:pPr>
            <a:r>
              <a:rPr lang="pt-BR" sz="1050" dirty="0"/>
              <a:t> Uso como corretivo de solos (FACEG).</a:t>
            </a:r>
          </a:p>
          <a:p>
            <a:pPr algn="l"/>
            <a:endParaRPr lang="en-US" sz="900" dirty="0" err="1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BDB354F-6D91-437D-8C14-376D02947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3" y="2132070"/>
            <a:ext cx="1943098" cy="302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235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07603" y="54503"/>
            <a:ext cx="517525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spc="-10" dirty="0">
                <a:latin typeface="Arial"/>
                <a:cs typeface="Arial"/>
              </a:rPr>
              <a:t>[OFFICIAL]</a:t>
            </a:r>
            <a:endParaRPr sz="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996808" y="4599533"/>
            <a:ext cx="743585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b="1" spc="-1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www.angloamerican.com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69417" y="2031187"/>
            <a:ext cx="2742565" cy="2735580"/>
            <a:chOff x="369417" y="2031187"/>
            <a:chExt cx="2742565" cy="273558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8344" y="4388975"/>
              <a:ext cx="1721373" cy="3773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417" y="2031187"/>
              <a:ext cx="2223643" cy="4270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848444" y="3223336"/>
              <a:ext cx="263525" cy="666115"/>
            </a:xfrm>
            <a:custGeom>
              <a:avLst/>
              <a:gdLst/>
              <a:ahLst/>
              <a:cxnLst/>
              <a:rect l="l" t="t" r="r" b="b"/>
              <a:pathLst>
                <a:path w="263525" h="666114">
                  <a:moveTo>
                    <a:pt x="263461" y="546481"/>
                  </a:moveTo>
                  <a:lnTo>
                    <a:pt x="260731" y="505841"/>
                  </a:lnTo>
                  <a:lnTo>
                    <a:pt x="257124" y="494411"/>
                  </a:lnTo>
                  <a:lnTo>
                    <a:pt x="254711" y="486791"/>
                  </a:lnTo>
                  <a:lnTo>
                    <a:pt x="253060" y="482981"/>
                  </a:lnTo>
                  <a:lnTo>
                    <a:pt x="251955" y="480441"/>
                  </a:lnTo>
                  <a:lnTo>
                    <a:pt x="248818" y="474091"/>
                  </a:lnTo>
                  <a:lnTo>
                    <a:pt x="246443" y="470281"/>
                  </a:lnTo>
                  <a:lnTo>
                    <a:pt x="245148" y="467741"/>
                  </a:lnTo>
                  <a:lnTo>
                    <a:pt x="222021" y="439801"/>
                  </a:lnTo>
                  <a:lnTo>
                    <a:pt x="216369" y="434251"/>
                  </a:lnTo>
                  <a:lnTo>
                    <a:pt x="216369" y="482981"/>
                  </a:lnTo>
                  <a:lnTo>
                    <a:pt x="216306" y="484251"/>
                  </a:lnTo>
                  <a:lnTo>
                    <a:pt x="215976" y="484251"/>
                  </a:lnTo>
                  <a:lnTo>
                    <a:pt x="211632" y="490601"/>
                  </a:lnTo>
                  <a:lnTo>
                    <a:pt x="206400" y="495681"/>
                  </a:lnTo>
                  <a:lnTo>
                    <a:pt x="200139" y="500761"/>
                  </a:lnTo>
                  <a:lnTo>
                    <a:pt x="199415" y="500761"/>
                  </a:lnTo>
                  <a:lnTo>
                    <a:pt x="199415" y="508381"/>
                  </a:lnTo>
                  <a:lnTo>
                    <a:pt x="190207" y="546481"/>
                  </a:lnTo>
                  <a:lnTo>
                    <a:pt x="165608" y="580771"/>
                  </a:lnTo>
                  <a:lnTo>
                    <a:pt x="127342" y="601091"/>
                  </a:lnTo>
                  <a:lnTo>
                    <a:pt x="122059" y="602361"/>
                  </a:lnTo>
                  <a:lnTo>
                    <a:pt x="116713" y="602361"/>
                  </a:lnTo>
                  <a:lnTo>
                    <a:pt x="106807" y="603631"/>
                  </a:lnTo>
                  <a:lnTo>
                    <a:pt x="97840" y="603631"/>
                  </a:lnTo>
                  <a:lnTo>
                    <a:pt x="77774" y="601091"/>
                  </a:lnTo>
                  <a:lnTo>
                    <a:pt x="68122" y="597281"/>
                  </a:lnTo>
                  <a:lnTo>
                    <a:pt x="58737" y="593471"/>
                  </a:lnTo>
                  <a:lnTo>
                    <a:pt x="55435" y="592201"/>
                  </a:lnTo>
                  <a:lnTo>
                    <a:pt x="52235" y="590931"/>
                  </a:lnTo>
                  <a:lnTo>
                    <a:pt x="49136" y="588391"/>
                  </a:lnTo>
                  <a:lnTo>
                    <a:pt x="68376" y="588391"/>
                  </a:lnTo>
                  <a:lnTo>
                    <a:pt x="78638" y="585851"/>
                  </a:lnTo>
                  <a:lnTo>
                    <a:pt x="88392" y="580771"/>
                  </a:lnTo>
                  <a:lnTo>
                    <a:pt x="97624" y="575691"/>
                  </a:lnTo>
                  <a:lnTo>
                    <a:pt x="98221" y="574421"/>
                  </a:lnTo>
                  <a:lnTo>
                    <a:pt x="94983" y="573151"/>
                  </a:lnTo>
                  <a:lnTo>
                    <a:pt x="91224" y="573151"/>
                  </a:lnTo>
                  <a:lnTo>
                    <a:pt x="89369" y="571881"/>
                  </a:lnTo>
                  <a:lnTo>
                    <a:pt x="87541" y="571881"/>
                  </a:lnTo>
                  <a:lnTo>
                    <a:pt x="85750" y="570611"/>
                  </a:lnTo>
                  <a:lnTo>
                    <a:pt x="84035" y="569341"/>
                  </a:lnTo>
                  <a:lnTo>
                    <a:pt x="82397" y="569341"/>
                  </a:lnTo>
                  <a:lnTo>
                    <a:pt x="80238" y="568071"/>
                  </a:lnTo>
                  <a:lnTo>
                    <a:pt x="78689" y="566801"/>
                  </a:lnTo>
                  <a:lnTo>
                    <a:pt x="77685" y="565531"/>
                  </a:lnTo>
                  <a:lnTo>
                    <a:pt x="76276" y="564261"/>
                  </a:lnTo>
                  <a:lnTo>
                    <a:pt x="74536" y="562991"/>
                  </a:lnTo>
                  <a:lnTo>
                    <a:pt x="73685" y="561721"/>
                  </a:lnTo>
                  <a:lnTo>
                    <a:pt x="72478" y="560451"/>
                  </a:lnTo>
                  <a:lnTo>
                    <a:pt x="71374" y="557911"/>
                  </a:lnTo>
                  <a:lnTo>
                    <a:pt x="70358" y="556641"/>
                  </a:lnTo>
                  <a:lnTo>
                    <a:pt x="69456" y="555371"/>
                  </a:lnTo>
                  <a:lnTo>
                    <a:pt x="69176" y="554101"/>
                  </a:lnTo>
                  <a:lnTo>
                    <a:pt x="68389" y="552831"/>
                  </a:lnTo>
                  <a:lnTo>
                    <a:pt x="67945" y="551561"/>
                  </a:lnTo>
                  <a:lnTo>
                    <a:pt x="67665" y="550329"/>
                  </a:lnTo>
                  <a:lnTo>
                    <a:pt x="72644" y="551561"/>
                  </a:lnTo>
                  <a:lnTo>
                    <a:pt x="77660" y="550291"/>
                  </a:lnTo>
                  <a:lnTo>
                    <a:pt x="82677" y="549021"/>
                  </a:lnTo>
                  <a:lnTo>
                    <a:pt x="74726" y="547751"/>
                  </a:lnTo>
                  <a:lnTo>
                    <a:pt x="68122" y="543941"/>
                  </a:lnTo>
                  <a:lnTo>
                    <a:pt x="57886" y="531241"/>
                  </a:lnTo>
                  <a:lnTo>
                    <a:pt x="55410" y="523621"/>
                  </a:lnTo>
                  <a:lnTo>
                    <a:pt x="55397" y="514731"/>
                  </a:lnTo>
                  <a:lnTo>
                    <a:pt x="60325" y="517271"/>
                  </a:lnTo>
                  <a:lnTo>
                    <a:pt x="65455" y="518541"/>
                  </a:lnTo>
                  <a:lnTo>
                    <a:pt x="68033" y="519811"/>
                  </a:lnTo>
                  <a:lnTo>
                    <a:pt x="70891" y="519811"/>
                  </a:lnTo>
                  <a:lnTo>
                    <a:pt x="64744" y="514731"/>
                  </a:lnTo>
                  <a:lnTo>
                    <a:pt x="60147" y="508381"/>
                  </a:lnTo>
                  <a:lnTo>
                    <a:pt x="57150" y="500761"/>
                  </a:lnTo>
                  <a:lnTo>
                    <a:pt x="55765" y="493141"/>
                  </a:lnTo>
                  <a:lnTo>
                    <a:pt x="55257" y="485521"/>
                  </a:lnTo>
                  <a:lnTo>
                    <a:pt x="57416" y="479171"/>
                  </a:lnTo>
                  <a:lnTo>
                    <a:pt x="60312" y="474091"/>
                  </a:lnTo>
                  <a:lnTo>
                    <a:pt x="60693" y="474091"/>
                  </a:lnTo>
                  <a:lnTo>
                    <a:pt x="65151" y="479171"/>
                  </a:lnTo>
                  <a:lnTo>
                    <a:pt x="69913" y="484251"/>
                  </a:lnTo>
                  <a:lnTo>
                    <a:pt x="75171" y="488061"/>
                  </a:lnTo>
                  <a:lnTo>
                    <a:pt x="83464" y="494411"/>
                  </a:lnTo>
                  <a:lnTo>
                    <a:pt x="92214" y="499491"/>
                  </a:lnTo>
                  <a:lnTo>
                    <a:pt x="101460" y="503301"/>
                  </a:lnTo>
                  <a:lnTo>
                    <a:pt x="111175" y="505841"/>
                  </a:lnTo>
                  <a:lnTo>
                    <a:pt x="116306" y="508381"/>
                  </a:lnTo>
                  <a:lnTo>
                    <a:pt x="121539" y="508381"/>
                  </a:lnTo>
                  <a:lnTo>
                    <a:pt x="128143" y="509651"/>
                  </a:lnTo>
                  <a:lnTo>
                    <a:pt x="131241" y="509651"/>
                  </a:lnTo>
                  <a:lnTo>
                    <a:pt x="130632" y="505841"/>
                  </a:lnTo>
                  <a:lnTo>
                    <a:pt x="130378" y="503301"/>
                  </a:lnTo>
                  <a:lnTo>
                    <a:pt x="130860" y="493141"/>
                  </a:lnTo>
                  <a:lnTo>
                    <a:pt x="132905" y="486791"/>
                  </a:lnTo>
                  <a:lnTo>
                    <a:pt x="136779" y="481711"/>
                  </a:lnTo>
                  <a:lnTo>
                    <a:pt x="141338" y="476631"/>
                  </a:lnTo>
                  <a:lnTo>
                    <a:pt x="144868" y="474091"/>
                  </a:lnTo>
                  <a:lnTo>
                    <a:pt x="146634" y="472821"/>
                  </a:lnTo>
                  <a:lnTo>
                    <a:pt x="152666" y="469011"/>
                  </a:lnTo>
                  <a:lnTo>
                    <a:pt x="159435" y="467741"/>
                  </a:lnTo>
                  <a:lnTo>
                    <a:pt x="167843" y="467741"/>
                  </a:lnTo>
                  <a:lnTo>
                    <a:pt x="175666" y="469011"/>
                  </a:lnTo>
                  <a:lnTo>
                    <a:pt x="182892" y="472821"/>
                  </a:lnTo>
                  <a:lnTo>
                    <a:pt x="189496" y="477901"/>
                  </a:lnTo>
                  <a:lnTo>
                    <a:pt x="190296" y="477901"/>
                  </a:lnTo>
                  <a:lnTo>
                    <a:pt x="197980" y="476631"/>
                  </a:lnTo>
                  <a:lnTo>
                    <a:pt x="204724" y="474091"/>
                  </a:lnTo>
                  <a:lnTo>
                    <a:pt x="211658" y="470281"/>
                  </a:lnTo>
                  <a:lnTo>
                    <a:pt x="211861" y="470281"/>
                  </a:lnTo>
                  <a:lnTo>
                    <a:pt x="197154" y="489331"/>
                  </a:lnTo>
                  <a:lnTo>
                    <a:pt x="210185" y="486791"/>
                  </a:lnTo>
                  <a:lnTo>
                    <a:pt x="216369" y="482981"/>
                  </a:lnTo>
                  <a:lnTo>
                    <a:pt x="216369" y="434251"/>
                  </a:lnTo>
                  <a:lnTo>
                    <a:pt x="214274" y="432181"/>
                  </a:lnTo>
                  <a:lnTo>
                    <a:pt x="209969" y="429641"/>
                  </a:lnTo>
                  <a:lnTo>
                    <a:pt x="200101" y="423291"/>
                  </a:lnTo>
                  <a:lnTo>
                    <a:pt x="194551" y="419481"/>
                  </a:lnTo>
                  <a:lnTo>
                    <a:pt x="184899" y="414401"/>
                  </a:lnTo>
                  <a:lnTo>
                    <a:pt x="181000" y="413131"/>
                  </a:lnTo>
                  <a:lnTo>
                    <a:pt x="170434" y="409321"/>
                  </a:lnTo>
                  <a:lnTo>
                    <a:pt x="144399" y="404241"/>
                  </a:lnTo>
                  <a:lnTo>
                    <a:pt x="122237" y="404241"/>
                  </a:lnTo>
                  <a:lnTo>
                    <a:pt x="115874" y="405511"/>
                  </a:lnTo>
                  <a:lnTo>
                    <a:pt x="111963" y="405511"/>
                  </a:lnTo>
                  <a:lnTo>
                    <a:pt x="101396" y="408051"/>
                  </a:lnTo>
                  <a:lnTo>
                    <a:pt x="94856" y="409321"/>
                  </a:lnTo>
                  <a:lnTo>
                    <a:pt x="82156" y="414401"/>
                  </a:lnTo>
                  <a:lnTo>
                    <a:pt x="48336" y="434721"/>
                  </a:lnTo>
                  <a:lnTo>
                    <a:pt x="44488" y="438531"/>
                  </a:lnTo>
                  <a:lnTo>
                    <a:pt x="38011" y="444881"/>
                  </a:lnTo>
                  <a:lnTo>
                    <a:pt x="10045" y="488061"/>
                  </a:lnTo>
                  <a:lnTo>
                    <a:pt x="1638" y="538861"/>
                  </a:lnTo>
                  <a:lnTo>
                    <a:pt x="1727" y="543941"/>
                  </a:lnTo>
                  <a:lnTo>
                    <a:pt x="13347" y="590931"/>
                  </a:lnTo>
                  <a:lnTo>
                    <a:pt x="15430" y="594741"/>
                  </a:lnTo>
                  <a:lnTo>
                    <a:pt x="20193" y="603631"/>
                  </a:lnTo>
                  <a:lnTo>
                    <a:pt x="22923" y="607441"/>
                  </a:lnTo>
                  <a:lnTo>
                    <a:pt x="29235" y="616331"/>
                  </a:lnTo>
                  <a:lnTo>
                    <a:pt x="32880" y="621411"/>
                  </a:lnTo>
                  <a:lnTo>
                    <a:pt x="39598" y="627761"/>
                  </a:lnTo>
                  <a:lnTo>
                    <a:pt x="42418" y="631571"/>
                  </a:lnTo>
                  <a:lnTo>
                    <a:pt x="48069" y="635381"/>
                  </a:lnTo>
                  <a:lnTo>
                    <a:pt x="82499" y="656971"/>
                  </a:lnTo>
                  <a:lnTo>
                    <a:pt x="94805" y="660781"/>
                  </a:lnTo>
                  <a:lnTo>
                    <a:pt x="101282" y="663321"/>
                  </a:lnTo>
                  <a:lnTo>
                    <a:pt x="111671" y="664591"/>
                  </a:lnTo>
                  <a:lnTo>
                    <a:pt x="115468" y="665861"/>
                  </a:lnTo>
                  <a:lnTo>
                    <a:pt x="152615" y="665861"/>
                  </a:lnTo>
                  <a:lnTo>
                    <a:pt x="156502" y="664591"/>
                  </a:lnTo>
                  <a:lnTo>
                    <a:pt x="165239" y="662051"/>
                  </a:lnTo>
                  <a:lnTo>
                    <a:pt x="173799" y="660781"/>
                  </a:lnTo>
                  <a:lnTo>
                    <a:pt x="182156" y="656971"/>
                  </a:lnTo>
                  <a:lnTo>
                    <a:pt x="190322" y="653161"/>
                  </a:lnTo>
                  <a:lnTo>
                    <a:pt x="196481" y="650621"/>
                  </a:lnTo>
                  <a:lnTo>
                    <a:pt x="202374" y="646811"/>
                  </a:lnTo>
                  <a:lnTo>
                    <a:pt x="213550" y="639191"/>
                  </a:lnTo>
                  <a:lnTo>
                    <a:pt x="218744" y="635381"/>
                  </a:lnTo>
                  <a:lnTo>
                    <a:pt x="227063" y="626491"/>
                  </a:lnTo>
                  <a:lnTo>
                    <a:pt x="230263" y="623951"/>
                  </a:lnTo>
                  <a:lnTo>
                    <a:pt x="253733" y="585851"/>
                  </a:lnTo>
                  <a:lnTo>
                    <a:pt x="262407" y="555371"/>
                  </a:lnTo>
                  <a:lnTo>
                    <a:pt x="262902" y="552831"/>
                  </a:lnTo>
                  <a:lnTo>
                    <a:pt x="263461" y="546481"/>
                  </a:lnTo>
                  <a:close/>
                </a:path>
                <a:path w="263525" h="666114">
                  <a:moveTo>
                    <a:pt x="263486" y="131800"/>
                  </a:moveTo>
                  <a:lnTo>
                    <a:pt x="256768" y="90144"/>
                  </a:lnTo>
                  <a:lnTo>
                    <a:pt x="238061" y="53962"/>
                  </a:lnTo>
                  <a:lnTo>
                    <a:pt x="235572" y="51473"/>
                  </a:lnTo>
                  <a:lnTo>
                    <a:pt x="209550" y="25425"/>
                  </a:lnTo>
                  <a:lnTo>
                    <a:pt x="173380" y="6718"/>
                  </a:lnTo>
                  <a:lnTo>
                    <a:pt x="131737" y="0"/>
                  </a:lnTo>
                  <a:lnTo>
                    <a:pt x="90106" y="6718"/>
                  </a:lnTo>
                  <a:lnTo>
                    <a:pt x="53949" y="25438"/>
                  </a:lnTo>
                  <a:lnTo>
                    <a:pt x="25438" y="53962"/>
                  </a:lnTo>
                  <a:lnTo>
                    <a:pt x="6718" y="90144"/>
                  </a:lnTo>
                  <a:lnTo>
                    <a:pt x="0" y="131800"/>
                  </a:lnTo>
                  <a:lnTo>
                    <a:pt x="8521" y="178523"/>
                  </a:lnTo>
                  <a:lnTo>
                    <a:pt x="31978" y="217881"/>
                  </a:lnTo>
                  <a:lnTo>
                    <a:pt x="67246" y="246761"/>
                  </a:lnTo>
                  <a:lnTo>
                    <a:pt x="111163" y="262013"/>
                  </a:lnTo>
                  <a:lnTo>
                    <a:pt x="111163" y="169913"/>
                  </a:lnTo>
                  <a:lnTo>
                    <a:pt x="77698" y="169913"/>
                  </a:lnTo>
                  <a:lnTo>
                    <a:pt x="77698" y="131800"/>
                  </a:lnTo>
                  <a:lnTo>
                    <a:pt x="111150" y="131800"/>
                  </a:lnTo>
                  <a:lnTo>
                    <a:pt x="111252" y="98958"/>
                  </a:lnTo>
                  <a:lnTo>
                    <a:pt x="115201" y="79489"/>
                  </a:lnTo>
                  <a:lnTo>
                    <a:pt x="156679" y="51600"/>
                  </a:lnTo>
                  <a:lnTo>
                    <a:pt x="159473" y="51473"/>
                  </a:lnTo>
                  <a:lnTo>
                    <a:pt x="160921" y="51473"/>
                  </a:lnTo>
                  <a:lnTo>
                    <a:pt x="171615" y="51879"/>
                  </a:lnTo>
                  <a:lnTo>
                    <a:pt x="181076" y="52755"/>
                  </a:lnTo>
                  <a:lnTo>
                    <a:pt x="187833" y="53644"/>
                  </a:lnTo>
                  <a:lnTo>
                    <a:pt x="190411" y="54051"/>
                  </a:lnTo>
                  <a:lnTo>
                    <a:pt x="190411" y="86487"/>
                  </a:lnTo>
                  <a:lnTo>
                    <a:pt x="172262" y="86487"/>
                  </a:lnTo>
                  <a:lnTo>
                    <a:pt x="170840" y="86588"/>
                  </a:lnTo>
                  <a:lnTo>
                    <a:pt x="152311" y="131800"/>
                  </a:lnTo>
                  <a:lnTo>
                    <a:pt x="188861" y="131800"/>
                  </a:lnTo>
                  <a:lnTo>
                    <a:pt x="183032" y="169913"/>
                  </a:lnTo>
                  <a:lnTo>
                    <a:pt x="152323" y="169913"/>
                  </a:lnTo>
                  <a:lnTo>
                    <a:pt x="152323" y="262013"/>
                  </a:lnTo>
                  <a:lnTo>
                    <a:pt x="196278" y="246748"/>
                  </a:lnTo>
                  <a:lnTo>
                    <a:pt x="231533" y="217868"/>
                  </a:lnTo>
                  <a:lnTo>
                    <a:pt x="254977" y="178511"/>
                  </a:lnTo>
                  <a:lnTo>
                    <a:pt x="263486" y="131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57921" y="4031408"/>
              <a:ext cx="238489" cy="23843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171189" y="3248355"/>
            <a:ext cx="2267585" cy="984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75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facebook.com/AngloAmericanBR</a:t>
            </a:r>
            <a:endParaRPr sz="1100">
              <a:latin typeface="Calibri"/>
              <a:cs typeface="Calibri"/>
            </a:endParaRPr>
          </a:p>
          <a:p>
            <a:pPr marL="15875" marR="5080" indent="-3810">
              <a:lnSpc>
                <a:spcPct val="230200"/>
              </a:lnSpc>
              <a:spcBef>
                <a:spcPts val="145"/>
              </a:spcBef>
            </a:pP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twitter.com/AngloAmericanBR linkedin.com/company/anglo-american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46D0C1E-E7E4-4C1C-82DC-1F58A5D2F1C5}"/>
              </a:ext>
            </a:extLst>
          </p:cNvPr>
          <p:cNvSpPr txBox="1"/>
          <p:nvPr/>
        </p:nvSpPr>
        <p:spPr>
          <a:xfrm>
            <a:off x="302150" y="2496710"/>
            <a:ext cx="1139689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Investimos o máximo para eliminar as lesões, pois valorizamos a vida e somos incondicionais quanto à segurança, saúde e bem-estar, no trabalho e em casa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047E55-7584-40C4-9A0B-180DC23D1944}"/>
              </a:ext>
            </a:extLst>
          </p:cNvPr>
          <p:cNvSpPr txBox="1"/>
          <p:nvPr/>
        </p:nvSpPr>
        <p:spPr>
          <a:xfrm>
            <a:off x="1757236" y="2543423"/>
            <a:ext cx="1280161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050" dirty="0"/>
              <a:t>Acreditamos na humanidade, por isso, demonstramos cuidado e respeito por todas as pessoas e não fecharemos os olhos quando virmos que algo está errado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EC35931-DD43-4A6C-9E08-02813C890B1E}"/>
              </a:ext>
            </a:extLst>
          </p:cNvPr>
          <p:cNvSpPr txBox="1"/>
          <p:nvPr/>
        </p:nvSpPr>
        <p:spPr>
          <a:xfrm>
            <a:off x="3222925" y="2543423"/>
            <a:ext cx="12801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Agimos sempre de forma honesta, justa, ética e transparente.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500ABF8-41D4-44C1-9C13-D9A888A802EA}"/>
              </a:ext>
            </a:extLst>
          </p:cNvPr>
          <p:cNvSpPr txBox="1"/>
          <p:nvPr/>
        </p:nvSpPr>
        <p:spPr>
          <a:xfrm>
            <a:off x="4572000" y="2543423"/>
            <a:ext cx="1537252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Assumimos nossas decisões, ações e nosso desempenho e somos capacitados para fazer escolhas e aprender com nossas experiências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2ED23F8-F18D-46D4-B8AD-38202E55E4AD}"/>
              </a:ext>
            </a:extLst>
          </p:cNvPr>
          <p:cNvSpPr txBox="1"/>
          <p:nvPr/>
        </p:nvSpPr>
        <p:spPr>
          <a:xfrm>
            <a:off x="6294780" y="2543423"/>
            <a:ext cx="113968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Colaboramos com os colegas e as partes interessadas em busca de um objetivo comum e para alcançar resultados excepcionais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D303B74-0F71-46B1-A172-B33C0625B633}"/>
              </a:ext>
            </a:extLst>
          </p:cNvPr>
          <p:cNvSpPr txBox="1"/>
          <p:nvPr/>
        </p:nvSpPr>
        <p:spPr>
          <a:xfrm>
            <a:off x="7643855" y="2543423"/>
            <a:ext cx="10813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Questionamos as suposições, procuramos outras perspectivas e buscamos oportunidades inovador</a:t>
            </a: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7876B995-3490-4439-A9A4-AFE93039AD33}"/>
              </a:ext>
            </a:extLst>
          </p:cNvPr>
          <p:cNvSpPr txBox="1">
            <a:spLocks/>
          </p:cNvSpPr>
          <p:nvPr/>
        </p:nvSpPr>
        <p:spPr>
          <a:xfrm>
            <a:off x="321171" y="4915236"/>
            <a:ext cx="1249214" cy="20692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Anglo American  /  © 2022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309CE07-B8F9-47BB-BF82-4C08481C7F69}"/>
              </a:ext>
            </a:extLst>
          </p:cNvPr>
          <p:cNvSpPr txBox="1"/>
          <p:nvPr/>
        </p:nvSpPr>
        <p:spPr>
          <a:xfrm>
            <a:off x="306442" y="168210"/>
            <a:ext cx="84187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BR" sz="2400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ea typeface="+mj-ea"/>
                <a:cs typeface="+mj-cs"/>
              </a:rPr>
              <a:t>Nossos Valores</a:t>
            </a:r>
          </a:p>
          <a:p>
            <a:r>
              <a:rPr lang="pt-BR" sz="1400" dirty="0">
                <a:solidFill>
                  <a:srgbClr val="0317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Guiado por nosso Propósito. Vivenciando nossos Valores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FBDFF4D-787D-4673-B0DB-212D87100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26" y="889579"/>
            <a:ext cx="8435720" cy="15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88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Vista aérea de uma montanha&#10;&#10;Descrição gerada automaticamente">
            <a:extLst>
              <a:ext uri="{FF2B5EF4-FFF2-40B4-BE49-F238E27FC236}">
                <a16:creationId xmlns:a16="http://schemas.microsoft.com/office/drawing/2014/main" id="{41E227AE-1D24-46D6-8F90-DEBB6760FB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1" r="856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33F1BF66-03FA-4230-BE4B-0D959C2D1E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2646" t="-1" r="1" b="39896"/>
          <a:stretch/>
        </p:blipFill>
        <p:spPr>
          <a:xfrm>
            <a:off x="-1" y="1199269"/>
            <a:ext cx="6953921" cy="394423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FA2AA65C-9BC5-4FD3-842D-5F9FEA81063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7534" y="3079893"/>
            <a:ext cx="197643" cy="263524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C4232E56-A59F-41CF-9817-714B8DBE47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11126" r="15883"/>
          <a:stretch/>
        </p:blipFill>
        <p:spPr>
          <a:xfrm>
            <a:off x="4424998" y="-3496"/>
            <a:ext cx="4729162" cy="3012761"/>
          </a:xfrm>
          <a:prstGeom prst="rect">
            <a:avLst/>
          </a:prstGeom>
        </p:spPr>
      </p:pic>
      <p:pic>
        <p:nvPicPr>
          <p:cNvPr id="31" name="NÍQUEL">
            <a:extLst>
              <a:ext uri="{FF2B5EF4-FFF2-40B4-BE49-F238E27FC236}">
                <a16:creationId xmlns:a16="http://schemas.microsoft.com/office/drawing/2014/main" id="{E2DF0738-B173-472F-8DF3-E90539B413A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226" y="335136"/>
            <a:ext cx="1166813" cy="33813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3527FA3-9FE6-4787-B68D-FB11C6981243}"/>
              </a:ext>
            </a:extLst>
          </p:cNvPr>
          <p:cNvSpPr txBox="1"/>
          <p:nvPr/>
        </p:nvSpPr>
        <p:spPr>
          <a:xfrm>
            <a:off x="6297641" y="774689"/>
            <a:ext cx="25923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Anglo American no Brasil</a:t>
            </a:r>
            <a:endParaRPr lang="pt-BR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0B2CAE0-6AAF-4E40-816A-028B83211AE8}"/>
              </a:ext>
            </a:extLst>
          </p:cNvPr>
          <p:cNvSpPr txBox="1"/>
          <p:nvPr/>
        </p:nvSpPr>
        <p:spPr>
          <a:xfrm>
            <a:off x="806681" y="3019598"/>
            <a:ext cx="1926068" cy="4393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25" b="1" dirty="0">
                <a:solidFill>
                  <a:srgbClr val="0048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BARRO ALTO E </a:t>
            </a:r>
            <a:r>
              <a:rPr lang="pt-BR" sz="1130" b="1" cap="all" dirty="0">
                <a:latin typeface="Arial" panose="020B0604020202020204" pitchFamily="34" charset="0"/>
                <a:cs typeface="Arial" panose="020B0604020202020204" pitchFamily="34" charset="0"/>
              </a:rPr>
              <a:t>Niquelândia</a:t>
            </a:r>
            <a:endParaRPr lang="pt-BR" sz="11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24E4B9E8-6184-F5D3-9658-5BF78707A589}"/>
              </a:ext>
            </a:extLst>
          </p:cNvPr>
          <p:cNvSpPr/>
          <p:nvPr/>
        </p:nvSpPr>
        <p:spPr>
          <a:xfrm>
            <a:off x="198848" y="3721644"/>
            <a:ext cx="1557338" cy="1204913"/>
          </a:xfrm>
          <a:prstGeom prst="rect">
            <a:avLst/>
          </a:prstGeom>
          <a:noFill/>
          <a:ln w="28575">
            <a:solidFill>
              <a:srgbClr val="347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FC003A4-5CC5-1FFC-8FEE-71E5DF1A60E2}"/>
              </a:ext>
            </a:extLst>
          </p:cNvPr>
          <p:cNvSpPr txBox="1"/>
          <p:nvPr/>
        </p:nvSpPr>
        <p:spPr>
          <a:xfrm>
            <a:off x="231024" y="4227314"/>
            <a:ext cx="1469759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3,6 mil </a:t>
            </a:r>
            <a:r>
              <a:rPr lang="pt-BR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empregados</a:t>
            </a:r>
          </a:p>
          <a:p>
            <a:pPr algn="ctr"/>
            <a:r>
              <a:rPr lang="pt-BR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diretos e terceiros</a:t>
            </a: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64B4F616-3A53-0594-9007-E8F12E991B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8944" y="3934582"/>
            <a:ext cx="312749" cy="199022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1773F78B-295C-F046-076A-66E1FB28114E}"/>
              </a:ext>
            </a:extLst>
          </p:cNvPr>
          <p:cNvSpPr/>
          <p:nvPr/>
        </p:nvSpPr>
        <p:spPr>
          <a:xfrm>
            <a:off x="1889382" y="3721644"/>
            <a:ext cx="1557338" cy="1204913"/>
          </a:xfrm>
          <a:prstGeom prst="rect">
            <a:avLst/>
          </a:prstGeom>
          <a:noFill/>
          <a:ln w="28575">
            <a:solidFill>
              <a:srgbClr val="347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7E53BB89-53D9-2B69-81B5-CA4A2E53CB26}"/>
              </a:ext>
            </a:extLst>
          </p:cNvPr>
          <p:cNvSpPr txBox="1"/>
          <p:nvPr/>
        </p:nvSpPr>
        <p:spPr>
          <a:xfrm>
            <a:off x="1969709" y="4210815"/>
            <a:ext cx="1529880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mil toneladas </a:t>
            </a:r>
          </a:p>
          <a:p>
            <a:pPr algn="ctr"/>
            <a:r>
              <a:rPr lang="pt-BR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a produção estimada para 2023</a:t>
            </a:r>
          </a:p>
        </p:txBody>
      </p:sp>
      <p:pic>
        <p:nvPicPr>
          <p:cNvPr id="35" name="Gráfico 34">
            <a:extLst>
              <a:ext uri="{FF2B5EF4-FFF2-40B4-BE49-F238E27FC236}">
                <a16:creationId xmlns:a16="http://schemas.microsoft.com/office/drawing/2014/main" id="{216A4B90-CF0A-9C1B-6F55-0A0E19CF1B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73111" y="3841327"/>
            <a:ext cx="428625" cy="271463"/>
          </a:xfrm>
          <a:prstGeom prst="rect">
            <a:avLst/>
          </a:prstGeom>
        </p:spPr>
      </p:pic>
      <p:sp>
        <p:nvSpPr>
          <p:cNvPr id="36" name="Retângulo 35">
            <a:extLst>
              <a:ext uri="{FF2B5EF4-FFF2-40B4-BE49-F238E27FC236}">
                <a16:creationId xmlns:a16="http://schemas.microsoft.com/office/drawing/2014/main" id="{8A4456FC-2839-9017-E321-B9EFED6CDF1D}"/>
              </a:ext>
            </a:extLst>
          </p:cNvPr>
          <p:cNvSpPr/>
          <p:nvPr/>
        </p:nvSpPr>
        <p:spPr>
          <a:xfrm>
            <a:off x="3579916" y="3736855"/>
            <a:ext cx="1557338" cy="1186020"/>
          </a:xfrm>
          <a:prstGeom prst="rect">
            <a:avLst/>
          </a:prstGeom>
          <a:noFill/>
          <a:ln w="28575">
            <a:solidFill>
              <a:srgbClr val="347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6AEA9880-97DA-7E1D-5CD7-14DA90744F0F}"/>
              </a:ext>
            </a:extLst>
          </p:cNvPr>
          <p:cNvSpPr txBox="1"/>
          <p:nvPr/>
        </p:nvSpPr>
        <p:spPr>
          <a:xfrm>
            <a:off x="3602501" y="4244068"/>
            <a:ext cx="150510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39,8 mil</a:t>
            </a:r>
            <a:br>
              <a:rPr lang="pt-BR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toneladas produzidas em 2022</a:t>
            </a:r>
          </a:p>
        </p:txBody>
      </p:sp>
      <p:pic>
        <p:nvPicPr>
          <p:cNvPr id="38" name="Gráfico 37">
            <a:extLst>
              <a:ext uri="{FF2B5EF4-FFF2-40B4-BE49-F238E27FC236}">
                <a16:creationId xmlns:a16="http://schemas.microsoft.com/office/drawing/2014/main" id="{CBF87176-74ED-CBAD-DE6C-564A8FA31A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65462" y="3949514"/>
            <a:ext cx="312749" cy="22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15024FC-F563-441A-93FC-9D8EF396E4DD}"/>
              </a:ext>
            </a:extLst>
          </p:cNvPr>
          <p:cNvSpPr txBox="1">
            <a:spLocks/>
          </p:cNvSpPr>
          <p:nvPr/>
        </p:nvSpPr>
        <p:spPr>
          <a:xfrm>
            <a:off x="194161" y="142957"/>
            <a:ext cx="7312071" cy="6520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0"/>
              </a:spcBef>
            </a:pPr>
            <a:r>
              <a:rPr lang="pt-BR" sz="2400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ea typeface="+mj-ea"/>
                <a:cs typeface="+mj-cs"/>
              </a:rPr>
              <a:t>Nosso Plano de Mineração Sustentável</a:t>
            </a:r>
          </a:p>
          <a:p>
            <a:r>
              <a:rPr lang="pt-BR" sz="1400" dirty="0">
                <a:solidFill>
                  <a:srgbClr val="0317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Reimaginar a mineração para melhorar a vida das pessoas</a:t>
            </a:r>
          </a:p>
        </p:txBody>
      </p:sp>
      <p:sp>
        <p:nvSpPr>
          <p:cNvPr id="31" name="Rectangle 66">
            <a:extLst>
              <a:ext uri="{FF2B5EF4-FFF2-40B4-BE49-F238E27FC236}">
                <a16:creationId xmlns:a16="http://schemas.microsoft.com/office/drawing/2014/main" id="{5FBD1F58-1F91-4929-8DE4-F416DD95B813}"/>
              </a:ext>
            </a:extLst>
          </p:cNvPr>
          <p:cNvSpPr>
            <a:spLocks/>
          </p:cNvSpPr>
          <p:nvPr/>
        </p:nvSpPr>
        <p:spPr>
          <a:xfrm>
            <a:off x="194161" y="859195"/>
            <a:ext cx="8795959" cy="3924000"/>
          </a:xfrm>
          <a:prstGeom prst="rect">
            <a:avLst/>
          </a:prstGeom>
          <a:noFill/>
          <a:ln>
            <a:solidFill>
              <a:srgbClr val="9A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1">
              <a:defRPr/>
            </a:pP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CaixaDeTexto 12">
            <a:extLst>
              <a:ext uri="{FF2B5EF4-FFF2-40B4-BE49-F238E27FC236}">
                <a16:creationId xmlns:a16="http://schemas.microsoft.com/office/drawing/2014/main" id="{7015D108-29D2-450E-A0E5-D6938FFDADFD}"/>
              </a:ext>
            </a:extLst>
          </p:cNvPr>
          <p:cNvSpPr txBox="1"/>
          <p:nvPr/>
        </p:nvSpPr>
        <p:spPr>
          <a:xfrm>
            <a:off x="3227696" y="4081813"/>
            <a:ext cx="2866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Campton Book" panose="020B0004020102020203" pitchFamily="34" charset="0"/>
                <a:cs typeface="Arial" panose="020B0604020202020204" pitchFamily="34" charset="0"/>
              </a:rPr>
              <a:t>Expectativa de que o preço </a:t>
            </a:r>
            <a:r>
              <a:rPr lang="pt-BR" sz="1400" b="1" dirty="0">
                <a:solidFill>
                  <a:schemeClr val="bg1"/>
                </a:solidFill>
                <a:latin typeface="Campton Book" panose="020B0004020102020203" pitchFamily="34" charset="0"/>
                <a:cs typeface="Arial" panose="020B0604020202020204" pitchFamily="34" charset="0"/>
              </a:rPr>
              <a:t>reduza </a:t>
            </a:r>
            <a:r>
              <a:rPr lang="pt-BR" sz="1400" dirty="0">
                <a:solidFill>
                  <a:schemeClr val="bg1"/>
                </a:solidFill>
                <a:latin typeface="Campton Book" panose="020B0004020102020203" pitchFamily="34" charset="0"/>
                <a:cs typeface="Arial" panose="020B0604020202020204" pitchFamily="34" charset="0"/>
              </a:rPr>
              <a:t>significativamente nos próximos anos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C86E825F-CB67-447F-8ABD-F82C262C9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79"/>
          <a:stretch/>
        </p:blipFill>
        <p:spPr>
          <a:xfrm>
            <a:off x="310930" y="946799"/>
            <a:ext cx="4186222" cy="3629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E22E595-7CAF-4ED2-9991-75636BD73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15" r="11199"/>
          <a:stretch/>
        </p:blipFill>
        <p:spPr>
          <a:xfrm>
            <a:off x="5376340" y="1736762"/>
            <a:ext cx="3308754" cy="221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Isosceles Triangle 3">
            <a:extLst>
              <a:ext uri="{FF2B5EF4-FFF2-40B4-BE49-F238E27FC236}">
                <a16:creationId xmlns:a16="http://schemas.microsoft.com/office/drawing/2014/main" id="{3DF2A592-8AFD-44FA-8313-25D08014B0E3}"/>
              </a:ext>
            </a:extLst>
          </p:cNvPr>
          <p:cNvSpPr/>
          <p:nvPr/>
        </p:nvSpPr>
        <p:spPr>
          <a:xfrm rot="5400000">
            <a:off x="3763961" y="2787026"/>
            <a:ext cx="2537302" cy="262826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13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07603" y="54503"/>
            <a:ext cx="517525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spc="-10" dirty="0">
                <a:latin typeface="Arial"/>
                <a:cs typeface="Arial"/>
              </a:rPr>
              <a:t>[OFFICIAL]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7055" y="4872634"/>
            <a:ext cx="537210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b="1" dirty="0">
                <a:solidFill>
                  <a:srgbClr val="031794"/>
                </a:solidFill>
                <a:latin typeface="Arial"/>
                <a:cs typeface="Arial"/>
              </a:rPr>
              <a:t>Anglo</a:t>
            </a:r>
            <a:r>
              <a:rPr sz="500" b="1" spc="70" dirty="0">
                <a:solidFill>
                  <a:srgbClr val="031794"/>
                </a:solidFill>
                <a:latin typeface="Arial"/>
                <a:cs typeface="Arial"/>
              </a:rPr>
              <a:t> </a:t>
            </a:r>
            <a:r>
              <a:rPr sz="500" b="1" spc="-10" dirty="0">
                <a:solidFill>
                  <a:srgbClr val="031794"/>
                </a:solidFill>
                <a:latin typeface="Arial"/>
                <a:cs typeface="Arial"/>
              </a:rPr>
              <a:t>American</a:t>
            </a:r>
            <a:endParaRPr sz="5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8096" y="23"/>
            <a:ext cx="4565904" cy="514337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1772" y="1998031"/>
            <a:ext cx="3957007" cy="1792157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algn="just">
              <a:lnSpc>
                <a:spcPts val="1510"/>
              </a:lnSpc>
              <a:spcBef>
                <a:spcPts val="295"/>
              </a:spcBef>
            </a:pPr>
            <a:r>
              <a:rPr sz="1400" dirty="0">
                <a:latin typeface="Arial"/>
                <a:cs typeface="Arial"/>
              </a:rPr>
              <a:t>Através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dos</a:t>
            </a:r>
            <a:r>
              <a:rPr sz="1400" spc="7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Comitês</a:t>
            </a:r>
            <a:r>
              <a:rPr sz="1400" b="1" spc="7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de</a:t>
            </a:r>
            <a:r>
              <a:rPr sz="1400" b="1" spc="6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Convivência</a:t>
            </a:r>
            <a:r>
              <a:rPr sz="1400" b="1" spc="7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construímos </a:t>
            </a:r>
            <a:r>
              <a:rPr sz="1400" b="1" dirty="0">
                <a:latin typeface="Arial"/>
                <a:cs typeface="Arial"/>
              </a:rPr>
              <a:t>relações</a:t>
            </a:r>
            <a:r>
              <a:rPr sz="1400" b="1" spc="175" dirty="0">
                <a:latin typeface="Arial"/>
                <a:cs typeface="Arial"/>
              </a:rPr>
              <a:t>  </a:t>
            </a:r>
            <a:r>
              <a:rPr sz="1400" b="1" dirty="0">
                <a:latin typeface="Arial"/>
                <a:cs typeface="Arial"/>
              </a:rPr>
              <a:t>mutuamente</a:t>
            </a:r>
            <a:r>
              <a:rPr sz="1400" b="1" spc="175" dirty="0">
                <a:latin typeface="Arial"/>
                <a:cs typeface="Arial"/>
              </a:rPr>
              <a:t>  </a:t>
            </a:r>
            <a:r>
              <a:rPr sz="1400" b="1" dirty="0">
                <a:latin typeface="Arial"/>
                <a:cs typeface="Arial"/>
              </a:rPr>
              <a:t>benéficas</a:t>
            </a:r>
            <a:r>
              <a:rPr sz="1400" b="1" spc="170" dirty="0">
                <a:latin typeface="Arial"/>
                <a:cs typeface="Arial"/>
              </a:rPr>
              <a:t> 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175" dirty="0">
                <a:latin typeface="Arial"/>
                <a:cs typeface="Arial"/>
              </a:rPr>
              <a:t>  </a:t>
            </a:r>
            <a:r>
              <a:rPr sz="1400" b="1" dirty="0">
                <a:latin typeface="Arial"/>
                <a:cs typeface="Arial"/>
              </a:rPr>
              <a:t>de</a:t>
            </a:r>
            <a:r>
              <a:rPr sz="1400" b="1" spc="170" dirty="0">
                <a:latin typeface="Arial"/>
                <a:cs typeface="Arial"/>
              </a:rPr>
              <a:t>  </a:t>
            </a:r>
            <a:r>
              <a:rPr sz="1400" b="1" spc="-10" dirty="0">
                <a:latin typeface="Arial"/>
                <a:cs typeface="Arial"/>
              </a:rPr>
              <a:t>longo </a:t>
            </a:r>
            <a:r>
              <a:rPr sz="1400" b="1" dirty="0">
                <a:latin typeface="Arial"/>
                <a:cs typeface="Arial"/>
              </a:rPr>
              <a:t>prazo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comunidades.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 dirty="0">
              <a:latin typeface="Arial"/>
              <a:cs typeface="Arial"/>
            </a:endParaRPr>
          </a:p>
          <a:p>
            <a:pPr marL="12700" marR="5080" algn="just">
              <a:lnSpc>
                <a:spcPts val="1510"/>
              </a:lnSpc>
            </a:pPr>
            <a:r>
              <a:rPr sz="1400" dirty="0">
                <a:latin typeface="Arial"/>
                <a:cs typeface="Arial"/>
              </a:rPr>
              <a:t>Esses</a:t>
            </a:r>
            <a:r>
              <a:rPr sz="1400" spc="450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engajamentos</a:t>
            </a:r>
            <a:r>
              <a:rPr sz="1400" spc="450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são</a:t>
            </a:r>
            <a:r>
              <a:rPr sz="1400" spc="445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feitos</a:t>
            </a:r>
            <a:r>
              <a:rPr sz="1400" spc="450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com</a:t>
            </a:r>
            <a:r>
              <a:rPr sz="1400" spc="445" dirty="0">
                <a:latin typeface="Arial"/>
                <a:cs typeface="Arial"/>
              </a:rPr>
              <a:t>  </a:t>
            </a:r>
            <a:r>
              <a:rPr sz="1400" spc="-20" dirty="0">
                <a:latin typeface="Arial"/>
                <a:cs typeface="Arial"/>
              </a:rPr>
              <a:t>base </a:t>
            </a:r>
            <a:r>
              <a:rPr sz="1400" dirty="0">
                <a:latin typeface="Arial"/>
                <a:cs typeface="Arial"/>
              </a:rPr>
              <a:t>no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diálogo</a:t>
            </a:r>
            <a:r>
              <a:rPr sz="1400" b="1" spc="6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contínuo,</a:t>
            </a:r>
            <a:r>
              <a:rPr sz="1400" b="1" spc="7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estratégico,</a:t>
            </a:r>
            <a:r>
              <a:rPr sz="1400" b="1" spc="8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proativo,</a:t>
            </a:r>
            <a:r>
              <a:rPr sz="1400" b="1" spc="7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claro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185" dirty="0">
                <a:latin typeface="Arial"/>
                <a:cs typeface="Arial"/>
              </a:rPr>
              <a:t>  </a:t>
            </a:r>
            <a:r>
              <a:rPr sz="1400" b="1" dirty="0">
                <a:latin typeface="Arial"/>
                <a:cs typeface="Arial"/>
              </a:rPr>
              <a:t>direto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190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reforçando</a:t>
            </a:r>
            <a:r>
              <a:rPr sz="1400" spc="185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185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nosso</a:t>
            </a:r>
            <a:r>
              <a:rPr sz="1400" spc="185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compromisso</a:t>
            </a:r>
            <a:r>
              <a:rPr sz="1400" spc="180" dirty="0">
                <a:latin typeface="Arial"/>
                <a:cs typeface="Arial"/>
              </a:rPr>
              <a:t>  </a:t>
            </a:r>
            <a:r>
              <a:rPr sz="1400" spc="-50" dirty="0">
                <a:latin typeface="Arial"/>
                <a:cs typeface="Arial"/>
              </a:rPr>
              <a:t>e </a:t>
            </a:r>
            <a:r>
              <a:rPr sz="1400" spc="-10" dirty="0">
                <a:latin typeface="Arial"/>
                <a:cs typeface="Arial"/>
              </a:rPr>
              <a:t>relacionamento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municípios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onde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atuamos.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7411" y="356107"/>
            <a:ext cx="4192904" cy="8136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0"/>
              </a:spcBef>
            </a:pPr>
            <a:r>
              <a:rPr lang="pt-BR" b="0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+mj-lt"/>
                <a:cs typeface="+mj-cs"/>
              </a:rPr>
              <a:t>Comitês de Convivência</a:t>
            </a:r>
            <a:br>
              <a:rPr lang="pt-BR" sz="2000" b="0" dirty="0">
                <a:solidFill>
                  <a:srgbClr val="031794"/>
                </a:solidFill>
                <a:latin typeface="Arial"/>
                <a:cs typeface="Arial"/>
              </a:rPr>
            </a:br>
            <a:r>
              <a:rPr sz="1400" dirty="0">
                <a:solidFill>
                  <a:srgbClr val="031795"/>
                </a:solidFill>
                <a:latin typeface="+mj-lt"/>
                <a:cs typeface="Arial" panose="020B0604020202020204" pitchFamily="34" charset="0"/>
              </a:rPr>
              <a:t>Participando de fóruns para construir</a:t>
            </a:r>
            <a:r>
              <a:rPr lang="pt-BR" sz="1400" dirty="0">
                <a:solidFill>
                  <a:srgbClr val="031795"/>
                </a:solidFill>
                <a:latin typeface="+mj-lt"/>
                <a:cs typeface="Arial" panose="020B0604020202020204" pitchFamily="34" charset="0"/>
              </a:rPr>
              <a:t> c</a:t>
            </a:r>
            <a:r>
              <a:rPr sz="1400" dirty="0">
                <a:solidFill>
                  <a:srgbClr val="031795"/>
                </a:solidFill>
                <a:latin typeface="+mj-lt"/>
                <a:cs typeface="Arial" panose="020B0604020202020204" pitchFamily="34" charset="0"/>
              </a:rPr>
              <a:t>onfiança </a:t>
            </a:r>
            <a:r>
              <a:rPr lang="pt-BR" sz="1400" dirty="0">
                <a:solidFill>
                  <a:srgbClr val="031795"/>
                </a:solidFill>
                <a:latin typeface="+mj-lt"/>
                <a:cs typeface="Arial" panose="020B0604020202020204" pitchFamily="34" charset="0"/>
              </a:rPr>
              <a:t>junto</a:t>
            </a:r>
            <a:r>
              <a:rPr sz="1400" dirty="0">
                <a:solidFill>
                  <a:srgbClr val="031795"/>
                </a:solidFill>
                <a:latin typeface="+mj-lt"/>
                <a:cs typeface="Arial" panose="020B0604020202020204" pitchFamily="34" charset="0"/>
              </a:rPr>
              <a:t> a </a:t>
            </a:r>
            <a:r>
              <a:rPr lang="pt-BR" sz="1400" dirty="0">
                <a:solidFill>
                  <a:srgbClr val="031795"/>
                </a:solidFill>
                <a:latin typeface="+mj-lt"/>
                <a:cs typeface="Arial" panose="020B0604020202020204" pitchFamily="34" charset="0"/>
              </a:rPr>
              <a:t>comunidade</a:t>
            </a:r>
            <a:endParaRPr sz="1400" dirty="0">
              <a:solidFill>
                <a:srgbClr val="031795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arro Alto Laboratory,General View 7969">
            <a:extLst>
              <a:ext uri="{FF2B5EF4-FFF2-40B4-BE49-F238E27FC236}">
                <a16:creationId xmlns:a16="http://schemas.microsoft.com/office/drawing/2014/main" id="{4E388006-3C15-489A-ACAA-8E551026286C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Retângulo 39">
            <a:extLst>
              <a:ext uri="{FF2B5EF4-FFF2-40B4-BE49-F238E27FC236}">
                <a16:creationId xmlns:a16="http://schemas.microsoft.com/office/drawing/2014/main" id="{D50056B0-F87E-49B1-8A64-C9A0232FF9EC}"/>
              </a:ext>
            </a:extLst>
          </p:cNvPr>
          <p:cNvSpPr/>
          <p:nvPr/>
        </p:nvSpPr>
        <p:spPr>
          <a:xfrm>
            <a:off x="0" y="0"/>
            <a:ext cx="9150239" cy="5160438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2B84B34-6FA8-41EC-9B79-4CEEDFE4555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95288" y="4882524"/>
            <a:ext cx="7943893" cy="107722"/>
          </a:xfrm>
        </p:spPr>
        <p:txBody>
          <a:bodyPr/>
          <a:lstStyle/>
          <a:p>
            <a:r>
              <a:rPr lang="en-US" dirty="0"/>
              <a:t>Anglo American  /  © 2023 </a:t>
            </a: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1C2EC394-CD36-4D6B-8CFD-F116757F88B4}"/>
              </a:ext>
            </a:extLst>
          </p:cNvPr>
          <p:cNvSpPr/>
          <p:nvPr/>
        </p:nvSpPr>
        <p:spPr>
          <a:xfrm>
            <a:off x="2672716" y="1124175"/>
            <a:ext cx="242291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R$ 10,5M</a:t>
            </a:r>
          </a:p>
          <a:p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Saúde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Estar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CE6881DD-72F1-4922-8632-5910B6D7EF35}"/>
              </a:ext>
            </a:extLst>
          </p:cNvPr>
          <p:cNvSpPr/>
          <p:nvPr/>
        </p:nvSpPr>
        <p:spPr>
          <a:xfrm>
            <a:off x="348108" y="1128521"/>
            <a:ext cx="24229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R$ 15,6M</a:t>
            </a:r>
          </a:p>
          <a:p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Esporte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lazer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turismo,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patrimônio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65693190-521F-4689-8691-192E9BCF4949}"/>
              </a:ext>
            </a:extLst>
          </p:cNvPr>
          <p:cNvSpPr/>
          <p:nvPr/>
        </p:nvSpPr>
        <p:spPr>
          <a:xfrm>
            <a:off x="4632028" y="3623300"/>
            <a:ext cx="242291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R$ 3M</a:t>
            </a:r>
          </a:p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Outros</a:t>
            </a:r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7C5F8029-D807-4770-B45F-91AACF522170}"/>
              </a:ext>
            </a:extLst>
          </p:cNvPr>
          <p:cNvSpPr/>
          <p:nvPr/>
        </p:nvSpPr>
        <p:spPr>
          <a:xfrm>
            <a:off x="2672715" y="3553233"/>
            <a:ext cx="171701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R$ 102 mil</a:t>
            </a:r>
          </a:p>
          <a:p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Saneamento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6D6EADC1-AC98-4B0F-BF62-B98C78AE43D6}"/>
              </a:ext>
            </a:extLst>
          </p:cNvPr>
          <p:cNvSpPr/>
          <p:nvPr/>
        </p:nvSpPr>
        <p:spPr>
          <a:xfrm>
            <a:off x="395288" y="3600934"/>
            <a:ext cx="242291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R$ 352 mil</a:t>
            </a:r>
          </a:p>
          <a:p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Mobilidade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5">
            <a:extLst>
              <a:ext uri="{FF2B5EF4-FFF2-40B4-BE49-F238E27FC236}">
                <a16:creationId xmlns:a16="http://schemas.microsoft.com/office/drawing/2014/main" id="{8261B9E7-DB3E-47E7-AA9E-1E3A0C3E212A}"/>
              </a:ext>
            </a:extLst>
          </p:cNvPr>
          <p:cNvSpPr/>
          <p:nvPr/>
        </p:nvSpPr>
        <p:spPr>
          <a:xfrm>
            <a:off x="4883764" y="1115809"/>
            <a:ext cx="18649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R$ 7,4M</a:t>
            </a:r>
          </a:p>
          <a:p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</a:p>
          <a:p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Comunidades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24">
            <a:extLst>
              <a:ext uri="{FF2B5EF4-FFF2-40B4-BE49-F238E27FC236}">
                <a16:creationId xmlns:a16="http://schemas.microsoft.com/office/drawing/2014/main" id="{033196BB-6263-4FDE-ADCF-1E42FAFBA451}"/>
              </a:ext>
            </a:extLst>
          </p:cNvPr>
          <p:cNvSpPr/>
          <p:nvPr/>
        </p:nvSpPr>
        <p:spPr>
          <a:xfrm>
            <a:off x="392368" y="2301663"/>
            <a:ext cx="18649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R$ 5,2M</a:t>
            </a:r>
            <a:b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 da capacidade Institucional</a:t>
            </a:r>
          </a:p>
          <a:p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24">
            <a:extLst>
              <a:ext uri="{FF2B5EF4-FFF2-40B4-BE49-F238E27FC236}">
                <a16:creationId xmlns:a16="http://schemas.microsoft.com/office/drawing/2014/main" id="{00171059-E42C-4E90-B332-8D07B3A47794}"/>
              </a:ext>
            </a:extLst>
          </p:cNvPr>
          <p:cNvSpPr/>
          <p:nvPr/>
        </p:nvSpPr>
        <p:spPr>
          <a:xfrm>
            <a:off x="4768184" y="2314149"/>
            <a:ext cx="186495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R$ 404 mil</a:t>
            </a:r>
            <a:b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Segurança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F01853F2-C5E3-4254-A95B-8712F189FB77}"/>
              </a:ext>
            </a:extLst>
          </p:cNvPr>
          <p:cNvSpPr/>
          <p:nvPr/>
        </p:nvSpPr>
        <p:spPr>
          <a:xfrm>
            <a:off x="2590083" y="2304741"/>
            <a:ext cx="242291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R$ 1,4M</a:t>
            </a:r>
          </a:p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e Treinamento</a:t>
            </a:r>
          </a:p>
        </p:txBody>
      </p:sp>
      <p:sp>
        <p:nvSpPr>
          <p:cNvPr id="41" name="Rectangle 25">
            <a:extLst>
              <a:ext uri="{FF2B5EF4-FFF2-40B4-BE49-F238E27FC236}">
                <a16:creationId xmlns:a16="http://schemas.microsoft.com/office/drawing/2014/main" id="{3FE7DE40-DA2C-4394-B43D-A127F857BA4C}"/>
              </a:ext>
            </a:extLst>
          </p:cNvPr>
          <p:cNvSpPr/>
          <p:nvPr/>
        </p:nvSpPr>
        <p:spPr>
          <a:xfrm>
            <a:off x="6969624" y="1113447"/>
            <a:ext cx="242291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R$ 6,6M</a:t>
            </a:r>
          </a:p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Meio Ambiente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4FABA67-17F2-4E03-BC22-46618C4DDB44}"/>
              </a:ext>
            </a:extLst>
          </p:cNvPr>
          <p:cNvSpPr/>
          <p:nvPr/>
        </p:nvSpPr>
        <p:spPr>
          <a:xfrm>
            <a:off x="232528" y="286922"/>
            <a:ext cx="8367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cs typeface="Arial" panose="020B0604020202020204" pitchFamily="34" charset="0"/>
              </a:rPr>
              <a:t>Investimentos Institucionais em GO</a:t>
            </a:r>
          </a:p>
        </p:txBody>
      </p: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D2322A1A-0E50-4065-9EDC-CC0FDD311A2D}"/>
              </a:ext>
            </a:extLst>
          </p:cNvPr>
          <p:cNvCxnSpPr>
            <a:cxnSpLocks/>
          </p:cNvCxnSpPr>
          <p:nvPr/>
        </p:nvCxnSpPr>
        <p:spPr>
          <a:xfrm>
            <a:off x="463688" y="1111087"/>
            <a:ext cx="17493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E2021EB2-087B-42A0-B59B-7B02DF223A73}"/>
              </a:ext>
            </a:extLst>
          </p:cNvPr>
          <p:cNvCxnSpPr>
            <a:cxnSpLocks/>
          </p:cNvCxnSpPr>
          <p:nvPr/>
        </p:nvCxnSpPr>
        <p:spPr>
          <a:xfrm>
            <a:off x="2705663" y="2304741"/>
            <a:ext cx="17493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9C9965C9-D730-4DF8-B437-0642A8805F09}"/>
              </a:ext>
            </a:extLst>
          </p:cNvPr>
          <p:cNvCxnSpPr>
            <a:cxnSpLocks/>
          </p:cNvCxnSpPr>
          <p:nvPr/>
        </p:nvCxnSpPr>
        <p:spPr>
          <a:xfrm>
            <a:off x="4883764" y="2311367"/>
            <a:ext cx="17493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3FA03129-1D29-4119-B261-4712C6A849CB}"/>
              </a:ext>
            </a:extLst>
          </p:cNvPr>
          <p:cNvCxnSpPr>
            <a:cxnSpLocks/>
          </p:cNvCxnSpPr>
          <p:nvPr/>
        </p:nvCxnSpPr>
        <p:spPr>
          <a:xfrm>
            <a:off x="2787788" y="1111087"/>
            <a:ext cx="17493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id="{DC23FC0A-E573-441F-83EB-8F4BD3B852BF}"/>
              </a:ext>
            </a:extLst>
          </p:cNvPr>
          <p:cNvCxnSpPr>
            <a:cxnSpLocks/>
          </p:cNvCxnSpPr>
          <p:nvPr/>
        </p:nvCxnSpPr>
        <p:spPr>
          <a:xfrm>
            <a:off x="7035991" y="1113447"/>
            <a:ext cx="17493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ector reto 57">
            <a:extLst>
              <a:ext uri="{FF2B5EF4-FFF2-40B4-BE49-F238E27FC236}">
                <a16:creationId xmlns:a16="http://schemas.microsoft.com/office/drawing/2014/main" id="{2C981D3B-1531-4701-9F1B-D306BECCA609}"/>
              </a:ext>
            </a:extLst>
          </p:cNvPr>
          <p:cNvCxnSpPr>
            <a:cxnSpLocks/>
          </p:cNvCxnSpPr>
          <p:nvPr/>
        </p:nvCxnSpPr>
        <p:spPr>
          <a:xfrm>
            <a:off x="510869" y="3598152"/>
            <a:ext cx="17493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ector reto 58">
            <a:extLst>
              <a:ext uri="{FF2B5EF4-FFF2-40B4-BE49-F238E27FC236}">
                <a16:creationId xmlns:a16="http://schemas.microsoft.com/office/drawing/2014/main" id="{171FEF50-336E-4BD7-BEC5-14CA7EC565F1}"/>
              </a:ext>
            </a:extLst>
          </p:cNvPr>
          <p:cNvCxnSpPr>
            <a:cxnSpLocks/>
          </p:cNvCxnSpPr>
          <p:nvPr/>
        </p:nvCxnSpPr>
        <p:spPr>
          <a:xfrm>
            <a:off x="4946625" y="1111087"/>
            <a:ext cx="17493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id="{0CEA0F7E-8E71-4A63-9367-A87C79BF58B9}"/>
              </a:ext>
            </a:extLst>
          </p:cNvPr>
          <p:cNvCxnSpPr>
            <a:cxnSpLocks/>
          </p:cNvCxnSpPr>
          <p:nvPr/>
        </p:nvCxnSpPr>
        <p:spPr>
          <a:xfrm>
            <a:off x="422689" y="2301663"/>
            <a:ext cx="17493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ector reto 60">
            <a:extLst>
              <a:ext uri="{FF2B5EF4-FFF2-40B4-BE49-F238E27FC236}">
                <a16:creationId xmlns:a16="http://schemas.microsoft.com/office/drawing/2014/main" id="{293CBEFF-480D-4B49-8B59-9EF04812A237}"/>
              </a:ext>
            </a:extLst>
          </p:cNvPr>
          <p:cNvCxnSpPr>
            <a:cxnSpLocks/>
          </p:cNvCxnSpPr>
          <p:nvPr/>
        </p:nvCxnSpPr>
        <p:spPr>
          <a:xfrm>
            <a:off x="2701047" y="3550451"/>
            <a:ext cx="17493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Conector reto 61">
            <a:extLst>
              <a:ext uri="{FF2B5EF4-FFF2-40B4-BE49-F238E27FC236}">
                <a16:creationId xmlns:a16="http://schemas.microsoft.com/office/drawing/2014/main" id="{6677779A-FA3E-4E11-A823-87C861501F21}"/>
              </a:ext>
            </a:extLst>
          </p:cNvPr>
          <p:cNvCxnSpPr>
            <a:cxnSpLocks/>
          </p:cNvCxnSpPr>
          <p:nvPr/>
        </p:nvCxnSpPr>
        <p:spPr>
          <a:xfrm>
            <a:off x="4698004" y="3576161"/>
            <a:ext cx="17493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CaixaDeTexto 72">
            <a:extLst>
              <a:ext uri="{FF2B5EF4-FFF2-40B4-BE49-F238E27FC236}">
                <a16:creationId xmlns:a16="http://schemas.microsoft.com/office/drawing/2014/main" id="{3BE1AD3B-FAC9-40A0-8204-BEBA52027995}"/>
              </a:ext>
            </a:extLst>
          </p:cNvPr>
          <p:cNvSpPr txBox="1"/>
          <p:nvPr/>
        </p:nvSpPr>
        <p:spPr>
          <a:xfrm>
            <a:off x="5571385" y="4813274"/>
            <a:ext cx="43046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*números apurados/coletados de dez/2007 até dez/2022</a:t>
            </a:r>
          </a:p>
        </p:txBody>
      </p:sp>
      <p:grpSp>
        <p:nvGrpSpPr>
          <p:cNvPr id="65" name="Group 38">
            <a:extLst>
              <a:ext uri="{FF2B5EF4-FFF2-40B4-BE49-F238E27FC236}">
                <a16:creationId xmlns:a16="http://schemas.microsoft.com/office/drawing/2014/main" id="{3EC61668-E651-4156-97E7-4A3E4493BC40}"/>
              </a:ext>
            </a:extLst>
          </p:cNvPr>
          <p:cNvGrpSpPr/>
          <p:nvPr/>
        </p:nvGrpSpPr>
        <p:grpSpPr>
          <a:xfrm>
            <a:off x="7035991" y="2417397"/>
            <a:ext cx="1622267" cy="1199394"/>
            <a:chOff x="395950" y="2202758"/>
            <a:chExt cx="1908175" cy="1450080"/>
          </a:xfrm>
        </p:grpSpPr>
        <p:sp>
          <p:nvSpPr>
            <p:cNvPr id="66" name="Rectangle 39">
              <a:extLst>
                <a:ext uri="{FF2B5EF4-FFF2-40B4-BE49-F238E27FC236}">
                  <a16:creationId xmlns:a16="http://schemas.microsoft.com/office/drawing/2014/main" id="{5CD4A0F3-0DB1-4DBA-B6F3-AE83B72C637A}"/>
                </a:ext>
              </a:extLst>
            </p:cNvPr>
            <p:cNvSpPr/>
            <p:nvPr/>
          </p:nvSpPr>
          <p:spPr>
            <a:xfrm>
              <a:off x="395950" y="2571750"/>
              <a:ext cx="1908175" cy="10810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72000" tIns="108000" rIns="72000">
              <a:noAutofit/>
            </a:bodyPr>
            <a:lstStyle/>
            <a:p>
              <a:r>
                <a:rPr lang="en-GB" sz="1500" dirty="0">
                  <a:latin typeface="Arial" panose="020B0604020202020204" pitchFamily="34" charset="0"/>
                </a:rPr>
                <a:t>   </a:t>
              </a:r>
            </a:p>
            <a:p>
              <a:r>
                <a:rPr lang="en-GB" sz="1500" b="1" dirty="0">
                  <a:latin typeface="Arial" panose="020B0604020202020204" pitchFamily="34" charset="0"/>
                </a:rPr>
                <a:t>    ~ </a:t>
              </a:r>
              <a:r>
                <a:rPr lang="en-GB" sz="1500" dirty="0">
                  <a:latin typeface="Arial" panose="020B0604020202020204" pitchFamily="34" charset="0"/>
                </a:rPr>
                <a:t>R$ 50M*</a:t>
              </a:r>
            </a:p>
            <a:p>
              <a:endParaRPr lang="en-GB" sz="900" dirty="0">
                <a:latin typeface="Arial" panose="020B0604020202020204" pitchFamily="34" charset="0"/>
              </a:endParaRPr>
            </a:p>
          </p:txBody>
        </p:sp>
        <p:sp>
          <p:nvSpPr>
            <p:cNvPr id="67" name="Rectangle 40">
              <a:extLst>
                <a:ext uri="{FF2B5EF4-FFF2-40B4-BE49-F238E27FC236}">
                  <a16:creationId xmlns:a16="http://schemas.microsoft.com/office/drawing/2014/main" id="{9EA89BEE-61F3-4259-9398-64E0D39D1364}"/>
                </a:ext>
              </a:extLst>
            </p:cNvPr>
            <p:cNvSpPr/>
            <p:nvPr/>
          </p:nvSpPr>
          <p:spPr>
            <a:xfrm>
              <a:off x="395950" y="2202758"/>
              <a:ext cx="1908175" cy="37057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anchor="ctr">
              <a:noAutofit/>
            </a:bodyPr>
            <a:lstStyle/>
            <a:p>
              <a:pPr algn="ctr"/>
              <a:r>
                <a:rPr lang="en-GB" sz="11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TOTAL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599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94903" y="32131"/>
            <a:ext cx="54292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10" dirty="0">
                <a:latin typeface="Arial"/>
                <a:cs typeface="Arial"/>
              </a:rPr>
              <a:t>[OFFICIAL]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4570" y="364199"/>
            <a:ext cx="5510074" cy="5929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395"/>
              </a:lnSpc>
              <a:spcBef>
                <a:spcPts val="105"/>
              </a:spcBef>
            </a:pPr>
            <a:r>
              <a:rPr lang="pt-BR" b="0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+mj-lt"/>
                <a:cs typeface="+mj-cs"/>
              </a:rPr>
              <a:t>Programa Promova </a:t>
            </a:r>
            <a:br>
              <a:rPr lang="pt-BR" b="0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+mj-lt"/>
                <a:cs typeface="+mj-cs"/>
              </a:rPr>
            </a:br>
            <a:r>
              <a:rPr sz="1400" dirty="0">
                <a:solidFill>
                  <a:srgbClr val="031795"/>
                </a:solidFill>
                <a:latin typeface="+mj-lt"/>
                <a:cs typeface="Arial" panose="020B0604020202020204" pitchFamily="34" charset="0"/>
              </a:rPr>
              <a:t>Desenvolvimento de Fornecedores Locais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5089" y="1911823"/>
            <a:ext cx="2910205" cy="1520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Com</a:t>
            </a:r>
            <a:r>
              <a:rPr sz="1400" spc="150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155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objetivo</a:t>
            </a:r>
            <a:r>
              <a:rPr sz="1400" spc="160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155" dirty="0">
                <a:latin typeface="Arial"/>
                <a:cs typeface="Arial"/>
              </a:rPr>
              <a:t>  </a:t>
            </a:r>
            <a:r>
              <a:rPr sz="1400" b="1" spc="-10" dirty="0">
                <a:latin typeface="Arial"/>
                <a:cs typeface="Arial"/>
              </a:rPr>
              <a:t>desenvolver </a:t>
            </a:r>
            <a:r>
              <a:rPr sz="1400" b="1" dirty="0">
                <a:latin typeface="Arial"/>
                <a:cs typeface="Arial"/>
              </a:rPr>
              <a:t>empresas</a:t>
            </a:r>
            <a:r>
              <a:rPr sz="1400" b="1" spc="135" dirty="0">
                <a:latin typeface="Arial"/>
                <a:cs typeface="Arial"/>
              </a:rPr>
              <a:t>  </a:t>
            </a:r>
            <a:r>
              <a:rPr sz="1400" b="1" dirty="0">
                <a:latin typeface="Arial"/>
                <a:cs typeface="Arial"/>
              </a:rPr>
              <a:t>locais</a:t>
            </a:r>
            <a:r>
              <a:rPr sz="1400" b="1" spc="145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140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pequeno</a:t>
            </a:r>
            <a:r>
              <a:rPr sz="1400" spc="145" dirty="0">
                <a:latin typeface="Arial"/>
                <a:cs typeface="Arial"/>
              </a:rPr>
              <a:t>  </a:t>
            </a:r>
            <a:r>
              <a:rPr sz="1400" spc="-50" dirty="0">
                <a:latin typeface="Arial"/>
                <a:cs typeface="Arial"/>
              </a:rPr>
              <a:t>e </a:t>
            </a:r>
            <a:r>
              <a:rPr sz="1400" dirty="0">
                <a:latin typeface="Arial"/>
                <a:cs typeface="Arial"/>
              </a:rPr>
              <a:t>médio</a:t>
            </a:r>
            <a:r>
              <a:rPr sz="1400" spc="475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porte,</a:t>
            </a:r>
            <a:r>
              <a:rPr sz="1400" spc="480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construindo</a:t>
            </a:r>
            <a:r>
              <a:rPr sz="1400" spc="480" dirty="0">
                <a:latin typeface="Arial"/>
                <a:cs typeface="Arial"/>
              </a:rPr>
              <a:t>  </a:t>
            </a:r>
            <a:r>
              <a:rPr sz="1400" spc="-25" dirty="0">
                <a:latin typeface="Arial"/>
                <a:cs typeface="Arial"/>
              </a:rPr>
              <a:t>uma </a:t>
            </a:r>
            <a:r>
              <a:rPr sz="1400" dirty="0">
                <a:latin typeface="Arial"/>
                <a:cs typeface="Arial"/>
              </a:rPr>
              <a:t>cadeia</a:t>
            </a:r>
            <a:r>
              <a:rPr sz="1400" spc="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produtiva</a:t>
            </a:r>
            <a:r>
              <a:rPr sz="1400" spc="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local</a:t>
            </a:r>
            <a:r>
              <a:rPr sz="1400" spc="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competitiva</a:t>
            </a:r>
            <a:r>
              <a:rPr sz="1400" spc="10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e </a:t>
            </a:r>
            <a:r>
              <a:rPr sz="1400" dirty="0">
                <a:latin typeface="Arial"/>
                <a:cs typeface="Arial"/>
              </a:rPr>
              <a:t>promovendo</a:t>
            </a:r>
            <a:r>
              <a:rPr sz="1400" spc="275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280" dirty="0">
                <a:latin typeface="Arial"/>
                <a:cs typeface="Arial"/>
              </a:rPr>
              <a:t>  </a:t>
            </a:r>
            <a:r>
              <a:rPr sz="1400" b="1" spc="-10" dirty="0">
                <a:latin typeface="Arial"/>
                <a:cs typeface="Arial"/>
              </a:rPr>
              <a:t>desenvolvimento </a:t>
            </a:r>
            <a:r>
              <a:rPr sz="1400" b="1" dirty="0">
                <a:latin typeface="Arial"/>
                <a:cs typeface="Arial"/>
              </a:rPr>
              <a:t>socioeconômico</a:t>
            </a:r>
            <a:r>
              <a:rPr sz="1400" b="1" spc="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das</a:t>
            </a:r>
            <a:r>
              <a:rPr sz="1400" spc="114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comunidades anfitriãs</a:t>
            </a:r>
            <a:r>
              <a:rPr sz="1400" spc="-10" dirty="0">
                <a:solidFill>
                  <a:srgbClr val="347EF6"/>
                </a:solidFill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035552" y="1094232"/>
            <a:ext cx="5108575" cy="4049395"/>
            <a:chOff x="4035552" y="1094232"/>
            <a:chExt cx="5108575" cy="4049395"/>
          </a:xfrm>
        </p:grpSpPr>
        <p:sp>
          <p:nvSpPr>
            <p:cNvPr id="7" name="object 7"/>
            <p:cNvSpPr/>
            <p:nvPr/>
          </p:nvSpPr>
          <p:spPr>
            <a:xfrm>
              <a:off x="4232148" y="1289304"/>
              <a:ext cx="4594860" cy="3563620"/>
            </a:xfrm>
            <a:custGeom>
              <a:avLst/>
              <a:gdLst/>
              <a:ahLst/>
              <a:cxnLst/>
              <a:rect l="l" t="t" r="r" b="b"/>
              <a:pathLst>
                <a:path w="4594859" h="3563620">
                  <a:moveTo>
                    <a:pt x="4594859" y="0"/>
                  </a:moveTo>
                  <a:lnTo>
                    <a:pt x="0" y="0"/>
                  </a:lnTo>
                  <a:lnTo>
                    <a:pt x="0" y="3563112"/>
                  </a:lnTo>
                  <a:lnTo>
                    <a:pt x="4594859" y="3563112"/>
                  </a:lnTo>
                  <a:lnTo>
                    <a:pt x="4594859" y="0"/>
                  </a:lnTo>
                  <a:close/>
                </a:path>
              </a:pathLst>
            </a:custGeom>
            <a:solidFill>
              <a:srgbClr val="347E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32148" y="1289304"/>
              <a:ext cx="4594860" cy="3563620"/>
            </a:xfrm>
            <a:custGeom>
              <a:avLst/>
              <a:gdLst/>
              <a:ahLst/>
              <a:cxnLst/>
              <a:rect l="l" t="t" r="r" b="b"/>
              <a:pathLst>
                <a:path w="4594859" h="3563620">
                  <a:moveTo>
                    <a:pt x="0" y="3563112"/>
                  </a:moveTo>
                  <a:lnTo>
                    <a:pt x="4594859" y="3563112"/>
                  </a:lnTo>
                  <a:lnTo>
                    <a:pt x="4594859" y="0"/>
                  </a:lnTo>
                  <a:lnTo>
                    <a:pt x="0" y="0"/>
                  </a:lnTo>
                  <a:lnTo>
                    <a:pt x="0" y="3563112"/>
                  </a:lnTo>
                  <a:close/>
                </a:path>
              </a:pathLst>
            </a:custGeom>
            <a:ln w="3175">
              <a:solidFill>
                <a:srgbClr val="347EF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14644" y="3305555"/>
              <a:ext cx="3229355" cy="183794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9716" y="3500627"/>
              <a:ext cx="2737104" cy="13502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92468" y="1098804"/>
              <a:ext cx="2351531" cy="16567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87540" y="1293876"/>
              <a:ext cx="1859279" cy="10866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23688" y="1094232"/>
              <a:ext cx="2151761" cy="16732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18760" y="1289304"/>
              <a:ext cx="1581912" cy="11033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96000" y="2435352"/>
              <a:ext cx="1327403" cy="9951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06055" y="2258568"/>
              <a:ext cx="1837943" cy="156654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01128" y="2453640"/>
              <a:ext cx="1327403" cy="99669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35552" y="3308618"/>
              <a:ext cx="2369693" cy="183488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30624" y="3503676"/>
              <a:ext cx="1799844" cy="134874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03876" y="2246376"/>
              <a:ext cx="1287906" cy="152539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98948" y="2441448"/>
              <a:ext cx="717803" cy="95554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43172" y="1094232"/>
              <a:ext cx="1568069" cy="266839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38244" y="1289304"/>
              <a:ext cx="998220" cy="20985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25DA3E-3BB6-134C-970E-D1E32D5AB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04" y="258249"/>
            <a:ext cx="4312114" cy="343796"/>
          </a:xfrm>
        </p:spPr>
        <p:txBody>
          <a:bodyPr/>
          <a:lstStyle/>
          <a:p>
            <a:r>
              <a:rPr lang="en-GB" sz="2400" dirty="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rPr>
              <a:t>Compras Locais 2022 – Níquel </a:t>
            </a:r>
            <a:br>
              <a:rPr lang="en-GB" dirty="0"/>
            </a:br>
            <a:endParaRPr lang="en-US" dirty="0"/>
          </a:p>
        </p:txBody>
      </p:sp>
      <p:sp>
        <p:nvSpPr>
          <p:cNvPr id="5" name="Fluxograma: Preparação 4">
            <a:extLst>
              <a:ext uri="{FF2B5EF4-FFF2-40B4-BE49-F238E27FC236}">
                <a16:creationId xmlns:a16="http://schemas.microsoft.com/office/drawing/2014/main" id="{57594769-4220-D7D8-8285-650D64AC26AB}"/>
              </a:ext>
            </a:extLst>
          </p:cNvPr>
          <p:cNvSpPr/>
          <p:nvPr/>
        </p:nvSpPr>
        <p:spPr>
          <a:xfrm>
            <a:off x="1106129" y="1622905"/>
            <a:ext cx="1644446" cy="1408471"/>
          </a:xfrm>
          <a:prstGeom prst="flowChartPreparation">
            <a:avLst/>
          </a:prstGeom>
          <a:gradFill flip="none" rotWithShape="1">
            <a:gsLst>
              <a:gs pos="0">
                <a:schemeClr val="tx1">
                  <a:lumMod val="60000"/>
                  <a:lumOff val="40000"/>
                </a:schemeClr>
              </a:gs>
              <a:gs pos="23000">
                <a:schemeClr val="tx1">
                  <a:lumMod val="60000"/>
                  <a:lumOff val="40000"/>
                </a:schemeClr>
              </a:gs>
              <a:gs pos="69000">
                <a:schemeClr val="tx1">
                  <a:lumMod val="75000"/>
                </a:schemeClr>
              </a:gs>
              <a:gs pos="97000">
                <a:schemeClr val="tx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r>
              <a:rPr lang="pt-BR" sz="825" dirty="0"/>
              <a:t>Gasto Direto com empresas locais</a:t>
            </a:r>
            <a:endParaRPr lang="en-US" sz="825" dirty="0"/>
          </a:p>
        </p:txBody>
      </p:sp>
      <p:sp>
        <p:nvSpPr>
          <p:cNvPr id="6" name="Fluxograma: Preparação 5">
            <a:extLst>
              <a:ext uri="{FF2B5EF4-FFF2-40B4-BE49-F238E27FC236}">
                <a16:creationId xmlns:a16="http://schemas.microsoft.com/office/drawing/2014/main" id="{F93A3E25-3326-878E-8CD1-33D272CAD456}"/>
              </a:ext>
            </a:extLst>
          </p:cNvPr>
          <p:cNvSpPr/>
          <p:nvPr/>
        </p:nvSpPr>
        <p:spPr>
          <a:xfrm>
            <a:off x="1106129" y="3109479"/>
            <a:ext cx="1644446" cy="1408471"/>
          </a:xfrm>
          <a:prstGeom prst="flowChartPreparation">
            <a:avLst/>
          </a:prstGeom>
          <a:gradFill flip="none" rotWithShape="1">
            <a:gsLst>
              <a:gs pos="0">
                <a:schemeClr val="tx1">
                  <a:lumMod val="60000"/>
                  <a:lumOff val="40000"/>
                </a:schemeClr>
              </a:gs>
              <a:gs pos="23000">
                <a:schemeClr val="tx1">
                  <a:lumMod val="60000"/>
                  <a:lumOff val="40000"/>
                </a:schemeClr>
              </a:gs>
              <a:gs pos="69000">
                <a:schemeClr val="tx1">
                  <a:lumMod val="75000"/>
                </a:schemeClr>
              </a:gs>
              <a:gs pos="97000">
                <a:schemeClr val="tx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r>
              <a:rPr lang="pt-BR" sz="825" dirty="0"/>
              <a:t>Gasto Indireto com empresas locais</a:t>
            </a:r>
            <a:endParaRPr lang="en-US" sz="825" dirty="0"/>
          </a:p>
        </p:txBody>
      </p:sp>
      <p:sp>
        <p:nvSpPr>
          <p:cNvPr id="7" name="Fluxograma: Preparação 6">
            <a:extLst>
              <a:ext uri="{FF2B5EF4-FFF2-40B4-BE49-F238E27FC236}">
                <a16:creationId xmlns:a16="http://schemas.microsoft.com/office/drawing/2014/main" id="{0E7DC660-6512-35DF-FC78-630C09BAD748}"/>
              </a:ext>
            </a:extLst>
          </p:cNvPr>
          <p:cNvSpPr/>
          <p:nvPr/>
        </p:nvSpPr>
        <p:spPr>
          <a:xfrm>
            <a:off x="3804107" y="3074117"/>
            <a:ext cx="1644446" cy="1408471"/>
          </a:xfrm>
          <a:prstGeom prst="flowChartPreparation">
            <a:avLst/>
          </a:prstGeom>
          <a:gradFill flip="none" rotWithShape="1">
            <a:gsLst>
              <a:gs pos="0">
                <a:schemeClr val="tx1">
                  <a:lumMod val="60000"/>
                  <a:lumOff val="40000"/>
                </a:schemeClr>
              </a:gs>
              <a:gs pos="23000">
                <a:schemeClr val="tx1">
                  <a:lumMod val="60000"/>
                  <a:lumOff val="40000"/>
                </a:schemeClr>
              </a:gs>
              <a:gs pos="69000">
                <a:schemeClr val="tx1">
                  <a:lumMod val="75000"/>
                </a:schemeClr>
              </a:gs>
              <a:gs pos="97000">
                <a:schemeClr val="tx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r>
              <a:rPr lang="pt-BR" sz="825" dirty="0"/>
              <a:t>Empresas locais com contrato</a:t>
            </a:r>
            <a:endParaRPr lang="en-US" sz="825" dirty="0"/>
          </a:p>
        </p:txBody>
      </p:sp>
      <p:sp>
        <p:nvSpPr>
          <p:cNvPr id="8" name="Fluxograma: Preparação 7">
            <a:extLst>
              <a:ext uri="{FF2B5EF4-FFF2-40B4-BE49-F238E27FC236}">
                <a16:creationId xmlns:a16="http://schemas.microsoft.com/office/drawing/2014/main" id="{A3CF46D5-8B12-3876-DC1E-9805AF33BE30}"/>
              </a:ext>
            </a:extLst>
          </p:cNvPr>
          <p:cNvSpPr/>
          <p:nvPr/>
        </p:nvSpPr>
        <p:spPr>
          <a:xfrm>
            <a:off x="3815792" y="1647966"/>
            <a:ext cx="1644446" cy="1408471"/>
          </a:xfrm>
          <a:prstGeom prst="flowChartPreparation">
            <a:avLst/>
          </a:prstGeom>
          <a:gradFill flip="none" rotWithShape="1">
            <a:gsLst>
              <a:gs pos="0">
                <a:schemeClr val="tx1">
                  <a:lumMod val="60000"/>
                  <a:lumOff val="40000"/>
                </a:schemeClr>
              </a:gs>
              <a:gs pos="23000">
                <a:schemeClr val="tx1">
                  <a:lumMod val="60000"/>
                  <a:lumOff val="40000"/>
                </a:schemeClr>
              </a:gs>
              <a:gs pos="69000">
                <a:schemeClr val="tx1">
                  <a:lumMod val="75000"/>
                </a:schemeClr>
              </a:gs>
              <a:gs pos="97000">
                <a:schemeClr val="tx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r>
              <a:rPr lang="pt-BR" sz="825" dirty="0"/>
              <a:t>Contratos com empresas locais</a:t>
            </a:r>
            <a:endParaRPr lang="en-US" sz="825" dirty="0"/>
          </a:p>
        </p:txBody>
      </p:sp>
      <p:sp>
        <p:nvSpPr>
          <p:cNvPr id="10" name="Fluxograma: Preparação 9">
            <a:extLst>
              <a:ext uri="{FF2B5EF4-FFF2-40B4-BE49-F238E27FC236}">
                <a16:creationId xmlns:a16="http://schemas.microsoft.com/office/drawing/2014/main" id="{F983415B-7A59-6C93-1FA0-A76200680132}"/>
              </a:ext>
            </a:extLst>
          </p:cNvPr>
          <p:cNvSpPr/>
          <p:nvPr/>
        </p:nvSpPr>
        <p:spPr>
          <a:xfrm rot="10800000">
            <a:off x="5164715" y="918669"/>
            <a:ext cx="1644446" cy="1408471"/>
          </a:xfrm>
          <a:prstGeom prst="flowChartPreparation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Fluxograma: Preparação 10">
            <a:extLst>
              <a:ext uri="{FF2B5EF4-FFF2-40B4-BE49-F238E27FC236}">
                <a16:creationId xmlns:a16="http://schemas.microsoft.com/office/drawing/2014/main" id="{39C5577F-CC61-E2F3-132C-EAD1830B5014}"/>
              </a:ext>
            </a:extLst>
          </p:cNvPr>
          <p:cNvSpPr/>
          <p:nvPr/>
        </p:nvSpPr>
        <p:spPr>
          <a:xfrm>
            <a:off x="5164716" y="2352202"/>
            <a:ext cx="1644446" cy="1408471"/>
          </a:xfrm>
          <a:prstGeom prst="flowChartPreparation">
            <a:avLst/>
          </a:prstGeom>
          <a:gradFill flip="none" rotWithShape="1">
            <a:gsLst>
              <a:gs pos="0">
                <a:schemeClr val="tx1">
                  <a:lumMod val="60000"/>
                  <a:lumOff val="40000"/>
                </a:schemeClr>
              </a:gs>
              <a:gs pos="23000">
                <a:schemeClr val="tx1">
                  <a:lumMod val="60000"/>
                  <a:lumOff val="40000"/>
                </a:schemeClr>
              </a:gs>
              <a:gs pos="69000">
                <a:schemeClr val="tx1">
                  <a:lumMod val="75000"/>
                </a:schemeClr>
              </a:gs>
              <a:gs pos="97000">
                <a:schemeClr val="tx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r>
              <a:rPr lang="pt-BR" sz="825" dirty="0"/>
              <a:t>Iniciativas realizadas pelas contratadas</a:t>
            </a:r>
            <a:endParaRPr lang="en-US" sz="825" dirty="0"/>
          </a:p>
        </p:txBody>
      </p:sp>
      <p:sp>
        <p:nvSpPr>
          <p:cNvPr id="12" name="Fluxograma: Preparação 11">
            <a:extLst>
              <a:ext uri="{FF2B5EF4-FFF2-40B4-BE49-F238E27FC236}">
                <a16:creationId xmlns:a16="http://schemas.microsoft.com/office/drawing/2014/main" id="{3CA9923C-9D29-DC29-AD4D-4458A3085021}"/>
              </a:ext>
            </a:extLst>
          </p:cNvPr>
          <p:cNvSpPr/>
          <p:nvPr/>
        </p:nvSpPr>
        <p:spPr>
          <a:xfrm rot="10800000">
            <a:off x="2455183" y="2369882"/>
            <a:ext cx="1644446" cy="1408471"/>
          </a:xfrm>
          <a:prstGeom prst="flowChartPreparation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Fluxograma: Preparação 12">
            <a:extLst>
              <a:ext uri="{FF2B5EF4-FFF2-40B4-BE49-F238E27FC236}">
                <a16:creationId xmlns:a16="http://schemas.microsoft.com/office/drawing/2014/main" id="{86CD9CE2-59F8-BD81-DC59-2BE971631CE7}"/>
              </a:ext>
            </a:extLst>
          </p:cNvPr>
          <p:cNvSpPr/>
          <p:nvPr/>
        </p:nvSpPr>
        <p:spPr>
          <a:xfrm>
            <a:off x="2460961" y="926049"/>
            <a:ext cx="1644446" cy="1408471"/>
          </a:xfrm>
          <a:prstGeom prst="flowChartPreparation">
            <a:avLst/>
          </a:prstGeom>
          <a:gradFill flip="none" rotWithShape="1">
            <a:gsLst>
              <a:gs pos="0">
                <a:schemeClr val="tx1">
                  <a:lumMod val="60000"/>
                  <a:lumOff val="40000"/>
                </a:schemeClr>
              </a:gs>
              <a:gs pos="23000">
                <a:schemeClr val="tx1">
                  <a:lumMod val="60000"/>
                  <a:lumOff val="40000"/>
                </a:schemeClr>
              </a:gs>
              <a:gs pos="69000">
                <a:schemeClr val="tx1">
                  <a:lumMod val="75000"/>
                </a:schemeClr>
              </a:gs>
              <a:gs pos="97000">
                <a:schemeClr val="tx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r>
              <a:rPr lang="pt-BR" sz="825" dirty="0"/>
              <a:t>Empresas venderam à AA</a:t>
            </a:r>
            <a:endParaRPr lang="en-US" sz="825" dirty="0"/>
          </a:p>
        </p:txBody>
      </p:sp>
      <p:sp>
        <p:nvSpPr>
          <p:cNvPr id="14" name="Fluxograma: Preparação 13">
            <a:extLst>
              <a:ext uri="{FF2B5EF4-FFF2-40B4-BE49-F238E27FC236}">
                <a16:creationId xmlns:a16="http://schemas.microsoft.com/office/drawing/2014/main" id="{B0321605-CE3B-D326-E6AA-974CECEC8645}"/>
              </a:ext>
            </a:extLst>
          </p:cNvPr>
          <p:cNvSpPr/>
          <p:nvPr/>
        </p:nvSpPr>
        <p:spPr>
          <a:xfrm>
            <a:off x="6510219" y="1647966"/>
            <a:ext cx="1644446" cy="1408471"/>
          </a:xfrm>
          <a:prstGeom prst="flowChartPreparation">
            <a:avLst/>
          </a:prstGeom>
          <a:gradFill flip="none" rotWithShape="1">
            <a:gsLst>
              <a:gs pos="0">
                <a:schemeClr val="tx1">
                  <a:lumMod val="60000"/>
                  <a:lumOff val="40000"/>
                </a:schemeClr>
              </a:gs>
              <a:gs pos="23000">
                <a:schemeClr val="tx1">
                  <a:lumMod val="60000"/>
                  <a:lumOff val="40000"/>
                </a:schemeClr>
              </a:gs>
              <a:gs pos="69000">
                <a:schemeClr val="tx1">
                  <a:lumMod val="75000"/>
                </a:schemeClr>
              </a:gs>
              <a:gs pos="97000">
                <a:schemeClr val="tx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endParaRPr lang="pt-BR" sz="825" dirty="0"/>
          </a:p>
          <a:p>
            <a:pPr algn="ctr"/>
            <a:r>
              <a:rPr lang="pt-BR" sz="825" dirty="0"/>
              <a:t>Investidos em iniciativas pelas contratadas</a:t>
            </a:r>
            <a:endParaRPr lang="en-US" sz="825" dirty="0"/>
          </a:p>
        </p:txBody>
      </p:sp>
      <p:sp>
        <p:nvSpPr>
          <p:cNvPr id="15" name="Fluxograma: Preparação 14">
            <a:extLst>
              <a:ext uri="{FF2B5EF4-FFF2-40B4-BE49-F238E27FC236}">
                <a16:creationId xmlns:a16="http://schemas.microsoft.com/office/drawing/2014/main" id="{F07E9E46-024C-8721-79CF-CBE4437DF3CB}"/>
              </a:ext>
            </a:extLst>
          </p:cNvPr>
          <p:cNvSpPr/>
          <p:nvPr/>
        </p:nvSpPr>
        <p:spPr>
          <a:xfrm rot="10800000">
            <a:off x="6502084" y="3081499"/>
            <a:ext cx="1644446" cy="1408471"/>
          </a:xfrm>
          <a:prstGeom prst="flowChartPreparation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F89CD26-101E-6DDB-72C5-7717805BA351}"/>
              </a:ext>
            </a:extLst>
          </p:cNvPr>
          <p:cNvSpPr txBox="1"/>
          <p:nvPr/>
        </p:nvSpPr>
        <p:spPr>
          <a:xfrm>
            <a:off x="1389965" y="1794722"/>
            <a:ext cx="1062200" cy="750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411</a:t>
            </a:r>
          </a:p>
          <a:p>
            <a:pPr algn="ctr"/>
            <a:r>
              <a:rPr lang="pt-BR" sz="675" dirty="0">
                <a:solidFill>
                  <a:schemeClr val="bg1"/>
                </a:solidFill>
              </a:rPr>
              <a:t>M R$</a:t>
            </a:r>
            <a:endParaRPr lang="en-US" sz="600" dirty="0" err="1">
              <a:solidFill>
                <a:schemeClr val="bg1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7A93685-2F90-1A46-3CA5-39835C15FFE1}"/>
              </a:ext>
            </a:extLst>
          </p:cNvPr>
          <p:cNvSpPr txBox="1"/>
          <p:nvPr/>
        </p:nvSpPr>
        <p:spPr>
          <a:xfrm>
            <a:off x="1389965" y="3203193"/>
            <a:ext cx="1062200" cy="750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</a:p>
          <a:p>
            <a:pPr algn="ctr"/>
            <a:r>
              <a:rPr lang="pt-BR" sz="675" dirty="0">
                <a:solidFill>
                  <a:schemeClr val="bg1"/>
                </a:solidFill>
              </a:rPr>
              <a:t>M R$</a:t>
            </a:r>
            <a:endParaRPr lang="en-US" sz="600" dirty="0" err="1">
              <a:solidFill>
                <a:schemeClr val="bg1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FE18A3-20E5-E45A-5B97-852001D95C72}"/>
              </a:ext>
            </a:extLst>
          </p:cNvPr>
          <p:cNvSpPr txBox="1"/>
          <p:nvPr/>
        </p:nvSpPr>
        <p:spPr>
          <a:xfrm>
            <a:off x="6776172" y="1792435"/>
            <a:ext cx="1062200" cy="750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105</a:t>
            </a:r>
          </a:p>
          <a:p>
            <a:pPr algn="ctr"/>
            <a:r>
              <a:rPr lang="pt-BR" sz="675" dirty="0">
                <a:solidFill>
                  <a:schemeClr val="bg1"/>
                </a:solidFill>
              </a:rPr>
              <a:t>K R$</a:t>
            </a:r>
            <a:endParaRPr lang="en-US" sz="600" dirty="0" err="1">
              <a:solidFill>
                <a:schemeClr val="bg1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D05EA4B-F067-6952-03B2-CBE6FBA854A9}"/>
              </a:ext>
            </a:extLst>
          </p:cNvPr>
          <p:cNvSpPr txBox="1"/>
          <p:nvPr/>
        </p:nvSpPr>
        <p:spPr>
          <a:xfrm>
            <a:off x="2750575" y="1147431"/>
            <a:ext cx="10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CF03958-761D-F485-21DB-7E02E94C2F58}"/>
              </a:ext>
            </a:extLst>
          </p:cNvPr>
          <p:cNvSpPr txBox="1"/>
          <p:nvPr/>
        </p:nvSpPr>
        <p:spPr>
          <a:xfrm>
            <a:off x="4111184" y="1896310"/>
            <a:ext cx="10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116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36B4A15-355B-BC40-FB2A-02F428B59EF2}"/>
              </a:ext>
            </a:extLst>
          </p:cNvPr>
          <p:cNvSpPr txBox="1"/>
          <p:nvPr/>
        </p:nvSpPr>
        <p:spPr>
          <a:xfrm>
            <a:off x="4111184" y="3307067"/>
            <a:ext cx="10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CE7B6E0-B92F-C436-B6D3-2A2485708827}"/>
              </a:ext>
            </a:extLst>
          </p:cNvPr>
          <p:cNvSpPr txBox="1"/>
          <p:nvPr/>
        </p:nvSpPr>
        <p:spPr>
          <a:xfrm>
            <a:off x="5449488" y="2535442"/>
            <a:ext cx="10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85855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568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d.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..\..\PPT\TELA12_NÍQUEL.PNG"/>
  <p:tag name="PXPSD_PNGPATH" val="..\..\..\..\PPT\"/>
  <p:tag name="PXPSD_PNGFILENAME" val="TELA12_NÍQUEL.PNG"/>
  <p:tag name="PXPSD_LAYERNAME" val="NÍQUEL"/>
  <p:tag name="PXPSD_PSDPATH" val="Telas\"/>
  <p:tag name="PXPSD_PSDFILENAME" val="Tela12.PSD"/>
  <p:tag name="PXPSD_PSDSOURCE" val="C:\Users\Brasil84\Desktop\Carla\Anglo American\2020\09 Setembro\Telas\Tela12.PSD"/>
  <p:tag name=" PXPSD_PSDSOURCELAY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..\..\PPT\TELA6_BARRO ALTO LABORATORY,GENERAL VIEW 7969.JPG"/>
  <p:tag name="PXPSD_PNGPATH" val="..\..\..\..\PPT\"/>
  <p:tag name="PXPSD_PNGFILENAME" val="TELA6_BARRO ALTO LABORATORY,GENERAL VIEW 7969.JPG"/>
  <p:tag name="PXPSD_LAYERNAME" val="Barro Alto Laboratory,General View 7969"/>
  <p:tag name="PXPSD_PSDPATH" val="Telas\"/>
  <p:tag name="PXPSD_PSDFILENAME" val="Tela6.PSD"/>
  <p:tag name="PXPSD_PSDSOURCE" val="C:\Users\Brasil84\Desktop\Carla\Anglo American\2020\09 Setembro\Telas\Tela6.PSD"/>
  <p:tag name=" PXPSD_PSDSOURCELAYER" val="3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..\..\PPT\TELA6_BARRO ALTO LABORATORY,GENERAL VIEW 7969.JPG"/>
  <p:tag name="PXPSD_PNGPATH" val="..\..\..\..\PPT\"/>
  <p:tag name="PXPSD_PNGFILENAME" val="TELA6_BARRO ALTO LABORATORY,GENERAL VIEW 7969.JPG"/>
  <p:tag name="PXPSD_LAYERNAME" val="Barro Alto Laboratory,General View 7969"/>
  <p:tag name="PXPSD_PSDPATH" val="Telas\"/>
  <p:tag name="PXPSD_PSDFILENAME" val="Tela6.PSD"/>
  <p:tag name="PXPSD_PSDSOURCE" val="C:\Users\Brasil84\Desktop\Carla\Anglo American\2020\09 Setembro\Telas\Tela6.PSD"/>
  <p:tag name=" PXPSD_PSDSOURCELAYER" val="30"/>
</p:tagLst>
</file>

<file path=ppt/theme/theme1.xml><?xml version="1.0" encoding="utf-8"?>
<a:theme xmlns:a="http://schemas.openxmlformats.org/drawingml/2006/main" name="Default Theme">
  <a:themeElements>
    <a:clrScheme name="Anglo American 2">
      <a:dk1>
        <a:srgbClr val="031795"/>
      </a:dk1>
      <a:lt1>
        <a:srgbClr val="FFFFFF"/>
      </a:lt1>
      <a:dk2>
        <a:srgbClr val="347FF6"/>
      </a:dk2>
      <a:lt2>
        <a:srgbClr val="FF0000"/>
      </a:lt2>
      <a:accent1>
        <a:srgbClr val="FF8B00"/>
      </a:accent1>
      <a:accent2>
        <a:srgbClr val="F4D500"/>
      </a:accent2>
      <a:accent3>
        <a:srgbClr val="63B145"/>
      </a:accent3>
      <a:accent4>
        <a:srgbClr val="17EADB"/>
      </a:accent4>
      <a:accent5>
        <a:srgbClr val="6B2281"/>
      </a:accent5>
      <a:accent6>
        <a:srgbClr val="B80B77"/>
      </a:accent6>
      <a:hlink>
        <a:srgbClr val="0000FF"/>
      </a:hlink>
      <a:folHlink>
        <a:srgbClr val="800080"/>
      </a:folHlink>
    </a:clrScheme>
    <a:fontScheme name="AngloAmerican 20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1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B5EDE46B-4698-4C2E-B241-47001F809769}" vid="{722CAD4B-00AC-4E7C-8A80-F98B98F566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EE2FEB38A3304594FF8FB2B7D090A9" ma:contentTypeVersion="14" ma:contentTypeDescription="Create a new document." ma:contentTypeScope="" ma:versionID="cd43b6dd2ce957f4079173a00997731f">
  <xsd:schema xmlns:xsd="http://www.w3.org/2001/XMLSchema" xmlns:xs="http://www.w3.org/2001/XMLSchema" xmlns:p="http://schemas.microsoft.com/office/2006/metadata/properties" xmlns:ns3="8e7d8f46-37ed-43ff-915c-9372daccceea" xmlns:ns4="13b0d566-3f56-4828-a1ae-303ae3f800cd" targetNamespace="http://schemas.microsoft.com/office/2006/metadata/properties" ma:root="true" ma:fieldsID="299747afec166efbb5bbfc4bae3854c8" ns3:_="" ns4:_="">
    <xsd:import namespace="8e7d8f46-37ed-43ff-915c-9372daccceea"/>
    <xsd:import namespace="13b0d566-3f56-4828-a1ae-303ae3f800c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7d8f46-37ed-43ff-915c-9372daccce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0d566-3f56-4828-a1ae-303ae3f800c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70AF9E-C39E-459B-8CC8-590BC2AC41FB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www.w3.org/XML/1998/namespace"/>
    <ds:schemaRef ds:uri="8e7d8f46-37ed-43ff-915c-9372daccceea"/>
    <ds:schemaRef ds:uri="http://schemas.openxmlformats.org/package/2006/metadata/core-properties"/>
    <ds:schemaRef ds:uri="13b0d566-3f56-4828-a1ae-303ae3f800cd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243D768-548E-41A9-9AF7-CA0984A8A2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7d8f46-37ed-43ff-915c-9372daccceea"/>
    <ds:schemaRef ds:uri="13b0d566-3f56-4828-a1ae-303ae3f800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EF7DE0-0689-4ED1-A403-44407D9379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AngloAmericanDesignPack_180321</Template>
  <TotalTime>0</TotalTime>
  <Words>1564</Words>
  <Application>Microsoft Office PowerPoint</Application>
  <PresentationFormat>Apresentação na tela (16:9)</PresentationFormat>
  <Paragraphs>266</Paragraphs>
  <Slides>21</Slides>
  <Notes>13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1" baseType="lpstr">
      <vt:lpstr>AA Smart Sans</vt:lpstr>
      <vt:lpstr>AA Smart Sans Head Light</vt:lpstr>
      <vt:lpstr>Arial</vt:lpstr>
      <vt:lpstr>Arial </vt:lpstr>
      <vt:lpstr>Arial MT</vt:lpstr>
      <vt:lpstr>Calibri</vt:lpstr>
      <vt:lpstr>Campton Book</vt:lpstr>
      <vt:lpstr>Wingdings</vt:lpstr>
      <vt:lpstr>Default Theme</vt:lpstr>
      <vt:lpstr>think-cell Slide</vt:lpstr>
      <vt:lpstr>Anglo American </vt:lpstr>
      <vt:lpstr>Apresentação do PowerPoint</vt:lpstr>
      <vt:lpstr>Apresentação do PowerPoint</vt:lpstr>
      <vt:lpstr>Apresentação do PowerPoint</vt:lpstr>
      <vt:lpstr>Apresentação do PowerPoint</vt:lpstr>
      <vt:lpstr>Comitês de Convivência Participando de fóruns para construir confiança junto a comunidade</vt:lpstr>
      <vt:lpstr>Apresentação do PowerPoint</vt:lpstr>
      <vt:lpstr>Programa Promova  Desenvolvimento de Fornecedores Locais</vt:lpstr>
      <vt:lpstr>Compras Locais 2022 – Níquel  </vt:lpstr>
      <vt:lpstr>Apresentação do PowerPoint</vt:lpstr>
      <vt:lpstr>Apresentação do PowerPoint</vt:lpstr>
      <vt:lpstr>Apresentação do PowerPoint</vt:lpstr>
      <vt:lpstr>Programa Crescer Um dos nossos principais programas de desenvolvimento socioeconômico, valorizando a vocação local</vt:lpstr>
      <vt:lpstr>Edital de Projetos Sociais</vt:lpstr>
      <vt:lpstr>Apresentação do PowerPoint</vt:lpstr>
      <vt:lpstr>Embaixadores do Bem</vt:lpstr>
      <vt:lpstr>Apresentação do PowerPoint</vt:lpstr>
      <vt:lpstr>Projetos Sociais  Público Beneficiado</vt:lpstr>
      <vt:lpstr>Programa Juntos pelo Araguaia </vt:lpstr>
      <vt:lpstr>Economia Circular Escória da produção de ferroníquel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2021-03-24T12:03:18Z</dcterms:created>
  <dcterms:modified xsi:type="dcterms:W3CDTF">2023-03-30T13:25:14Z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0x01010099EE2FEB38A3304594FF8FB2B7D090A9</vt:lpwstr>
  </property>
  <property fmtid="{D5CDD505-2E9C-101B-9397-08002B2CF9AE}" pid="3" name="MSIP_Label_e3f2a5e4-10d8-4dfe-8082-7352c27520cb_Enabled">
    <vt:lpwstr>true</vt:lpwstr>
  </property>
  <property fmtid="{D5CDD505-2E9C-101B-9397-08002B2CF9AE}" pid="4" name="MSIP_Label_e3f2a5e4-10d8-4dfe-8082-7352c27520cb_SetDate">
    <vt:lpwstr>2023-03-30T12:26:40Z</vt:lpwstr>
  </property>
  <property fmtid="{D5CDD505-2E9C-101B-9397-08002B2CF9AE}" pid="5" name="MSIP_Label_e3f2a5e4-10d8-4dfe-8082-7352c27520cb_Method">
    <vt:lpwstr>Standard</vt:lpwstr>
  </property>
  <property fmtid="{D5CDD505-2E9C-101B-9397-08002B2CF9AE}" pid="6" name="MSIP_Label_e3f2a5e4-10d8-4dfe-8082-7352c27520cb_Name">
    <vt:lpwstr>_Official</vt:lpwstr>
  </property>
  <property fmtid="{D5CDD505-2E9C-101B-9397-08002B2CF9AE}" pid="7" name="MSIP_Label_e3f2a5e4-10d8-4dfe-8082-7352c27520cb_SiteId">
    <vt:lpwstr>2864f69d-77c3-4fbe-bbc0-97502052391a</vt:lpwstr>
  </property>
  <property fmtid="{D5CDD505-2E9C-101B-9397-08002B2CF9AE}" pid="8" name="MSIP_Label_e3f2a5e4-10d8-4dfe-8082-7352c27520cb_ActionId">
    <vt:lpwstr>9c9657ae-f190-465c-ae25-286e3549512f</vt:lpwstr>
  </property>
  <property fmtid="{D5CDD505-2E9C-101B-9397-08002B2CF9AE}" pid="9" name="MSIP_Label_e3f2a5e4-10d8-4dfe-8082-7352c27520cb_ContentBits">
    <vt:lpwstr>1</vt:lpwstr>
  </property>
</Properties>
</file>