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9" r:id="rId3"/>
    <p:sldId id="257" r:id="rId4"/>
    <p:sldId id="286" r:id="rId5"/>
    <p:sldId id="290" r:id="rId6"/>
    <p:sldId id="288" r:id="rId7"/>
    <p:sldId id="289" r:id="rId8"/>
    <p:sldId id="259" r:id="rId9"/>
    <p:sldId id="260" r:id="rId10"/>
    <p:sldId id="261" r:id="rId11"/>
    <p:sldId id="270" r:id="rId12"/>
    <p:sldId id="272" r:id="rId13"/>
    <p:sldId id="274" r:id="rId14"/>
    <p:sldId id="275" r:id="rId15"/>
    <p:sldId id="276" r:id="rId16"/>
    <p:sldId id="282" r:id="rId17"/>
    <p:sldId id="280" r:id="rId18"/>
    <p:sldId id="281" r:id="rId19"/>
    <p:sldId id="263" r:id="rId20"/>
    <p:sldId id="283" r:id="rId21"/>
    <p:sldId id="264" r:id="rId22"/>
    <p:sldId id="265" r:id="rId23"/>
    <p:sldId id="266" r:id="rId24"/>
    <p:sldId id="267" r:id="rId25"/>
    <p:sldId id="268" r:id="rId26"/>
    <p:sldId id="269" r:id="rId27"/>
    <p:sldId id="284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7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BB96E92-9AAD-4AB6-A5F7-66CFEA8944BA}" type="datetimeFigureOut">
              <a:rPr lang="pt-BR" smtClean="0"/>
              <a:t>23/03/2014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D3C2673-03A4-4189-B690-0528F032800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pt-BR" sz="4800" dirty="0"/>
              <a:t>Um sorriso negro</a:t>
            </a:r>
            <a:br>
              <a:rPr lang="pt-BR" sz="4800" dirty="0"/>
            </a:br>
            <a:r>
              <a:rPr lang="pt-BR" sz="4800" dirty="0"/>
              <a:t>Um abraço negro</a:t>
            </a:r>
            <a:br>
              <a:rPr lang="pt-BR" sz="4800" dirty="0"/>
            </a:br>
            <a:r>
              <a:rPr lang="pt-BR" sz="4800" dirty="0"/>
              <a:t>Traz felicidade</a:t>
            </a:r>
            <a:br>
              <a:rPr lang="pt-BR" sz="4800" dirty="0"/>
            </a:br>
            <a:r>
              <a:rPr lang="pt-BR" sz="4800" dirty="0"/>
              <a:t>Negro sem emprego</a:t>
            </a:r>
            <a:br>
              <a:rPr lang="pt-BR" sz="4800" dirty="0"/>
            </a:br>
            <a:r>
              <a:rPr lang="pt-BR" sz="4800" dirty="0"/>
              <a:t>Fica sem sossego</a:t>
            </a:r>
            <a:br>
              <a:rPr lang="pt-BR" sz="4800" dirty="0"/>
            </a:br>
            <a:r>
              <a:rPr lang="pt-BR" sz="4800" dirty="0"/>
              <a:t>Negro é a raiz de liberdade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pt-BR" dirty="0" smtClean="0"/>
              <a:t>MÚSICA DA CIRANDA</a:t>
            </a: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P1000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81138"/>
            <a:ext cx="871543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pt-BR" dirty="0" smtClean="0"/>
              <a:t>REUNIÃO COM A COMUNIDADE</a:t>
            </a: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DSCN1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>ESCUTANDO AS DIFICULDADES DOS PROFISSIONAIS DE SAÚDE </a:t>
            </a:r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SCN1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>ESCUTANDO AS DIFICULDADES DOS PROFISSIONAIS DE SAÚDE </a:t>
            </a:r>
            <a:endParaRPr lang="pt-B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1000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pt-BR" dirty="0" smtClean="0"/>
              <a:t>ESCUTANDO A COMUNIDADE</a:t>
            </a:r>
            <a:endParaRPr lang="pt-B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1000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pt-BR" dirty="0" smtClean="0"/>
              <a:t>ESCUTANDO A COMUNIDADE</a:t>
            </a:r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1000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>VISITANDO EM SEUS DOMICÍLIOS</a:t>
            </a:r>
            <a:endParaRPr lang="pt-B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SCN1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pt-BR" dirty="0" smtClean="0"/>
              <a:t>FECHANDO O COMPROMISSO</a:t>
            </a:r>
            <a:endParaRPr lang="pt-B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9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 smtClean="0"/>
          </a:p>
          <a:p>
            <a:pPr algn="ctr"/>
            <a:r>
              <a:rPr lang="pt-BR" b="1" dirty="0" smtClean="0"/>
              <a:t>POLÍTICA NACIONAL DE SAÚDE INTEGRAL DA POPULAÇÃO NEGRA </a:t>
            </a:r>
          </a:p>
          <a:p>
            <a:r>
              <a:rPr lang="pt-BR" b="1" dirty="0" smtClean="0"/>
              <a:t>MARCA </a:t>
            </a:r>
          </a:p>
          <a:p>
            <a:r>
              <a:rPr lang="pt-BR" dirty="0" smtClean="0"/>
              <a:t>RECONHECIMENTO DO RACISMO, DAS DESIGUALDADES ÉTNICO-RACIAIS E DO RACISMO INSTITUCIONAL COMO DETERMINANTES SOCIAIS DAS CONDIÇÕES DE SAÚDE, COM VISTAS À PROMOÇÃO DA EQÜIDADE EM SAÚDE. </a:t>
            </a:r>
          </a:p>
          <a:p>
            <a:endParaRPr lang="pt-BR" dirty="0" smtClean="0"/>
          </a:p>
          <a:p>
            <a:r>
              <a:rPr lang="pt-BR" b="1" dirty="0" smtClean="0"/>
              <a:t>OBJETIVO GERAL </a:t>
            </a:r>
          </a:p>
          <a:p>
            <a:r>
              <a:rPr lang="pt-BR" dirty="0" smtClean="0"/>
              <a:t>PROMOVER A SAÚDE INTEGRAL DA POPULAÇÃO NEGRA, PRIORIZANDO A REDUÇÃO DAS DESIGUALDADES ÉTNICO-RACIAIS, O COMBATE AO RACISMO E À DISCRIMINAÇÃO NAS INSTITUIÇÕES E SERVIÇOS DO SUS.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>POLÍTICAS DE PROMOÇÃO DA EQUIDADE EM SAÚDE </a:t>
            </a:r>
            <a:br>
              <a:rPr lang="pt-BR" sz="3100" dirty="0" smtClean="0"/>
            </a:br>
            <a:r>
              <a:rPr lang="pt-BR" sz="3100" dirty="0" smtClean="0"/>
              <a:t>POPULAÇÃO NEGRA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sz="1400" dirty="0" smtClean="0">
              <a:solidFill>
                <a:srgbClr val="000000"/>
              </a:solidFill>
              <a:latin typeface="Calibri"/>
            </a:endParaRPr>
          </a:p>
          <a:p>
            <a:r>
              <a:rPr lang="pt-BR" sz="2800" dirty="0" smtClean="0">
                <a:latin typeface="Arial"/>
              </a:rPr>
              <a:t>•</a:t>
            </a:r>
            <a:r>
              <a:rPr lang="pt-BR" sz="2800" dirty="0" smtClean="0">
                <a:latin typeface="Calibri"/>
              </a:rPr>
              <a:t>O risco de uma pessoa negra morrer por causa externa é 56% maior que o de uma pessoa branca; no caso de um homem negro, o risco é 70% maior que o de um homem branco. “independentemente dos anos de estudo, as pessoas da cor preta ou parda tiveram 70% mais risco de morrer por tuberculose que as pessoas brancas”(BRASIL, 2005). </a:t>
            </a:r>
          </a:p>
          <a:p>
            <a:r>
              <a:rPr lang="pt-BR" sz="2800" dirty="0" smtClean="0">
                <a:latin typeface="Arial"/>
              </a:rPr>
              <a:t>•</a:t>
            </a:r>
            <a:r>
              <a:rPr lang="pt-BR" sz="2800" dirty="0" smtClean="0">
                <a:latin typeface="Calibri"/>
              </a:rPr>
              <a:t>O </a:t>
            </a:r>
            <a:r>
              <a:rPr lang="pt-BR" sz="2800" b="1" dirty="0" smtClean="0">
                <a:latin typeface="Calibri"/>
              </a:rPr>
              <a:t>racismo institucional constitui-se na produção sistemática da segregação étnico-racial, nos processos institucionais. Manifesta-se por meio de normas, práticas e comportamentos discriminatórios adotados no cotidiano de trabalho, resultantes de ignorância, falta de atenção, preconceitos ou estereótipos racistas. 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4400" dirty="0" smtClean="0">
                <a:latin typeface="Calibri"/>
              </a:rPr>
              <a:t/>
            </a:r>
            <a:br>
              <a:rPr lang="pt-BR" sz="4400" dirty="0" smtClean="0">
                <a:latin typeface="Calibri"/>
              </a:rPr>
            </a:br>
            <a:r>
              <a:rPr lang="pt-BR" sz="4400" dirty="0" smtClean="0">
                <a:latin typeface="Calibri"/>
              </a:rPr>
              <a:t>Saúde da população negra e quilombola </a:t>
            </a:r>
            <a:br>
              <a:rPr lang="pt-BR" sz="4400" dirty="0" smtClean="0">
                <a:latin typeface="Calibri"/>
              </a:rPr>
            </a:br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O Brasil tem 548.003 detentos, sendo 354 mil são pretos e pardos, segundo dados do Departamento Penitenciário Nacional. Possuímos a quarta maior população carcerária do mundo. Nós (do Brasil) estamos na luta pela implementação das Leis 10639/03 e 11645/08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19506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•As populações do campo e da floresta representam, especificamente, no Brasil, 19% da população geral. Dos 15 milhões de agricultores, 37% vivem abaixo da linha da pobreza e 11% vivem somente da aposentadoria rural. Estima-se que existam 4,8 milhões de famílias rurais sem terra no país (BRASIL, 2005). </a:t>
            </a:r>
          </a:p>
          <a:p>
            <a:endParaRPr lang="pt-BR" dirty="0" smtClean="0"/>
          </a:p>
          <a:p>
            <a:r>
              <a:rPr lang="pt-BR" dirty="0" smtClean="0"/>
              <a:t>•“No campo brasileiro, são encontrados </a:t>
            </a:r>
            <a:r>
              <a:rPr lang="pt-BR" b="1" dirty="0" smtClean="0"/>
              <a:t>os maiores índices de mortalidade infantil, de incidência de endemias, de insalubridade e de analfabetismo, </a:t>
            </a:r>
            <a:r>
              <a:rPr lang="pt-BR" dirty="0" smtClean="0"/>
              <a:t>caracterizando uma situação de enorme pobreza decorrente das restrições ao acesso aos bens e serviços indispensáveis à vida” (BRASIL, 2005). </a:t>
            </a:r>
          </a:p>
          <a:p>
            <a:endParaRPr lang="pt-BR" dirty="0" smtClean="0"/>
          </a:p>
          <a:p>
            <a:r>
              <a:rPr lang="pt-BR" dirty="0" smtClean="0"/>
              <a:t>•No ano de 1998, o NESP/UnB (2000), em estudo, constatou que </a:t>
            </a:r>
            <a:r>
              <a:rPr lang="pt-BR" b="1" dirty="0" smtClean="0"/>
              <a:t>a mortalidade geral nesses grupos </a:t>
            </a:r>
            <a:r>
              <a:rPr lang="pt-BR" dirty="0" smtClean="0"/>
              <a:t>era de </a:t>
            </a:r>
            <a:r>
              <a:rPr lang="pt-BR" b="1" dirty="0" smtClean="0"/>
              <a:t>8,1 óbitos/1.000 </a:t>
            </a:r>
            <a:r>
              <a:rPr lang="pt-BR" dirty="0" smtClean="0"/>
              <a:t>habitantes. Já a taxa bruta </a:t>
            </a:r>
            <a:r>
              <a:rPr lang="pt-BR" b="1" dirty="0" smtClean="0"/>
              <a:t>nacional foi de 5,4 óbitos/1.000 </a:t>
            </a:r>
            <a:r>
              <a:rPr lang="pt-BR" dirty="0" smtClean="0"/>
              <a:t>habitantes. O mesmo estudo constatou uma taxa de mortalidade </a:t>
            </a:r>
            <a:r>
              <a:rPr lang="pt-BR" b="1" dirty="0" smtClean="0"/>
              <a:t>infantil de 73,6 óbitos/1.000 </a:t>
            </a:r>
            <a:r>
              <a:rPr lang="pt-BR" dirty="0" err="1" smtClean="0"/>
              <a:t>n.v.</a:t>
            </a:r>
            <a:r>
              <a:rPr lang="pt-BR" dirty="0" smtClean="0"/>
              <a:t>, enquanto </a:t>
            </a:r>
            <a:r>
              <a:rPr lang="pt-BR" b="1" dirty="0" smtClean="0"/>
              <a:t>a mesma taxa para o Brasil era de 35,5 óbitos/1.000 </a:t>
            </a:r>
            <a:r>
              <a:rPr lang="pt-BR" b="1" dirty="0" err="1" smtClean="0"/>
              <a:t>n.v.</a:t>
            </a:r>
            <a:r>
              <a:rPr lang="pt-BR" b="1" dirty="0" smtClean="0"/>
              <a:t> (UnB, 2001</a:t>
            </a:r>
            <a:r>
              <a:rPr lang="pt-BR" dirty="0" smtClean="0"/>
              <a:t>). 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Populações do campo e da floresta 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pt-BR" b="1" dirty="0" smtClean="0"/>
              <a:t>POPULAÇÕES DO CAMPO E DA FLORESTA </a:t>
            </a:r>
          </a:p>
          <a:p>
            <a:endParaRPr lang="pt-BR" b="1" dirty="0" smtClean="0"/>
          </a:p>
          <a:p>
            <a:r>
              <a:rPr lang="pt-BR" b="1" dirty="0" smtClean="0"/>
              <a:t>OBJETIVO GERAL </a:t>
            </a:r>
          </a:p>
          <a:p>
            <a:pPr>
              <a:buNone/>
            </a:pPr>
            <a:endParaRPr lang="pt-BR" b="1" dirty="0" smtClean="0"/>
          </a:p>
          <a:p>
            <a:r>
              <a:rPr lang="pt-BR" dirty="0" smtClean="0"/>
              <a:t>PROMOVER A SAÚDE DAS POPULAÇÕES DO CAMPO E DA FLORESTA, POR MEIO DE </a:t>
            </a:r>
            <a:r>
              <a:rPr lang="pt-BR" b="1" dirty="0" smtClean="0"/>
              <a:t>AÇÕES E INICIATIVAS QUE RECONHEÇAM AS ESPECIFICIDADES DE GÊNERO, GERAÇÃO, RAÇA/COR, ETNIA E ORIENTAÇÃO SEXUAL E RELIGIOSA, VISANDO O ACESSO AOS SERVIÇOS DE SAÚDE; A REDUÇÃO DE RISCOS E AGRAVOS À SAÚDE DECORRENTE DOS PROCESSOS DE TRABALHO E DAS TECNOLOGIAS AGRÍCOLAS</a:t>
            </a:r>
            <a:r>
              <a:rPr lang="pt-BR" dirty="0" smtClean="0"/>
              <a:t>; E A MELHORIA DOS INDICADORES DE SAÚDE E DA QUALIDADE DE VIDA 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POLÍTICAS DE PROMOÇÃO DA EQUIDADE EM SAÚDE 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SC06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481138"/>
            <a:ext cx="3394472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2800" dirty="0" smtClean="0"/>
              <a:t>SEMINÁRIO DA IMPLANTAÇÃO DA POLÍTICA DA POP. CAMPO/FLORESTA/ÁGUAS</a:t>
            </a:r>
            <a:endParaRPr lang="pt-BR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078489"/>
          </a:xfrm>
        </p:spPr>
        <p:txBody>
          <a:bodyPr>
            <a:normAutofit fontScale="70000" lnSpcReduction="20000"/>
          </a:bodyPr>
          <a:lstStyle/>
          <a:p>
            <a:r>
              <a:rPr lang="pt-BR" b="1" dirty="0" smtClean="0"/>
              <a:t>MARCOS LEGAIS </a:t>
            </a:r>
          </a:p>
          <a:p>
            <a:endParaRPr lang="pt-BR" b="1" dirty="0" smtClean="0"/>
          </a:p>
          <a:p>
            <a:r>
              <a:rPr lang="pt-BR" dirty="0" smtClean="0"/>
              <a:t>•PORTARIA GM/MS Nº. 2.460, DE 12 DE DEZEMBRO DE 2005 – INSTITUI O </a:t>
            </a:r>
            <a:r>
              <a:rPr lang="pt-BR" b="1" dirty="0" smtClean="0"/>
              <a:t>GRUPO DA TERRA PELO MINISTÉRIO DA SAÚDE. </a:t>
            </a:r>
          </a:p>
          <a:p>
            <a:endParaRPr lang="pt-BR" b="1" dirty="0" smtClean="0"/>
          </a:p>
          <a:p>
            <a:r>
              <a:rPr lang="pt-BR" dirty="0" smtClean="0"/>
              <a:t>•PORTARIA GM/MS N° 90, DE 17 DE FEVEREIRO DE 2008 – ATUALIZA O QUANTITATIVO POPULACIONAL DE RESIDENTES EM ASSENTAMENTOS DA REFORMA AGRÁRIA E DE REMANESCENTE DE QUILOMBOS, POR MUNICÍPIO, PARA </a:t>
            </a:r>
            <a:r>
              <a:rPr lang="pt-BR" b="1" dirty="0" smtClean="0"/>
              <a:t>CÁLCULO DO TETO DE EQUIPES DE SAÚDE DA FAMÍLIA, MODALIDADE I, E DE EQUIPES DE SAÚDE BUCAL DA ESTRATÉGIA SAÚDE DA FAMÍLIA. </a:t>
            </a:r>
          </a:p>
          <a:p>
            <a:endParaRPr lang="pt-BR" dirty="0" smtClean="0"/>
          </a:p>
          <a:p>
            <a:r>
              <a:rPr lang="pt-BR" dirty="0" smtClean="0"/>
              <a:t>•2.105 EQUIPES DE SAÚDE DA FAMÍLIA E 1.522 EQUIPES DE SAÚDE BUCAL EM 1.112 MUNICÍPIOS, ATENDENDO UM TOTAL DE FAMÍLIAS: QUILOMBOLAS 266.117 E ASSENTADOS 1.829.664 </a:t>
            </a:r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just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3100" dirty="0" smtClean="0"/>
              <a:t>POLÍTICAS DE PROMOÇÃO DA EQUIDADE EM SAÚDE </a:t>
            </a:r>
            <a:br>
              <a:rPr lang="pt-BR" sz="3100" dirty="0" smtClean="0"/>
            </a:br>
            <a:r>
              <a:rPr lang="pt-BR" sz="3100" dirty="0" smtClean="0"/>
              <a:t>POPULAÇÕES DO CAMPO E DA FLORESTA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429124" y="1481328"/>
            <a:ext cx="4257676" cy="4525963"/>
          </a:xfrm>
        </p:spPr>
        <p:txBody>
          <a:bodyPr>
            <a:normAutofit fontScale="92500" lnSpcReduction="20000"/>
          </a:bodyPr>
          <a:lstStyle/>
          <a:p>
            <a:endParaRPr lang="pt-BR" dirty="0" smtClean="0"/>
          </a:p>
          <a:p>
            <a:r>
              <a:rPr lang="pt-BR" dirty="0" smtClean="0"/>
              <a:t>•DIÁLOGO </a:t>
            </a:r>
          </a:p>
          <a:p>
            <a:r>
              <a:rPr lang="pt-BR" dirty="0" smtClean="0"/>
              <a:t>•AMOROSIDADE </a:t>
            </a:r>
          </a:p>
          <a:p>
            <a:r>
              <a:rPr lang="pt-BR" dirty="0" smtClean="0"/>
              <a:t>•PROBLEMATIZAÇÃO </a:t>
            </a:r>
          </a:p>
          <a:p>
            <a:r>
              <a:rPr lang="pt-BR" dirty="0" smtClean="0"/>
              <a:t>•CONSTRUÇÃO COMPARTILHADA DE CONHECIMENTO </a:t>
            </a:r>
          </a:p>
          <a:p>
            <a:r>
              <a:rPr lang="pt-BR" dirty="0" smtClean="0"/>
              <a:t>•EMANCIPAÇÃO </a:t>
            </a:r>
          </a:p>
          <a:p>
            <a:r>
              <a:rPr lang="pt-BR" dirty="0" smtClean="0"/>
              <a:t>•COMPROMISSO COM A CONSTRUÇÃO DO PROJETO DEMOCRÁTICO E POPULAR 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42876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/>
            </a:r>
            <a:br>
              <a:rPr lang="pt-BR" sz="3100" dirty="0" smtClean="0"/>
            </a:br>
            <a:r>
              <a:rPr lang="pt-BR" sz="3100" dirty="0" smtClean="0"/>
              <a:t>PRINCÍPIOS TEÓRICO-METODOLÓGICOS POLÍTICA NACIONAL DE EDUCAÇÃO POPULAR EM SAÚDE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Imagem 3" descr="DSC06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4714876" cy="51435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dirty="0" smtClean="0"/>
          </a:p>
          <a:p>
            <a:pPr algn="ctr"/>
            <a:r>
              <a:rPr lang="pt-BR" dirty="0" smtClean="0"/>
              <a:t>ELAINE MESQUITA</a:t>
            </a:r>
          </a:p>
          <a:p>
            <a:pPr algn="ctr"/>
            <a:r>
              <a:rPr lang="pt-BR" dirty="0" smtClean="0"/>
              <a:t>COORD. DA PROMOÇÃO À EQUIDADE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CONTATOS:</a:t>
            </a:r>
          </a:p>
          <a:p>
            <a:pPr algn="ctr"/>
            <a:r>
              <a:rPr lang="pt-BR" dirty="0" smtClean="0"/>
              <a:t>32014530</a:t>
            </a:r>
          </a:p>
          <a:p>
            <a:pPr algn="ctr"/>
            <a:r>
              <a:rPr lang="pt-BR" dirty="0" smtClean="0"/>
              <a:t>81547180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EMAIL: saude.equidade.goias@gmail.com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OBRIGADA!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tualidade_negro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643182"/>
            <a:ext cx="2214578" cy="392909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sz="4400" dirty="0" smtClean="0">
                <a:latin typeface="Calibri"/>
              </a:rPr>
              <a:t>O QUE VEM SENDO REFLETIDO E EFETIVADO NA CONSTRUÇÃO DE POLÍTICAS DE PROMOÇÃO DA EQUIDADE ?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6" name="Picture 20" descr="F:\FOTOS TEMAS\1_mlrfmdgxq9d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643182"/>
            <a:ext cx="2500298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ço Reservado para Conteúdo 4" descr="3109106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643182"/>
            <a:ext cx="242889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72050"/>
            <a:ext cx="9144000" cy="1885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5265" y="2643182"/>
            <a:ext cx="1628735" cy="227489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kalungas 0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>PRIMEIRA VISITA – PARCERIA COM A UFG – PROF. TATIANA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kalungas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pt-BR" dirty="0" smtClean="0"/>
              <a:t>INSTITUIÇÕES AFINS...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kalungas 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481138"/>
            <a:ext cx="3394472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pt-BR" dirty="0" smtClean="0"/>
              <a:t>VISITA AO ENGENHO II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kalungas 0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ESCUTANDO A VOZ DOS KALUNGAS....</a:t>
            </a: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SCN1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8929718" cy="452596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pt-BR" dirty="0" smtClean="0"/>
              <a:t>KALUNGAS...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SCN1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pt-BR" dirty="0" smtClean="0"/>
              <a:t>KALUNGAS....</a:t>
            </a:r>
            <a:endParaRPr lang="pt-B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</TotalTime>
  <Words>693</Words>
  <Application>Microsoft Office PowerPoint</Application>
  <PresentationFormat>Apresentação na tela (4:3)</PresentationFormat>
  <Paragraphs>67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Concurso</vt:lpstr>
      <vt:lpstr>MÚSICA DA CIRANDA</vt:lpstr>
      <vt:lpstr>Apresentação do PowerPoint</vt:lpstr>
      <vt:lpstr>O QUE VEM SENDO REFLETIDO E EFETIVADO NA CONSTRUÇÃO DE POLÍTICAS DE PROMOÇÃO DA EQUIDADE ?  </vt:lpstr>
      <vt:lpstr>PRIMEIRA VISITA – PARCERIA COM A UFG – PROF. TATIANA</vt:lpstr>
      <vt:lpstr>INSTITUIÇÕES AFINS...</vt:lpstr>
      <vt:lpstr>VISITA AO ENGENHO II</vt:lpstr>
      <vt:lpstr>ESCUTANDO A VOZ DOS KALUNGAS....</vt:lpstr>
      <vt:lpstr>KALUNGAS...</vt:lpstr>
      <vt:lpstr>KALUNGAS....</vt:lpstr>
      <vt:lpstr>REUNIÃO COM A COMUNIDADE</vt:lpstr>
      <vt:lpstr>ESCUTANDO AS DIFICULDADES DOS PROFISSIONAIS DE SAÚDE </vt:lpstr>
      <vt:lpstr>ESCUTANDO AS DIFICULDADES DOS PROFISSIONAIS DE SAÚDE </vt:lpstr>
      <vt:lpstr>ESCUTANDO A COMUNIDADE</vt:lpstr>
      <vt:lpstr>ESCUTANDO A COMUNIDADE</vt:lpstr>
      <vt:lpstr>VISITANDO EM SEUS DOMICÍLIOS</vt:lpstr>
      <vt:lpstr>FECHANDO O COMPROMISSO</vt:lpstr>
      <vt:lpstr>Apresentação do PowerPoint</vt:lpstr>
      <vt:lpstr>Apresentação do PowerPoint</vt:lpstr>
      <vt:lpstr>  POLÍTICAS DE PROMOÇÃO DA EQUIDADE EM SAÚDE  POPULAÇÃO NEGRA  </vt:lpstr>
      <vt:lpstr> Saúde da população negra e quilombola  </vt:lpstr>
      <vt:lpstr>Apresentação do PowerPoint</vt:lpstr>
      <vt:lpstr> Populações do campo e da floresta  </vt:lpstr>
      <vt:lpstr> POLÍTICAS DE PROMOÇÃO DA EQUIDADE EM SAÚDE  </vt:lpstr>
      <vt:lpstr>SEMINÁRIO DA IMPLANTAÇÃO DA POLÍTICA DA POP. CAMPO/FLORESTA/ÁGUAS</vt:lpstr>
      <vt:lpstr>  POLÍTICAS DE PROMOÇÃO DA EQUIDADE EM SAÚDE  POPULAÇÕES DO CAMPO E DA FLORESTA   </vt:lpstr>
      <vt:lpstr>  PRINCÍPIOS TEÓRICO-METODOLÓGICOS POLÍTICA NACIONAL DE EDUCAÇÃO POPULAR EM SAÚDE  </vt:lpstr>
      <vt:lpstr>OBRIGADA!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7</dc:creator>
  <cp:lastModifiedBy>Tatiana</cp:lastModifiedBy>
  <cp:revision>7</cp:revision>
  <dcterms:created xsi:type="dcterms:W3CDTF">2013-11-27T20:31:35Z</dcterms:created>
  <dcterms:modified xsi:type="dcterms:W3CDTF">2014-03-23T21:25:35Z</dcterms:modified>
</cp:coreProperties>
</file>