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82" r:id="rId7"/>
    <p:sldId id="260" r:id="rId8"/>
    <p:sldId id="284" r:id="rId9"/>
    <p:sldId id="263" r:id="rId10"/>
    <p:sldId id="285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87" r:id="rId19"/>
    <p:sldId id="286" r:id="rId20"/>
    <p:sldId id="274" r:id="rId21"/>
    <p:sldId id="275" r:id="rId22"/>
    <p:sldId id="276" r:id="rId23"/>
    <p:sldId id="277" r:id="rId24"/>
    <p:sldId id="278" r:id="rId25"/>
    <p:sldId id="273" r:id="rId26"/>
    <p:sldId id="279" r:id="rId27"/>
    <p:sldId id="280" r:id="rId28"/>
    <p:sldId id="281" r:id="rId29"/>
    <p:sldId id="267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E5C-7724-8946-8DFA-E0C49205CD3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991-C6B7-604E-BCD0-8D913E4597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4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E5C-7724-8946-8DFA-E0C49205CD3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991-C6B7-604E-BCD0-8D913E4597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8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E5C-7724-8946-8DFA-E0C49205CD3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991-C6B7-604E-BCD0-8D913E4597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9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E5C-7724-8946-8DFA-E0C49205CD3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991-C6B7-604E-BCD0-8D913E4597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E5C-7724-8946-8DFA-E0C49205CD3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991-C6B7-604E-BCD0-8D913E4597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6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E5C-7724-8946-8DFA-E0C49205CD3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991-C6B7-604E-BCD0-8D913E4597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8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E5C-7724-8946-8DFA-E0C49205CD3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991-C6B7-604E-BCD0-8D913E4597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5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E5C-7724-8946-8DFA-E0C49205CD3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991-C6B7-604E-BCD0-8D913E4597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2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E5C-7724-8946-8DFA-E0C49205CD3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991-C6B7-604E-BCD0-8D913E4597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4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E5C-7724-8946-8DFA-E0C49205CD3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991-C6B7-604E-BCD0-8D913E4597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E5C-7724-8946-8DFA-E0C49205CD3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991-C6B7-604E-BCD0-8D913E4597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8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2E5C-7724-8946-8DFA-E0C49205CD3D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B991-C6B7-604E-BCD0-8D913E4597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7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55335"/>
            <a:ext cx="7772400" cy="1470025"/>
          </a:xfrm>
          <a:solidFill>
            <a:schemeClr val="bg1">
              <a:lumMod val="95000"/>
            </a:schemeClr>
          </a:solidFill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latin typeface="Britannic Bold"/>
                <a:cs typeface="Britannic Bold"/>
              </a:rPr>
              <a:t>DEPRESSÃO</a:t>
            </a:r>
            <a:endParaRPr lang="en-US" b="1" dirty="0">
              <a:latin typeface="Britannic Bold"/>
              <a:cs typeface="Britannic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13850"/>
            <a:ext cx="7621516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Airton Ferreira dos Santos Filho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Médico-psiquiatra</a:t>
            </a:r>
            <a:r>
              <a:rPr lang="en-US" sz="2000" dirty="0" smtClean="0">
                <a:solidFill>
                  <a:srgbClr val="000000"/>
                </a:solidFill>
              </a:rPr>
              <a:t> (UNIFESP)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Gerência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Saúde</a:t>
            </a:r>
            <a:r>
              <a:rPr lang="en-US" sz="2000" dirty="0" smtClean="0">
                <a:solidFill>
                  <a:srgbClr val="000000"/>
                </a:solidFill>
              </a:rPr>
              <a:t> Mental (SPAIS/SES-GO)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19068"/>
            <a:ext cx="7772400" cy="12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-133" r="386"/>
          <a:stretch/>
        </p:blipFill>
        <p:spPr>
          <a:xfrm>
            <a:off x="185195" y="1586364"/>
            <a:ext cx="8862900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955" y="6167127"/>
            <a:ext cx="8234195" cy="40011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Diminuição</a:t>
            </a:r>
            <a:r>
              <a:rPr lang="en-US" sz="2000" b="1" dirty="0" smtClean="0"/>
              <a:t> dos </a:t>
            </a:r>
            <a:r>
              <a:rPr lang="en-US" sz="2000" b="1" dirty="0" err="1" smtClean="0"/>
              <a:t>neurotransmissores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serotonina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dopamina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noradrenalina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0149" y="772988"/>
            <a:ext cx="3068945" cy="707886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NORMAL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84941" y="774201"/>
            <a:ext cx="3068945" cy="707886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DEPRESSÃO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265" y="274638"/>
            <a:ext cx="7654110" cy="1143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depressão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885" y="4358350"/>
            <a:ext cx="7613144" cy="2215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Distimia</a:t>
            </a:r>
            <a:endParaRPr lang="en-US" sz="2400" b="1" dirty="0"/>
          </a:p>
          <a:p>
            <a:r>
              <a:rPr lang="en-US" sz="2400" dirty="0" err="1"/>
              <a:t>Transtorno</a:t>
            </a:r>
            <a:r>
              <a:rPr lang="en-US" sz="2400" dirty="0"/>
              <a:t> </a:t>
            </a:r>
            <a:r>
              <a:rPr lang="en-US" sz="2400" dirty="0" err="1"/>
              <a:t>depressivo</a:t>
            </a:r>
            <a:r>
              <a:rPr lang="en-US" sz="2400" dirty="0"/>
              <a:t> </a:t>
            </a:r>
            <a:r>
              <a:rPr lang="en-US" sz="2400" dirty="0" err="1" smtClean="0"/>
              <a:t>leve</a:t>
            </a:r>
            <a:r>
              <a:rPr lang="en-US" sz="2400" dirty="0"/>
              <a:t> </a:t>
            </a:r>
            <a:r>
              <a:rPr lang="en-US" sz="2400" dirty="0" smtClean="0"/>
              <a:t>de </a:t>
            </a:r>
            <a:r>
              <a:rPr lang="en-US" sz="2400" dirty="0" err="1"/>
              <a:t>início</a:t>
            </a:r>
            <a:r>
              <a:rPr lang="en-US" sz="2400" dirty="0"/>
              <a:t> </a:t>
            </a:r>
            <a:r>
              <a:rPr lang="en-US" sz="2400" dirty="0" err="1"/>
              <a:t>insidioso</a:t>
            </a:r>
            <a:r>
              <a:rPr lang="en-US" sz="2400" dirty="0"/>
              <a:t> e </a:t>
            </a:r>
            <a:r>
              <a:rPr lang="en-US" sz="2400" dirty="0" err="1"/>
              <a:t>evolução</a:t>
            </a:r>
            <a:r>
              <a:rPr lang="en-US" sz="2400" dirty="0"/>
              <a:t> </a:t>
            </a:r>
            <a:r>
              <a:rPr lang="en-US" sz="2400" dirty="0" err="1"/>
              <a:t>crônica</a:t>
            </a:r>
            <a:endParaRPr lang="en-US" sz="2400" dirty="0"/>
          </a:p>
          <a:p>
            <a:r>
              <a:rPr lang="en-US" sz="2400" dirty="0" err="1"/>
              <a:t>Às</a:t>
            </a:r>
            <a:r>
              <a:rPr lang="en-US" sz="2400" dirty="0"/>
              <a:t> </a:t>
            </a:r>
            <a:r>
              <a:rPr lang="en-US" sz="2400" dirty="0" err="1"/>
              <a:t>vezes</a:t>
            </a:r>
            <a:r>
              <a:rPr lang="en-US" sz="2400" dirty="0"/>
              <a:t>, se </a:t>
            </a:r>
            <a:r>
              <a:rPr lang="en-US" sz="2400" dirty="0" err="1"/>
              <a:t>confunde</a:t>
            </a:r>
            <a:r>
              <a:rPr lang="en-US" sz="2400" dirty="0"/>
              <a:t> com a </a:t>
            </a:r>
            <a:r>
              <a:rPr lang="en-US" sz="2400" dirty="0" err="1"/>
              <a:t>personalidade</a:t>
            </a:r>
            <a:r>
              <a:rPr lang="en-US" sz="2400" dirty="0"/>
              <a:t> da </a:t>
            </a:r>
            <a:r>
              <a:rPr lang="en-US" sz="2400" dirty="0" err="1"/>
              <a:t>pessoa</a:t>
            </a:r>
            <a:r>
              <a:rPr lang="en-US" sz="2400" dirty="0"/>
              <a:t> – “</a:t>
            </a:r>
            <a:r>
              <a:rPr lang="en-US" sz="2400" dirty="0" err="1"/>
              <a:t>jeito</a:t>
            </a:r>
            <a:r>
              <a:rPr lang="en-US" sz="2400" dirty="0"/>
              <a:t> de </a:t>
            </a:r>
            <a:r>
              <a:rPr lang="en-US" sz="2400" dirty="0" err="1"/>
              <a:t>ser</a:t>
            </a:r>
            <a:r>
              <a:rPr lang="en-US" sz="2400" dirty="0"/>
              <a:t>”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2230" y="3160188"/>
            <a:ext cx="7613144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Depressão</a:t>
            </a:r>
            <a:r>
              <a:rPr lang="en-US" sz="2400" b="1" dirty="0"/>
              <a:t> Bipolar</a:t>
            </a:r>
          </a:p>
          <a:p>
            <a:r>
              <a:rPr lang="en-US" sz="2400" dirty="0" err="1"/>
              <a:t>Alterna</a:t>
            </a:r>
            <a:r>
              <a:rPr lang="en-US" sz="2400" dirty="0"/>
              <a:t> </a:t>
            </a:r>
            <a:r>
              <a:rPr lang="en-US" sz="2400" dirty="0" err="1"/>
              <a:t>períodos</a:t>
            </a:r>
            <a:r>
              <a:rPr lang="en-US" sz="2400" dirty="0"/>
              <a:t> de </a:t>
            </a:r>
            <a:r>
              <a:rPr lang="en-US" sz="2400" dirty="0" err="1"/>
              <a:t>depressão</a:t>
            </a:r>
            <a:r>
              <a:rPr lang="en-US" sz="2400" dirty="0"/>
              <a:t> com </a:t>
            </a:r>
            <a:r>
              <a:rPr lang="en-US" sz="2400" dirty="0" err="1"/>
              <a:t>euforia</a:t>
            </a:r>
            <a:r>
              <a:rPr lang="en-US" sz="2400" dirty="0"/>
              <a:t> (mania)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1265" y="1575368"/>
            <a:ext cx="7660681" cy="14773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Depressão</a:t>
            </a:r>
            <a:r>
              <a:rPr lang="en-US" sz="2400" b="1" dirty="0"/>
              <a:t> Unipolar</a:t>
            </a:r>
          </a:p>
          <a:p>
            <a:r>
              <a:rPr lang="en-US" sz="2400" dirty="0" err="1"/>
              <a:t>Somente</a:t>
            </a:r>
            <a:r>
              <a:rPr lang="en-US" sz="2400" dirty="0"/>
              <a:t> </a:t>
            </a:r>
            <a:r>
              <a:rPr lang="en-US" sz="2400" dirty="0" err="1"/>
              <a:t>episódios</a:t>
            </a:r>
            <a:r>
              <a:rPr lang="en-US" sz="2400" dirty="0"/>
              <a:t> </a:t>
            </a:r>
            <a:r>
              <a:rPr lang="en-US" sz="2400" dirty="0" err="1"/>
              <a:t>depressivos</a:t>
            </a:r>
            <a:endParaRPr lang="en-US" sz="2400" dirty="0"/>
          </a:p>
          <a:p>
            <a:r>
              <a:rPr lang="en-US" sz="2400" dirty="0" err="1"/>
              <a:t>Pode</a:t>
            </a:r>
            <a:r>
              <a:rPr lang="en-US" sz="2400" dirty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recorrente</a:t>
            </a:r>
            <a:r>
              <a:rPr lang="en-US" sz="2400" dirty="0"/>
              <a:t>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Depressão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Mulheres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Frequência</a:t>
            </a:r>
            <a:r>
              <a:rPr lang="en-US" b="1" dirty="0" smtClean="0"/>
              <a:t> 2x </a:t>
            </a:r>
            <a:r>
              <a:rPr lang="en-US" b="1" dirty="0" err="1" smtClean="0"/>
              <a:t>maior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homens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>
                <a:solidFill>
                  <a:srgbClr val="800000"/>
                </a:solidFill>
              </a:rPr>
              <a:t>Alterações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hormonais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smtClean="0">
                <a:solidFill>
                  <a:srgbClr val="800000"/>
                </a:solidFill>
              </a:rPr>
              <a:t>(</a:t>
            </a:r>
            <a:r>
              <a:rPr lang="en-US" b="1" dirty="0" err="1" smtClean="0">
                <a:solidFill>
                  <a:srgbClr val="800000"/>
                </a:solidFill>
              </a:rPr>
              <a:t>ciclo</a:t>
            </a:r>
            <a:r>
              <a:rPr lang="en-US" b="1" dirty="0" smtClean="0">
                <a:solidFill>
                  <a:srgbClr val="800000"/>
                </a:solidFill>
              </a:rPr>
              <a:t> menstrual)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Pré-menopausa</a:t>
            </a:r>
            <a:r>
              <a:rPr lang="en-US" dirty="0" smtClean="0"/>
              <a:t> e </a:t>
            </a:r>
            <a:r>
              <a:rPr lang="en-US" dirty="0" err="1" smtClean="0"/>
              <a:t>menopausa</a:t>
            </a:r>
            <a:r>
              <a:rPr lang="en-US" dirty="0" smtClean="0"/>
              <a:t>; </a:t>
            </a:r>
            <a:r>
              <a:rPr lang="en-US" dirty="0" err="1" smtClean="0"/>
              <a:t>pós-parto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>
                <a:solidFill>
                  <a:srgbClr val="800000"/>
                </a:solidFill>
              </a:rPr>
              <a:t>Estresse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adicional</a:t>
            </a:r>
            <a:r>
              <a:rPr lang="en-US" b="1" dirty="0">
                <a:solidFill>
                  <a:srgbClr val="800000"/>
                </a:solidFill>
              </a:rPr>
              <a:t> (</a:t>
            </a:r>
            <a:r>
              <a:rPr lang="en-US" b="1" dirty="0" err="1">
                <a:solidFill>
                  <a:srgbClr val="800000"/>
                </a:solidFill>
              </a:rPr>
              <a:t>responsabilidade</a:t>
            </a:r>
            <a:r>
              <a:rPr lang="en-US" b="1" dirty="0">
                <a:solidFill>
                  <a:srgbClr val="800000"/>
                </a:solidFill>
              </a:rPr>
              <a:t> no </a:t>
            </a:r>
            <a:r>
              <a:rPr lang="en-US" b="1" dirty="0" err="1">
                <a:solidFill>
                  <a:srgbClr val="800000"/>
                </a:solidFill>
              </a:rPr>
              <a:t>trabalho</a:t>
            </a:r>
            <a:r>
              <a:rPr lang="en-US" b="1" dirty="0">
                <a:solidFill>
                  <a:srgbClr val="800000"/>
                </a:solidFill>
              </a:rPr>
              <a:t> e no </a:t>
            </a:r>
            <a:r>
              <a:rPr lang="en-US" b="1" dirty="0" err="1">
                <a:solidFill>
                  <a:srgbClr val="800000"/>
                </a:solidFill>
              </a:rPr>
              <a:t>lar</a:t>
            </a:r>
            <a:r>
              <a:rPr lang="en-US" b="1" dirty="0" smtClean="0">
                <a:solidFill>
                  <a:srgbClr val="800000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Dores</a:t>
            </a:r>
            <a:r>
              <a:rPr lang="en-US" dirty="0" smtClean="0"/>
              <a:t> </a:t>
            </a:r>
            <a:r>
              <a:rPr lang="en-US" dirty="0" err="1" smtClean="0"/>
              <a:t>crônicas</a:t>
            </a:r>
            <a:r>
              <a:rPr lang="en-US" dirty="0" smtClean="0"/>
              <a:t>, </a:t>
            </a:r>
            <a:r>
              <a:rPr lang="en-US" dirty="0" err="1" smtClean="0"/>
              <a:t>cefaleia</a:t>
            </a:r>
            <a:r>
              <a:rPr lang="en-US" dirty="0" smtClean="0"/>
              <a:t>, </a:t>
            </a:r>
            <a:r>
              <a:rPr lang="en-US" dirty="0" err="1" smtClean="0"/>
              <a:t>transtornos</a:t>
            </a:r>
            <a:r>
              <a:rPr lang="en-US" dirty="0" smtClean="0"/>
              <a:t> </a:t>
            </a:r>
            <a:r>
              <a:rPr lang="en-US" dirty="0" err="1" smtClean="0"/>
              <a:t>digestivos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>
                <a:solidFill>
                  <a:srgbClr val="800000"/>
                </a:solidFill>
              </a:rPr>
              <a:t>Tabagismo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Tela 2014-02-27 às 10.51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0" y="0"/>
            <a:ext cx="833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txBody>
          <a:bodyPr/>
          <a:lstStyle/>
          <a:p>
            <a:r>
              <a:rPr lang="en-US" dirty="0" err="1" smtClean="0"/>
              <a:t>Depressão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homens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Menor</a:t>
            </a:r>
            <a:r>
              <a:rPr lang="en-US" dirty="0" smtClean="0"/>
              <a:t> </a:t>
            </a:r>
            <a:r>
              <a:rPr lang="en-US" dirty="0" err="1" smtClean="0"/>
              <a:t>propensão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as </a:t>
            </a:r>
            <a:r>
              <a:rPr lang="en-US" dirty="0" err="1" smtClean="0"/>
              <a:t>mulheres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>
                <a:solidFill>
                  <a:srgbClr val="800000"/>
                </a:solidFill>
              </a:rPr>
              <a:t>Tendem</a:t>
            </a:r>
            <a:r>
              <a:rPr lang="en-US" b="1" dirty="0" smtClean="0">
                <a:solidFill>
                  <a:srgbClr val="800000"/>
                </a:solidFill>
              </a:rPr>
              <a:t> a </a:t>
            </a:r>
            <a:r>
              <a:rPr lang="en-US" b="1" dirty="0" err="1" smtClean="0">
                <a:solidFill>
                  <a:srgbClr val="800000"/>
                </a:solidFill>
              </a:rPr>
              <a:t>admitir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menos</a:t>
            </a:r>
            <a:r>
              <a:rPr lang="en-US" b="1" dirty="0" smtClean="0">
                <a:solidFill>
                  <a:srgbClr val="800000"/>
                </a:solidFill>
              </a:rPr>
              <a:t> a </a:t>
            </a:r>
            <a:r>
              <a:rPr lang="en-US" b="1" dirty="0" err="1" smtClean="0">
                <a:solidFill>
                  <a:srgbClr val="800000"/>
                </a:solidFill>
              </a:rPr>
              <a:t>doença</a:t>
            </a:r>
            <a:r>
              <a:rPr lang="en-US" b="1" dirty="0" smtClean="0">
                <a:solidFill>
                  <a:srgbClr val="800000"/>
                </a:solidFill>
              </a:rPr>
              <a:t> e </a:t>
            </a:r>
            <a:r>
              <a:rPr lang="en-US" b="1" dirty="0" err="1" smtClean="0">
                <a:solidFill>
                  <a:srgbClr val="800000"/>
                </a:solidFill>
              </a:rPr>
              <a:t>os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médicos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tendem</a:t>
            </a:r>
            <a:r>
              <a:rPr lang="en-US" b="1" dirty="0" smtClean="0">
                <a:solidFill>
                  <a:srgbClr val="800000"/>
                </a:solidFill>
              </a:rPr>
              <a:t> a </a:t>
            </a:r>
            <a:r>
              <a:rPr lang="en-US" b="1" dirty="0" err="1" smtClean="0">
                <a:solidFill>
                  <a:srgbClr val="800000"/>
                </a:solidFill>
              </a:rPr>
              <a:t>suspeitar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menos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dela</a:t>
            </a:r>
            <a:endParaRPr lang="en-US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Mascarada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abuso</a:t>
            </a:r>
            <a:r>
              <a:rPr lang="en-US" dirty="0" smtClean="0"/>
              <a:t> de </a:t>
            </a:r>
            <a:r>
              <a:rPr lang="en-US" dirty="0" err="1" smtClean="0"/>
              <a:t>álcool</a:t>
            </a:r>
            <a:r>
              <a:rPr lang="en-US" dirty="0" smtClean="0"/>
              <a:t> e/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drogas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hábito</a:t>
            </a:r>
            <a:r>
              <a:rPr lang="en-US" dirty="0" smtClean="0"/>
              <a:t> </a:t>
            </a:r>
            <a:r>
              <a:rPr lang="en-US" dirty="0" err="1" smtClean="0"/>
              <a:t>socialmente</a:t>
            </a:r>
            <a:r>
              <a:rPr lang="en-US" dirty="0" smtClean="0"/>
              <a:t> </a:t>
            </a:r>
            <a:r>
              <a:rPr lang="en-US" dirty="0" err="1" smtClean="0"/>
              <a:t>aceitável</a:t>
            </a:r>
            <a:r>
              <a:rPr lang="en-US" dirty="0" smtClean="0"/>
              <a:t> de </a:t>
            </a:r>
            <a:r>
              <a:rPr lang="en-US" dirty="0" err="1" smtClean="0"/>
              <a:t>trabalhar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períodos</a:t>
            </a:r>
            <a:r>
              <a:rPr lang="en-US" dirty="0" smtClean="0"/>
              <a:t> </a:t>
            </a:r>
            <a:r>
              <a:rPr lang="en-US" dirty="0" err="1" smtClean="0"/>
              <a:t>excessivamente</a:t>
            </a:r>
            <a:r>
              <a:rPr lang="en-US" dirty="0" smtClean="0"/>
              <a:t> </a:t>
            </a:r>
            <a:r>
              <a:rPr lang="en-US" dirty="0" err="1" smtClean="0"/>
              <a:t>longos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>
                <a:solidFill>
                  <a:srgbClr val="800000"/>
                </a:solidFill>
              </a:rPr>
              <a:t>Irritabilidade</a:t>
            </a:r>
            <a:r>
              <a:rPr lang="en-US" b="1" dirty="0" smtClean="0">
                <a:solidFill>
                  <a:srgbClr val="800000"/>
                </a:solidFill>
              </a:rPr>
              <a:t>, </a:t>
            </a:r>
            <a:r>
              <a:rPr lang="en-US" b="1" dirty="0" err="1" smtClean="0">
                <a:solidFill>
                  <a:srgbClr val="800000"/>
                </a:solidFill>
              </a:rPr>
              <a:t>raiva</a:t>
            </a:r>
            <a:r>
              <a:rPr lang="en-US" b="1" dirty="0" smtClean="0">
                <a:solidFill>
                  <a:srgbClr val="800000"/>
                </a:solidFill>
              </a:rPr>
              <a:t> e </a:t>
            </a:r>
            <a:r>
              <a:rPr lang="en-US" b="1" dirty="0" err="1" smtClean="0">
                <a:solidFill>
                  <a:srgbClr val="800000"/>
                </a:solidFill>
              </a:rPr>
              <a:t>desânimo</a:t>
            </a:r>
            <a:endParaRPr lang="en-US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Taxa de </a:t>
            </a:r>
            <a:r>
              <a:rPr lang="en-US" b="1" dirty="0" err="1" smtClean="0"/>
              <a:t>suicídio</a:t>
            </a:r>
            <a:r>
              <a:rPr lang="en-US" b="1" dirty="0" smtClean="0"/>
              <a:t> 4x </a:t>
            </a:r>
            <a:r>
              <a:rPr lang="en-US" b="1" dirty="0" err="1" smtClean="0"/>
              <a:t>maior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mulheres</a:t>
            </a:r>
            <a:r>
              <a:rPr lang="en-US" b="1" dirty="0" smtClean="0"/>
              <a:t> (</a:t>
            </a:r>
            <a:r>
              <a:rPr lang="en-US" b="1" dirty="0" err="1" smtClean="0"/>
              <a:t>sobretudo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idosos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>
                <a:solidFill>
                  <a:srgbClr val="800000"/>
                </a:solidFill>
              </a:rPr>
              <a:t>Fator</a:t>
            </a:r>
            <a:r>
              <a:rPr lang="en-US" b="1" dirty="0" smtClean="0">
                <a:solidFill>
                  <a:srgbClr val="800000"/>
                </a:solidFill>
              </a:rPr>
              <a:t> de </a:t>
            </a:r>
            <a:r>
              <a:rPr lang="en-US" b="1" dirty="0" err="1" smtClean="0">
                <a:solidFill>
                  <a:srgbClr val="800000"/>
                </a:solidFill>
              </a:rPr>
              <a:t>risco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para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cardiopatia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coronariana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txBody>
          <a:bodyPr/>
          <a:lstStyle/>
          <a:p>
            <a:r>
              <a:rPr lang="en-US" dirty="0" err="1" smtClean="0"/>
              <a:t>Depressão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crianças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Somente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últimas</a:t>
            </a:r>
            <a:r>
              <a:rPr lang="en-US" dirty="0" smtClean="0"/>
              <a:t> </a:t>
            </a:r>
            <a:r>
              <a:rPr lang="en-US" dirty="0" err="1" smtClean="0"/>
              <a:t>décadas</a:t>
            </a:r>
            <a:r>
              <a:rPr lang="en-US" dirty="0" smtClean="0"/>
              <a:t> a </a:t>
            </a:r>
            <a:r>
              <a:rPr lang="en-US" dirty="0" err="1" smtClean="0"/>
              <a:t>depressão</a:t>
            </a:r>
            <a:r>
              <a:rPr lang="en-US" dirty="0" smtClean="0"/>
              <a:t> </a:t>
            </a:r>
            <a:r>
              <a:rPr lang="en-US" dirty="0" err="1" smtClean="0"/>
              <a:t>infantil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levada</a:t>
            </a:r>
            <a:r>
              <a:rPr lang="en-US" dirty="0" smtClean="0"/>
              <a:t> a </a:t>
            </a:r>
            <a:r>
              <a:rPr lang="en-US" dirty="0" err="1" smtClean="0"/>
              <a:t>sério</a:t>
            </a:r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rgbClr val="800000"/>
              </a:solidFill>
            </a:endParaRPr>
          </a:p>
          <a:p>
            <a:r>
              <a:rPr lang="en-US" b="1" dirty="0" err="1" smtClean="0">
                <a:solidFill>
                  <a:srgbClr val="800000"/>
                </a:solidFill>
              </a:rPr>
              <a:t>Criança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deprimida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pode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recusar</a:t>
            </a:r>
            <a:r>
              <a:rPr lang="en-US" b="1" dirty="0" smtClean="0">
                <a:solidFill>
                  <a:srgbClr val="800000"/>
                </a:solidFill>
              </a:rPr>
              <a:t>-se a </a:t>
            </a:r>
            <a:r>
              <a:rPr lang="en-US" b="1" dirty="0" err="1" smtClean="0">
                <a:solidFill>
                  <a:srgbClr val="800000"/>
                </a:solidFill>
              </a:rPr>
              <a:t>ir</a:t>
            </a:r>
            <a:r>
              <a:rPr lang="en-US" b="1" dirty="0" smtClean="0">
                <a:solidFill>
                  <a:srgbClr val="800000"/>
                </a:solidFill>
              </a:rPr>
              <a:t> a </a:t>
            </a:r>
            <a:r>
              <a:rPr lang="en-US" b="1" dirty="0" err="1" smtClean="0">
                <a:solidFill>
                  <a:srgbClr val="800000"/>
                </a:solidFill>
              </a:rPr>
              <a:t>escola</a:t>
            </a:r>
            <a:r>
              <a:rPr lang="en-US" b="1" dirty="0" smtClean="0">
                <a:solidFill>
                  <a:srgbClr val="800000"/>
                </a:solidFill>
              </a:rPr>
              <a:t>, </a:t>
            </a:r>
            <a:r>
              <a:rPr lang="en-US" b="1" dirty="0" err="1" smtClean="0">
                <a:solidFill>
                  <a:srgbClr val="800000"/>
                </a:solidFill>
              </a:rPr>
              <a:t>fingir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estar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doente</a:t>
            </a:r>
            <a:r>
              <a:rPr lang="en-US" b="1" dirty="0" smtClean="0">
                <a:solidFill>
                  <a:srgbClr val="800000"/>
                </a:solidFill>
              </a:rPr>
              <a:t>, </a:t>
            </a:r>
            <a:r>
              <a:rPr lang="en-US" b="1" dirty="0" err="1" smtClean="0">
                <a:solidFill>
                  <a:srgbClr val="800000"/>
                </a:solidFill>
              </a:rPr>
              <a:t>agarrar</a:t>
            </a:r>
            <a:r>
              <a:rPr lang="en-US" b="1" dirty="0" smtClean="0">
                <a:solidFill>
                  <a:srgbClr val="800000"/>
                </a:solidFill>
              </a:rPr>
              <a:t>-se a um dos </a:t>
            </a:r>
            <a:r>
              <a:rPr lang="en-US" b="1" dirty="0" err="1" smtClean="0">
                <a:solidFill>
                  <a:srgbClr val="800000"/>
                </a:solidFill>
              </a:rPr>
              <a:t>pais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ou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achar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que</a:t>
            </a:r>
            <a:r>
              <a:rPr lang="en-US" b="1" dirty="0" smtClean="0">
                <a:solidFill>
                  <a:srgbClr val="800000"/>
                </a:solidFill>
              </a:rPr>
              <a:t> o </a:t>
            </a:r>
            <a:r>
              <a:rPr lang="en-US" b="1" dirty="0" err="1" smtClean="0">
                <a:solidFill>
                  <a:srgbClr val="800000"/>
                </a:solidFill>
              </a:rPr>
              <a:t>pai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vai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morrer</a:t>
            </a:r>
            <a:endParaRPr lang="en-US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Crianças</a:t>
            </a:r>
            <a:r>
              <a:rPr lang="en-US" dirty="0" smtClean="0"/>
              <a:t> </a:t>
            </a:r>
            <a:r>
              <a:rPr lang="en-US" dirty="0" err="1" smtClean="0"/>
              <a:t>maiores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ficar</a:t>
            </a:r>
            <a:r>
              <a:rPr lang="en-US" dirty="0" smtClean="0"/>
              <a:t> mal </a:t>
            </a:r>
            <a:r>
              <a:rPr lang="en-US" dirty="0" err="1" smtClean="0"/>
              <a:t>humoradas</a:t>
            </a:r>
            <a:r>
              <a:rPr lang="en-US" dirty="0" smtClean="0"/>
              <a:t>,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escola</a:t>
            </a:r>
            <a:r>
              <a:rPr lang="en-US" dirty="0" smtClean="0"/>
              <a:t>, </a:t>
            </a:r>
            <a:r>
              <a:rPr lang="en-US" dirty="0" err="1" smtClean="0"/>
              <a:t>mostrar</a:t>
            </a:r>
            <a:r>
              <a:rPr lang="en-US" dirty="0" smtClean="0"/>
              <a:t>-se </a:t>
            </a:r>
            <a:r>
              <a:rPr lang="en-US" dirty="0" err="1" smtClean="0"/>
              <a:t>negativas</a:t>
            </a:r>
            <a:r>
              <a:rPr lang="en-US" dirty="0" smtClean="0"/>
              <a:t>, </a:t>
            </a:r>
            <a:r>
              <a:rPr lang="en-US" dirty="0" err="1" smtClean="0"/>
              <a:t>resmungonas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sentir</a:t>
            </a:r>
            <a:r>
              <a:rPr lang="en-US" dirty="0" smtClean="0"/>
              <a:t>-se </a:t>
            </a:r>
            <a:r>
              <a:rPr lang="en-US" dirty="0" err="1" smtClean="0"/>
              <a:t>incompreendidas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>
                <a:solidFill>
                  <a:srgbClr val="800000"/>
                </a:solidFill>
              </a:rPr>
              <a:t>Dificuldade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diagóstica</a:t>
            </a:r>
            <a:r>
              <a:rPr lang="en-US" b="1" dirty="0" smtClean="0">
                <a:solidFill>
                  <a:srgbClr val="800000"/>
                </a:solidFill>
              </a:rPr>
              <a:t> (</a:t>
            </a:r>
            <a:r>
              <a:rPr lang="en-US" b="1" dirty="0" err="1" smtClean="0">
                <a:solidFill>
                  <a:srgbClr val="800000"/>
                </a:solidFill>
              </a:rPr>
              <a:t>diferenciar</a:t>
            </a:r>
            <a:r>
              <a:rPr lang="en-US" b="1" dirty="0" smtClean="0">
                <a:solidFill>
                  <a:srgbClr val="800000"/>
                </a:solidFill>
              </a:rPr>
              <a:t> das “</a:t>
            </a:r>
            <a:r>
              <a:rPr lang="en-US" b="1" dirty="0" err="1" smtClean="0">
                <a:solidFill>
                  <a:srgbClr val="800000"/>
                </a:solidFill>
              </a:rPr>
              <a:t>fases</a:t>
            </a:r>
            <a:r>
              <a:rPr lang="en-US" b="1" dirty="0" smtClean="0">
                <a:solidFill>
                  <a:srgbClr val="800000"/>
                </a:solidFill>
              </a:rPr>
              <a:t>” </a:t>
            </a:r>
            <a:r>
              <a:rPr lang="en-US" b="1" dirty="0" err="1" smtClean="0">
                <a:solidFill>
                  <a:srgbClr val="800000"/>
                </a:solidFill>
              </a:rPr>
              <a:t>temporárias</a:t>
            </a:r>
            <a:r>
              <a:rPr lang="en-US" b="1" dirty="0" smtClean="0">
                <a:solidFill>
                  <a:srgbClr val="800000"/>
                </a:solidFill>
              </a:rPr>
              <a:t> e </a:t>
            </a:r>
            <a:r>
              <a:rPr lang="en-US" b="1" dirty="0" err="1" smtClean="0">
                <a:solidFill>
                  <a:srgbClr val="800000"/>
                </a:solidFill>
              </a:rPr>
              <a:t>mudanças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normais</a:t>
            </a:r>
            <a:r>
              <a:rPr lang="en-US" b="1" dirty="0" smtClean="0">
                <a:solidFill>
                  <a:srgbClr val="800000"/>
                </a:solidFill>
              </a:rPr>
              <a:t> de </a:t>
            </a:r>
            <a:r>
              <a:rPr lang="en-US" b="1" dirty="0" err="1" smtClean="0">
                <a:solidFill>
                  <a:srgbClr val="800000"/>
                </a:solidFill>
              </a:rPr>
              <a:t>comportamento</a:t>
            </a:r>
            <a:r>
              <a:rPr lang="en-US" b="1" dirty="0" smtClean="0">
                <a:solidFill>
                  <a:srgbClr val="800000"/>
                </a:solidFill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Risco</a:t>
            </a:r>
            <a:r>
              <a:rPr lang="en-US" b="1" dirty="0" smtClean="0"/>
              <a:t> </a:t>
            </a:r>
            <a:r>
              <a:rPr lang="en-US" b="1" dirty="0" err="1" smtClean="0"/>
              <a:t>aumentado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uso</a:t>
            </a:r>
            <a:r>
              <a:rPr lang="en-US" b="1" dirty="0" smtClean="0"/>
              <a:t> e </a:t>
            </a:r>
            <a:r>
              <a:rPr lang="en-US" b="1" dirty="0" err="1" smtClean="0"/>
              <a:t>abuso</a:t>
            </a:r>
            <a:r>
              <a:rPr lang="en-US" b="1" dirty="0" smtClean="0"/>
              <a:t> de </a:t>
            </a:r>
            <a:r>
              <a:rPr lang="en-US" b="1" dirty="0" err="1" smtClean="0"/>
              <a:t>álcool</a:t>
            </a:r>
            <a:r>
              <a:rPr lang="en-US" b="1" dirty="0" smtClean="0"/>
              <a:t>/</a:t>
            </a:r>
            <a:r>
              <a:rPr lang="en-US" b="1" dirty="0" err="1" smtClean="0"/>
              <a:t>drogas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00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Tratamento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Depressão</a:t>
            </a:r>
            <a:r>
              <a:rPr lang="en-US" dirty="0" smtClean="0"/>
              <a:t> </a:t>
            </a:r>
            <a:r>
              <a:rPr lang="en-US" dirty="0" err="1" smtClean="0"/>
              <a:t>leve</a:t>
            </a:r>
            <a:r>
              <a:rPr lang="en-US" dirty="0" smtClean="0"/>
              <a:t> = </a:t>
            </a:r>
            <a:r>
              <a:rPr lang="en-US" dirty="0" err="1" smtClean="0"/>
              <a:t>Psicoterapia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Depressão</a:t>
            </a:r>
            <a:r>
              <a:rPr lang="en-US" b="1" dirty="0" smtClean="0"/>
              <a:t> </a:t>
            </a:r>
            <a:r>
              <a:rPr lang="en-US" b="1" dirty="0" err="1" smtClean="0"/>
              <a:t>moderada</a:t>
            </a:r>
            <a:r>
              <a:rPr lang="en-US" b="1" dirty="0" smtClean="0"/>
              <a:t> / grave = </a:t>
            </a:r>
            <a:r>
              <a:rPr lang="en-US" b="1" dirty="0" err="1" smtClean="0">
                <a:solidFill>
                  <a:srgbClr val="800000"/>
                </a:solidFill>
              </a:rPr>
              <a:t>Medicação</a:t>
            </a:r>
            <a:r>
              <a:rPr lang="en-US" b="1" dirty="0" smtClean="0">
                <a:solidFill>
                  <a:srgbClr val="800000"/>
                </a:solidFill>
              </a:rPr>
              <a:t> + </a:t>
            </a:r>
            <a:r>
              <a:rPr lang="en-US" b="1" dirty="0" err="1" smtClean="0">
                <a:solidFill>
                  <a:srgbClr val="800000"/>
                </a:solidFill>
              </a:rPr>
              <a:t>Psicoterapia</a:t>
            </a:r>
            <a:endParaRPr lang="en-US" b="1" dirty="0" smtClean="0">
              <a:solidFill>
                <a:srgbClr val="800000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Várias</a:t>
            </a:r>
            <a:r>
              <a:rPr lang="en-US" dirty="0" smtClean="0"/>
              <a:t> classes de </a:t>
            </a:r>
            <a:r>
              <a:rPr lang="en-US" dirty="0" err="1" smtClean="0"/>
              <a:t>antidepressivos</a:t>
            </a:r>
            <a:r>
              <a:rPr lang="en-US" dirty="0" smtClean="0"/>
              <a:t>    (</a:t>
            </a:r>
            <a:r>
              <a:rPr lang="en-US" dirty="0" err="1" smtClean="0"/>
              <a:t>novos</a:t>
            </a:r>
            <a:r>
              <a:rPr lang="en-US" dirty="0" smtClean="0"/>
              <a:t> ≠ </a:t>
            </a:r>
            <a:r>
              <a:rPr lang="en-US" dirty="0" err="1" smtClean="0"/>
              <a:t>antigos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5" name="Content Placeholder 4" descr="hel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95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txBody>
          <a:bodyPr/>
          <a:lstStyle/>
          <a:p>
            <a:r>
              <a:rPr lang="en-US" dirty="0" err="1" smtClean="0"/>
              <a:t>Antidepressivos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64603" y="2345267"/>
            <a:ext cx="4038600" cy="4525963"/>
          </a:xfrm>
        </p:spPr>
        <p:txBody>
          <a:bodyPr/>
          <a:lstStyle/>
          <a:p>
            <a:r>
              <a:rPr lang="en-US" dirty="0" err="1" smtClean="0"/>
              <a:t>Aumento</a:t>
            </a:r>
            <a:r>
              <a:rPr lang="en-US" dirty="0" smtClean="0"/>
              <a:t> dos </a:t>
            </a:r>
            <a:r>
              <a:rPr lang="en-US" dirty="0" err="1" smtClean="0"/>
              <a:t>níveis</a:t>
            </a:r>
            <a:r>
              <a:rPr lang="en-US" dirty="0" smtClean="0"/>
              <a:t> de </a:t>
            </a:r>
            <a:r>
              <a:rPr lang="en-US" dirty="0" err="1" smtClean="0"/>
              <a:t>neurotransmissores</a:t>
            </a:r>
            <a:r>
              <a:rPr lang="en-US" dirty="0" smtClean="0"/>
              <a:t> (</a:t>
            </a:r>
            <a:r>
              <a:rPr lang="en-US" dirty="0" err="1" smtClean="0"/>
              <a:t>serotonina</a:t>
            </a:r>
            <a:r>
              <a:rPr lang="en-US" dirty="0" smtClean="0"/>
              <a:t>, </a:t>
            </a:r>
            <a:r>
              <a:rPr lang="en-US" dirty="0" err="1" smtClean="0"/>
              <a:t>noradrenalina</a:t>
            </a:r>
            <a:r>
              <a:rPr lang="en-US" dirty="0" smtClean="0"/>
              <a:t> e </a:t>
            </a:r>
            <a:r>
              <a:rPr lang="en-US" dirty="0" err="1" smtClean="0"/>
              <a:t>dopamina</a:t>
            </a:r>
            <a:r>
              <a:rPr lang="en-US" dirty="0" smtClean="0"/>
              <a:t>)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fenda</a:t>
            </a:r>
            <a:r>
              <a:rPr lang="en-US" dirty="0" smtClean="0"/>
              <a:t> </a:t>
            </a:r>
            <a:r>
              <a:rPr lang="en-US" dirty="0" err="1" smtClean="0"/>
              <a:t>sináptica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852173"/>
            <a:ext cx="4422901" cy="39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-133" r="386"/>
          <a:stretch/>
        </p:blipFill>
        <p:spPr>
          <a:xfrm>
            <a:off x="185195" y="1586364"/>
            <a:ext cx="8862900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955" y="6167127"/>
            <a:ext cx="8234195" cy="40011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Diminuição</a:t>
            </a:r>
            <a:r>
              <a:rPr lang="en-US" sz="2000" b="1" dirty="0" smtClean="0"/>
              <a:t> dos </a:t>
            </a:r>
            <a:r>
              <a:rPr lang="en-US" sz="2000" b="1" dirty="0" err="1" smtClean="0"/>
              <a:t>neurotransmissores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serotonina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dopamina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noradrenalina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0149" y="772988"/>
            <a:ext cx="3068945" cy="707886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NORMAL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84941" y="774201"/>
            <a:ext cx="3068945" cy="707886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DEPRESSÃO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O </a:t>
            </a:r>
            <a:r>
              <a:rPr lang="en-US" b="1" dirty="0" err="1" smtClean="0">
                <a:solidFill>
                  <a:srgbClr val="800000"/>
                </a:solidFill>
              </a:rPr>
              <a:t>que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u="sng" dirty="0" err="1" smtClean="0">
                <a:latin typeface="Chalkboard"/>
                <a:cs typeface="Chalkboard"/>
              </a:rPr>
              <a:t>Depressão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b="1" dirty="0" err="1" smtClean="0"/>
              <a:t>doença</a:t>
            </a:r>
            <a:r>
              <a:rPr lang="en-US" b="1" dirty="0" smtClean="0"/>
              <a:t> do </a:t>
            </a:r>
            <a:r>
              <a:rPr lang="en-US" b="1" dirty="0" err="1" smtClean="0"/>
              <a:t>cerébro</a:t>
            </a:r>
            <a:r>
              <a:rPr lang="en-US" b="1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Provoca</a:t>
            </a:r>
            <a:r>
              <a:rPr lang="en-US" dirty="0" smtClean="0"/>
              <a:t> </a:t>
            </a:r>
            <a:r>
              <a:rPr lang="en-US" dirty="0" err="1" smtClean="0"/>
              <a:t>alterações</a:t>
            </a:r>
            <a:r>
              <a:rPr lang="en-US" dirty="0" smtClean="0"/>
              <a:t> no </a:t>
            </a:r>
            <a:r>
              <a:rPr lang="en-US" dirty="0" err="1" smtClean="0"/>
              <a:t>corpo</a:t>
            </a:r>
            <a:r>
              <a:rPr lang="en-US" dirty="0" smtClean="0"/>
              <a:t>, no humor e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pensamentos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“</a:t>
            </a:r>
            <a:r>
              <a:rPr lang="en-US" b="1" dirty="0" err="1" smtClean="0"/>
              <a:t>Mundo</a:t>
            </a:r>
            <a:r>
              <a:rPr lang="en-US" b="1" dirty="0" smtClean="0"/>
              <a:t> </a:t>
            </a:r>
            <a:r>
              <a:rPr lang="en-US" b="1" dirty="0" err="1" smtClean="0"/>
              <a:t>sem</a:t>
            </a:r>
            <a:r>
              <a:rPr lang="en-US" b="1" dirty="0" smtClean="0"/>
              <a:t> </a:t>
            </a:r>
            <a:r>
              <a:rPr lang="en-US" b="1" dirty="0" err="1" smtClean="0"/>
              <a:t>colorido</a:t>
            </a:r>
            <a:r>
              <a:rPr lang="en-US" b="1" dirty="0" smtClean="0"/>
              <a:t>”</a:t>
            </a:r>
            <a:endParaRPr lang="en-US" b="1" dirty="0"/>
          </a:p>
          <a:p>
            <a:endParaRPr lang="en-US" dirty="0" smtClean="0"/>
          </a:p>
        </p:txBody>
      </p:sp>
      <p:pic>
        <p:nvPicPr>
          <p:cNvPr id="5" name="Content Placeholder 4" descr="depression gre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b="126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32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txBody>
          <a:bodyPr/>
          <a:lstStyle/>
          <a:p>
            <a:r>
              <a:rPr lang="en-US" dirty="0" err="1" smtClean="0"/>
              <a:t>Antidepressivos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64603" y="1872417"/>
            <a:ext cx="4038600" cy="21265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err="1" smtClean="0"/>
              <a:t>Aumento</a:t>
            </a:r>
            <a:r>
              <a:rPr lang="en-US" sz="2400" dirty="0" smtClean="0"/>
              <a:t> dos </a:t>
            </a:r>
            <a:r>
              <a:rPr lang="en-US" sz="2400" dirty="0" err="1" smtClean="0"/>
              <a:t>níveis</a:t>
            </a:r>
            <a:r>
              <a:rPr lang="en-US" sz="2400" dirty="0" smtClean="0"/>
              <a:t> de </a:t>
            </a:r>
            <a:r>
              <a:rPr lang="en-US" sz="2400" dirty="0" err="1" smtClean="0"/>
              <a:t>neurotransmissores</a:t>
            </a:r>
            <a:r>
              <a:rPr lang="en-US" sz="2400" dirty="0" smtClean="0"/>
              <a:t> (</a:t>
            </a:r>
            <a:r>
              <a:rPr lang="en-US" sz="2400" dirty="0" err="1" smtClean="0"/>
              <a:t>serotonina</a:t>
            </a:r>
            <a:r>
              <a:rPr lang="en-US" sz="2400" dirty="0" smtClean="0"/>
              <a:t>, </a:t>
            </a:r>
            <a:r>
              <a:rPr lang="en-US" sz="2400" dirty="0" err="1" smtClean="0"/>
              <a:t>noradrenalina</a:t>
            </a:r>
            <a:r>
              <a:rPr lang="en-US" sz="2400" dirty="0" smtClean="0"/>
              <a:t> e </a:t>
            </a:r>
            <a:r>
              <a:rPr lang="en-US" sz="2400" dirty="0" err="1" smtClean="0"/>
              <a:t>dopamina</a:t>
            </a:r>
            <a:r>
              <a:rPr lang="en-US" sz="2400" dirty="0" smtClean="0"/>
              <a:t>)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fenda</a:t>
            </a:r>
            <a:r>
              <a:rPr lang="en-US" sz="2400" dirty="0" smtClean="0"/>
              <a:t> </a:t>
            </a:r>
            <a:r>
              <a:rPr lang="en-US" sz="2400" dirty="0" err="1" smtClean="0"/>
              <a:t>sináptica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852173"/>
            <a:ext cx="4422901" cy="3963336"/>
          </a:xfrm>
          <a:prstGeom prst="rect">
            <a:avLst/>
          </a:prstGeom>
        </p:spPr>
      </p:pic>
      <p:pic>
        <p:nvPicPr>
          <p:cNvPr id="2" name="Picture 1" descr="proza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927" y="4380431"/>
            <a:ext cx="1524000" cy="224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12" y="4334074"/>
            <a:ext cx="2402336" cy="2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txBody>
          <a:bodyPr/>
          <a:lstStyle/>
          <a:p>
            <a:r>
              <a:rPr lang="en-US" dirty="0" err="1" smtClean="0"/>
              <a:t>Antidepressivos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4573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Embora</a:t>
            </a:r>
            <a:r>
              <a:rPr lang="en-US" sz="2800" dirty="0" smtClean="0"/>
              <a:t> </a:t>
            </a:r>
            <a:r>
              <a:rPr lang="en-US" sz="2800" dirty="0" err="1" smtClean="0"/>
              <a:t>possam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vistas </a:t>
            </a:r>
            <a:r>
              <a:rPr lang="en-US" sz="2800" dirty="0" err="1" smtClean="0"/>
              <a:t>algumas</a:t>
            </a:r>
            <a:r>
              <a:rPr lang="en-US" sz="2800" dirty="0" smtClean="0"/>
              <a:t> </a:t>
            </a:r>
            <a:r>
              <a:rPr lang="en-US" sz="2800" dirty="0" err="1" smtClean="0"/>
              <a:t>melhoras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primeira</a:t>
            </a:r>
            <a:r>
              <a:rPr lang="en-US" sz="2800" dirty="0" smtClean="0"/>
              <a:t> </a:t>
            </a:r>
            <a:r>
              <a:rPr lang="en-US" sz="2800" dirty="0" err="1" smtClean="0"/>
              <a:t>semana</a:t>
            </a:r>
            <a:r>
              <a:rPr lang="en-US" sz="2800" dirty="0" smtClean="0"/>
              <a:t>, as </a:t>
            </a:r>
            <a:r>
              <a:rPr lang="en-US" sz="2800" dirty="0" err="1" smtClean="0"/>
              <a:t>medicações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antidepressivas</a:t>
            </a:r>
            <a:r>
              <a:rPr lang="en-US" sz="2800" dirty="0" smtClean="0"/>
              <a:t> </a:t>
            </a:r>
            <a:r>
              <a:rPr lang="en-US" sz="2800" dirty="0" err="1" smtClean="0"/>
              <a:t>precisam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tomadas</a:t>
            </a:r>
            <a:r>
              <a:rPr lang="en-US" sz="2800" dirty="0" smtClean="0"/>
              <a:t> </a:t>
            </a:r>
            <a:r>
              <a:rPr lang="en-US" sz="2800" dirty="0" err="1" smtClean="0"/>
              <a:t>regularmente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b="1" u="sng" dirty="0" smtClean="0">
                <a:solidFill>
                  <a:srgbClr val="000000"/>
                </a:solidFill>
              </a:rPr>
              <a:t>3 a 4 </a:t>
            </a:r>
            <a:r>
              <a:rPr lang="en-US" sz="2800" b="1" u="sng" dirty="0" err="1" smtClean="0">
                <a:solidFill>
                  <a:srgbClr val="000000"/>
                </a:solidFill>
              </a:rPr>
              <a:t>semanas</a:t>
            </a:r>
            <a:r>
              <a:rPr lang="en-US" sz="2800" b="1" u="sng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possamos</a:t>
            </a:r>
            <a:r>
              <a:rPr lang="en-US" sz="2800" dirty="0" smtClean="0"/>
              <a:t> </a:t>
            </a:r>
            <a:r>
              <a:rPr lang="en-US" sz="2800" dirty="0" err="1" smtClean="0"/>
              <a:t>observar</a:t>
            </a:r>
            <a:r>
              <a:rPr lang="en-US" sz="2800" dirty="0" smtClean="0"/>
              <a:t> </a:t>
            </a:r>
            <a:r>
              <a:rPr lang="en-US" sz="2800" dirty="0" err="1" smtClean="0"/>
              <a:t>início</a:t>
            </a:r>
            <a:r>
              <a:rPr lang="en-US" sz="2800" dirty="0" smtClean="0"/>
              <a:t> do </a:t>
            </a:r>
            <a:r>
              <a:rPr lang="en-US" sz="2800" dirty="0" err="1" smtClean="0"/>
              <a:t>efeito</a:t>
            </a:r>
            <a:r>
              <a:rPr lang="en-US" sz="2800" dirty="0" smtClean="0"/>
              <a:t> </a:t>
            </a:r>
            <a:r>
              <a:rPr lang="en-US" sz="2800" dirty="0" err="1" smtClean="0"/>
              <a:t>terapêutico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err="1" smtClean="0"/>
              <a:t>Alguns</a:t>
            </a:r>
            <a:r>
              <a:rPr lang="en-US" sz="2800" dirty="0" smtClean="0"/>
              <a:t> </a:t>
            </a:r>
            <a:r>
              <a:rPr lang="en-US" sz="2800" dirty="0" err="1" smtClean="0"/>
              <a:t>pacientes</a:t>
            </a:r>
            <a:r>
              <a:rPr lang="en-US" sz="2800" dirty="0" smtClean="0"/>
              <a:t> </a:t>
            </a:r>
            <a:r>
              <a:rPr lang="en-US" sz="2800" dirty="0" err="1" smtClean="0"/>
              <a:t>podem</a:t>
            </a:r>
            <a:r>
              <a:rPr lang="en-US" sz="2800" dirty="0" smtClean="0"/>
              <a:t> </a:t>
            </a:r>
            <a:r>
              <a:rPr lang="en-US" sz="2800" dirty="0" err="1" smtClean="0"/>
              <a:t>demorar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responder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tratamento</a:t>
            </a:r>
            <a:r>
              <a:rPr lang="en-US" sz="2800" dirty="0" smtClean="0"/>
              <a:t> (8 </a:t>
            </a:r>
            <a:r>
              <a:rPr lang="en-US" sz="2800" dirty="0" err="1" smtClean="0"/>
              <a:t>semanas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O </a:t>
            </a:r>
            <a:r>
              <a:rPr lang="en-US" sz="2800" dirty="0" err="1" smtClean="0"/>
              <a:t>médico</a:t>
            </a:r>
            <a:r>
              <a:rPr lang="en-US" sz="2800" dirty="0" smtClean="0"/>
              <a:t> </a:t>
            </a:r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ter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experimentar</a:t>
            </a:r>
            <a:r>
              <a:rPr lang="en-US" sz="2800" dirty="0" smtClean="0"/>
              <a:t> </a:t>
            </a:r>
            <a:r>
              <a:rPr lang="en-US" sz="2800" dirty="0" err="1" smtClean="0"/>
              <a:t>vários</a:t>
            </a:r>
            <a:r>
              <a:rPr lang="en-US" sz="2800" dirty="0" smtClean="0"/>
              <a:t> </a:t>
            </a:r>
            <a:r>
              <a:rPr lang="en-US" sz="2800" dirty="0" err="1" smtClean="0"/>
              <a:t>antidepressivos</a:t>
            </a:r>
            <a:r>
              <a:rPr lang="en-US" sz="2800" dirty="0" smtClean="0"/>
              <a:t> antes de </a:t>
            </a:r>
            <a:r>
              <a:rPr lang="en-US" sz="2800" dirty="0" err="1" smtClean="0"/>
              <a:t>achar</a:t>
            </a:r>
            <a:r>
              <a:rPr lang="en-US" sz="2800" dirty="0" smtClean="0"/>
              <a:t> a </a:t>
            </a:r>
            <a:r>
              <a:rPr lang="en-US" sz="2800" dirty="0" err="1" smtClean="0"/>
              <a:t>medicação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combinação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medicações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</a:t>
            </a:r>
            <a:r>
              <a:rPr lang="en-US" sz="2800" dirty="0" err="1" smtClean="0"/>
              <a:t>eficaz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txBody>
          <a:bodyPr/>
          <a:lstStyle/>
          <a:p>
            <a:r>
              <a:rPr lang="en-US" dirty="0" err="1" smtClean="0"/>
              <a:t>Antidepressivos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225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É</a:t>
            </a:r>
            <a:r>
              <a:rPr lang="en-US" b="1" dirty="0" smtClean="0"/>
              <a:t> </a:t>
            </a:r>
            <a:r>
              <a:rPr lang="en-US" b="1" dirty="0" err="1" smtClean="0"/>
              <a:t>importante</a:t>
            </a:r>
            <a:r>
              <a:rPr lang="en-US" b="1" dirty="0" smtClean="0"/>
              <a:t> </a:t>
            </a:r>
            <a:r>
              <a:rPr lang="en-US" b="1" dirty="0" err="1" smtClean="0"/>
              <a:t>continuar</a:t>
            </a:r>
            <a:r>
              <a:rPr lang="en-US" b="1" dirty="0" smtClean="0"/>
              <a:t> a </a:t>
            </a:r>
            <a:r>
              <a:rPr lang="en-US" b="1" dirty="0" err="1" smtClean="0"/>
              <a:t>tomar</a:t>
            </a:r>
            <a:r>
              <a:rPr lang="en-US" b="1" dirty="0" smtClean="0"/>
              <a:t> a </a:t>
            </a:r>
            <a:r>
              <a:rPr lang="en-US" b="1" dirty="0" err="1" smtClean="0"/>
              <a:t>medicação</a:t>
            </a:r>
            <a:r>
              <a:rPr lang="en-US" b="1" dirty="0" smtClean="0"/>
              <a:t> </a:t>
            </a:r>
            <a:r>
              <a:rPr lang="en-US" b="1" dirty="0" err="1" smtClean="0"/>
              <a:t>até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ela</a:t>
            </a:r>
            <a:r>
              <a:rPr lang="en-US" b="1" dirty="0" smtClean="0"/>
              <a:t> </a:t>
            </a:r>
            <a:r>
              <a:rPr lang="en-US" b="1" dirty="0" err="1" smtClean="0"/>
              <a:t>tenha</a:t>
            </a:r>
            <a:r>
              <a:rPr lang="en-US" b="1" dirty="0" smtClean="0"/>
              <a:t> </a:t>
            </a:r>
            <a:r>
              <a:rPr lang="en-US" b="1" dirty="0" err="1" smtClean="0"/>
              <a:t>tido</a:t>
            </a:r>
            <a:r>
              <a:rPr lang="en-US" b="1" dirty="0" smtClean="0"/>
              <a:t> chance de </a:t>
            </a:r>
            <a:r>
              <a:rPr lang="en-US" b="1" dirty="0" err="1" smtClean="0"/>
              <a:t>funcionar</a:t>
            </a:r>
            <a:r>
              <a:rPr lang="en-US" b="1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efeitos</a:t>
            </a:r>
            <a:r>
              <a:rPr lang="en-US" dirty="0" smtClean="0"/>
              <a:t> </a:t>
            </a:r>
            <a:r>
              <a:rPr lang="en-US" dirty="0" err="1" smtClean="0"/>
              <a:t>colaterais</a:t>
            </a:r>
            <a:r>
              <a:rPr lang="en-US" dirty="0" smtClean="0"/>
              <a:t> </a:t>
            </a:r>
            <a:r>
              <a:rPr lang="en-US" dirty="0" err="1" smtClean="0"/>
              <a:t>geralmente</a:t>
            </a:r>
            <a:r>
              <a:rPr lang="en-US" dirty="0" smtClean="0"/>
              <a:t> </a:t>
            </a:r>
            <a:r>
              <a:rPr lang="en-US" dirty="0" err="1" smtClean="0"/>
              <a:t>aparecem</a:t>
            </a:r>
            <a:r>
              <a:rPr lang="en-US" dirty="0" smtClean="0"/>
              <a:t> antes da </a:t>
            </a:r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err="1" smtClean="0"/>
              <a:t>antidepressiva</a:t>
            </a:r>
            <a:r>
              <a:rPr lang="en-US" dirty="0" smtClean="0"/>
              <a:t> se </a:t>
            </a:r>
            <a:r>
              <a:rPr lang="en-US" dirty="0" err="1" smtClean="0"/>
              <a:t>evidenciar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Orientar</a:t>
            </a:r>
            <a:r>
              <a:rPr lang="en-US" b="1" dirty="0"/>
              <a:t> </a:t>
            </a:r>
            <a:r>
              <a:rPr lang="en-US" b="1" dirty="0" smtClean="0"/>
              <a:t>o </a:t>
            </a:r>
            <a:r>
              <a:rPr lang="en-US" b="1" dirty="0" err="1" smtClean="0"/>
              <a:t>paciente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efeitos</a:t>
            </a:r>
            <a:r>
              <a:rPr lang="en-US" b="1" dirty="0" smtClean="0"/>
              <a:t> </a:t>
            </a:r>
            <a:r>
              <a:rPr lang="en-US" b="1" dirty="0" err="1" smtClean="0"/>
              <a:t>colaterais</a:t>
            </a:r>
            <a:r>
              <a:rPr lang="en-US" b="1" dirty="0" smtClean="0"/>
              <a:t> </a:t>
            </a:r>
            <a:r>
              <a:rPr lang="en-US" b="1" dirty="0" err="1" smtClean="0"/>
              <a:t>são</a:t>
            </a:r>
            <a:r>
              <a:rPr lang="en-US" b="1" dirty="0" smtClean="0"/>
              <a:t> </a:t>
            </a:r>
            <a:r>
              <a:rPr lang="en-US" b="1" dirty="0" err="1" smtClean="0"/>
              <a:t>passageiros</a:t>
            </a:r>
            <a:r>
              <a:rPr lang="en-US" b="1" dirty="0" smtClean="0"/>
              <a:t> (1 a 2 </a:t>
            </a:r>
            <a:r>
              <a:rPr lang="en-US" b="1" dirty="0" err="1" smtClean="0"/>
              <a:t>semanas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pacientes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frequentemente</a:t>
            </a:r>
            <a:r>
              <a:rPr lang="en-US" dirty="0" smtClean="0"/>
              <a:t> </a:t>
            </a:r>
            <a:r>
              <a:rPr lang="en-US" dirty="0" err="1" smtClean="0"/>
              <a:t>tentados</a:t>
            </a:r>
            <a:r>
              <a:rPr lang="en-US" dirty="0" smtClean="0"/>
              <a:t> a suspender a </a:t>
            </a:r>
            <a:r>
              <a:rPr lang="en-US" dirty="0" err="1" smtClean="0"/>
              <a:t>medicação</a:t>
            </a:r>
            <a:r>
              <a:rPr lang="en-US" dirty="0" smtClean="0"/>
              <a:t> </a:t>
            </a:r>
            <a:r>
              <a:rPr lang="en-US" dirty="0" err="1" smtClean="0"/>
              <a:t>cedo</a:t>
            </a:r>
            <a:r>
              <a:rPr lang="en-US" dirty="0" smtClean="0"/>
              <a:t> </a:t>
            </a:r>
            <a:r>
              <a:rPr lang="en-US" dirty="0" err="1" smtClean="0"/>
              <a:t>demais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Podem</a:t>
            </a:r>
            <a:r>
              <a:rPr lang="en-US" dirty="0" smtClean="0"/>
              <a:t> se </a:t>
            </a:r>
            <a:r>
              <a:rPr lang="en-US" dirty="0" err="1" smtClean="0"/>
              <a:t>sentir</a:t>
            </a:r>
            <a:r>
              <a:rPr lang="en-US" dirty="0" smtClean="0"/>
              <a:t> </a:t>
            </a:r>
            <a:r>
              <a:rPr lang="en-US" dirty="0" err="1" smtClean="0"/>
              <a:t>melhor</a:t>
            </a:r>
            <a:r>
              <a:rPr lang="en-US" dirty="0" smtClean="0"/>
              <a:t> e </a:t>
            </a:r>
            <a:r>
              <a:rPr lang="en-US" dirty="0" err="1" smtClean="0"/>
              <a:t>achar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precisam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da </a:t>
            </a:r>
            <a:r>
              <a:rPr lang="en-US" dirty="0" err="1" smtClean="0"/>
              <a:t>medicação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achar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medicação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ajudando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nada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medicamentos</a:t>
            </a:r>
            <a:r>
              <a:rPr lang="en-US" b="1" dirty="0" smtClean="0"/>
              <a:t> </a:t>
            </a:r>
            <a:r>
              <a:rPr lang="en-US" b="1" dirty="0" err="1" smtClean="0"/>
              <a:t>antidepressivos</a:t>
            </a:r>
            <a:r>
              <a:rPr lang="en-US" b="1" dirty="0" smtClean="0"/>
              <a:t> </a:t>
            </a: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causam</a:t>
            </a:r>
            <a:r>
              <a:rPr lang="en-US" b="1" dirty="0" smtClean="0"/>
              <a:t> </a:t>
            </a:r>
            <a:r>
              <a:rPr lang="en-US" b="1" dirty="0" err="1" smtClean="0"/>
              <a:t>dependência</a:t>
            </a:r>
            <a:r>
              <a:rPr lang="en-US" b="1" dirty="0"/>
              <a:t>!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956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txBody>
          <a:bodyPr/>
          <a:lstStyle/>
          <a:p>
            <a:r>
              <a:rPr lang="en-US" dirty="0" err="1" smtClean="0"/>
              <a:t>Antidepressivos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4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err="1" smtClean="0"/>
              <a:t>Depois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o </a:t>
            </a:r>
            <a:r>
              <a:rPr lang="en-US" sz="3000" dirty="0" err="1" smtClean="0"/>
              <a:t>indivíduo</a:t>
            </a:r>
            <a:r>
              <a:rPr lang="en-US" sz="3000" dirty="0" smtClean="0"/>
              <a:t> </a:t>
            </a:r>
            <a:r>
              <a:rPr lang="en-US" sz="3000" dirty="0" err="1" smtClean="0"/>
              <a:t>tiver</a:t>
            </a:r>
            <a:r>
              <a:rPr lang="en-US" sz="3000" dirty="0" smtClean="0"/>
              <a:t> se </a:t>
            </a:r>
            <a:r>
              <a:rPr lang="en-US" sz="3000" dirty="0" err="1" smtClean="0"/>
              <a:t>sentindo</a:t>
            </a:r>
            <a:r>
              <a:rPr lang="en-US" sz="3000" dirty="0" smtClean="0"/>
              <a:t> </a:t>
            </a:r>
            <a:r>
              <a:rPr lang="en-US" sz="3000" dirty="0" err="1" smtClean="0"/>
              <a:t>melhor</a:t>
            </a:r>
            <a:r>
              <a:rPr lang="en-US" sz="3000" dirty="0" smtClean="0"/>
              <a:t>, </a:t>
            </a:r>
            <a:r>
              <a:rPr lang="en-US" sz="3000" dirty="0" err="1" smtClean="0"/>
              <a:t>é</a:t>
            </a:r>
            <a:r>
              <a:rPr lang="en-US" sz="3000" dirty="0" smtClean="0"/>
              <a:t> </a:t>
            </a:r>
            <a:r>
              <a:rPr lang="en-US" sz="3000" dirty="0" err="1" smtClean="0"/>
              <a:t>importante</a:t>
            </a:r>
            <a:r>
              <a:rPr lang="en-US" sz="3000" dirty="0" smtClean="0"/>
              <a:t> </a:t>
            </a:r>
            <a:r>
              <a:rPr lang="en-US" sz="3000" dirty="0" err="1" smtClean="0"/>
              <a:t>continuar</a:t>
            </a:r>
            <a:r>
              <a:rPr lang="en-US" sz="3000" dirty="0" smtClean="0"/>
              <a:t> a </a:t>
            </a:r>
            <a:r>
              <a:rPr lang="en-US" sz="3000" dirty="0" err="1" smtClean="0"/>
              <a:t>medicação</a:t>
            </a:r>
            <a:r>
              <a:rPr lang="en-US" sz="3000" dirty="0" smtClean="0"/>
              <a:t> </a:t>
            </a:r>
            <a:r>
              <a:rPr lang="en-US" sz="3000" dirty="0" err="1" smtClean="0"/>
              <a:t>por</a:t>
            </a:r>
            <a:r>
              <a:rPr lang="en-US" sz="3000" dirty="0" smtClean="0"/>
              <a:t> </a:t>
            </a:r>
            <a:r>
              <a:rPr lang="en-US" sz="3000" dirty="0" err="1" smtClean="0"/>
              <a:t>pelo</a:t>
            </a:r>
            <a:r>
              <a:rPr lang="en-US" sz="3000" dirty="0" smtClean="0"/>
              <a:t> </a:t>
            </a:r>
            <a:r>
              <a:rPr lang="en-US" sz="3000" dirty="0" err="1" smtClean="0"/>
              <a:t>menos</a:t>
            </a:r>
            <a:r>
              <a:rPr lang="en-US" sz="3000" dirty="0" smtClean="0"/>
              <a:t> </a:t>
            </a:r>
            <a:r>
              <a:rPr lang="en-US" sz="3000" b="1" u="sng" dirty="0" smtClean="0">
                <a:solidFill>
                  <a:srgbClr val="000000"/>
                </a:solidFill>
              </a:rPr>
              <a:t>9 </a:t>
            </a:r>
            <a:r>
              <a:rPr lang="en-US" sz="3000" b="1" u="sng" dirty="0" err="1" smtClean="0">
                <a:solidFill>
                  <a:srgbClr val="000000"/>
                </a:solidFill>
              </a:rPr>
              <a:t>meses</a:t>
            </a:r>
            <a:r>
              <a:rPr lang="en-US" sz="3000" b="1" u="sng" dirty="0" smtClean="0">
                <a:solidFill>
                  <a:srgbClr val="000000"/>
                </a:solidFill>
              </a:rPr>
              <a:t> (</a:t>
            </a:r>
            <a:r>
              <a:rPr lang="en-US" sz="3000" b="1" u="sng" dirty="0" err="1" smtClean="0">
                <a:solidFill>
                  <a:srgbClr val="000000"/>
                </a:solidFill>
              </a:rPr>
              <a:t>tratamento</a:t>
            </a:r>
            <a:r>
              <a:rPr lang="en-US" sz="3000" b="1" u="sng" dirty="0" smtClean="0">
                <a:solidFill>
                  <a:srgbClr val="000000"/>
                </a:solidFill>
              </a:rPr>
              <a:t> de </a:t>
            </a:r>
            <a:r>
              <a:rPr lang="en-US" sz="3000" b="1" u="sng" dirty="0" err="1" smtClean="0">
                <a:solidFill>
                  <a:srgbClr val="000000"/>
                </a:solidFill>
              </a:rPr>
              <a:t>manutenção</a:t>
            </a:r>
            <a:r>
              <a:rPr lang="en-US" sz="3000" b="1" u="sng" dirty="0" smtClean="0">
                <a:solidFill>
                  <a:srgbClr val="000000"/>
                </a:solidFill>
              </a:rPr>
              <a:t>) </a:t>
            </a:r>
            <a:r>
              <a:rPr lang="en-US" sz="3000" dirty="0" err="1" smtClean="0"/>
              <a:t>para</a:t>
            </a:r>
            <a:r>
              <a:rPr lang="en-US" sz="3000" dirty="0" smtClean="0"/>
              <a:t> </a:t>
            </a:r>
            <a:r>
              <a:rPr lang="en-US" sz="3000" dirty="0" err="1" smtClean="0"/>
              <a:t>evitar</a:t>
            </a:r>
            <a:r>
              <a:rPr lang="en-US" sz="3000" dirty="0" smtClean="0"/>
              <a:t> a </a:t>
            </a:r>
            <a:r>
              <a:rPr lang="en-US" sz="3000" dirty="0" err="1" smtClean="0"/>
              <a:t>recorrência</a:t>
            </a:r>
            <a:r>
              <a:rPr lang="en-US" sz="3000" dirty="0" smtClean="0"/>
              <a:t> da </a:t>
            </a:r>
            <a:r>
              <a:rPr lang="en-US" sz="3000" dirty="0" err="1" smtClean="0"/>
              <a:t>depressão</a:t>
            </a:r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err="1" smtClean="0"/>
              <a:t>Algumas</a:t>
            </a:r>
            <a:r>
              <a:rPr lang="en-US" sz="3000" dirty="0" smtClean="0"/>
              <a:t> </a:t>
            </a:r>
            <a:r>
              <a:rPr lang="en-US" sz="3000" dirty="0" err="1" smtClean="0"/>
              <a:t>medicações</a:t>
            </a:r>
            <a:r>
              <a:rPr lang="en-US" sz="3000" dirty="0" smtClean="0"/>
              <a:t> </a:t>
            </a:r>
            <a:r>
              <a:rPr lang="en-US" sz="3000" dirty="0" err="1" smtClean="0"/>
              <a:t>devem</a:t>
            </a:r>
            <a:r>
              <a:rPr lang="en-US" sz="3000" dirty="0" smtClean="0"/>
              <a:t> </a:t>
            </a:r>
            <a:r>
              <a:rPr lang="en-US" sz="3000" dirty="0" err="1" smtClean="0"/>
              <a:t>ser</a:t>
            </a:r>
            <a:r>
              <a:rPr lang="en-US" sz="3000" dirty="0" smtClean="0"/>
              <a:t> </a:t>
            </a:r>
            <a:r>
              <a:rPr lang="en-US" sz="3000" dirty="0" err="1" smtClean="0"/>
              <a:t>suspensas</a:t>
            </a:r>
            <a:r>
              <a:rPr lang="en-US" sz="3000" dirty="0" smtClean="0"/>
              <a:t> </a:t>
            </a:r>
            <a:r>
              <a:rPr lang="en-US" sz="3000" dirty="0" err="1" smtClean="0"/>
              <a:t>gradualmente</a:t>
            </a: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err="1" smtClean="0"/>
              <a:t>Em</a:t>
            </a:r>
            <a:r>
              <a:rPr lang="en-US" sz="3000" dirty="0" smtClean="0"/>
              <a:t> </a:t>
            </a:r>
            <a:r>
              <a:rPr lang="en-US" sz="3000" dirty="0" err="1" smtClean="0"/>
              <a:t>indivíduos</a:t>
            </a:r>
            <a:r>
              <a:rPr lang="en-US" sz="3000" dirty="0" smtClean="0"/>
              <a:t> com </a:t>
            </a:r>
            <a:r>
              <a:rPr lang="en-US" sz="3000" dirty="0" err="1" smtClean="0"/>
              <a:t>Transtorno</a:t>
            </a:r>
            <a:r>
              <a:rPr lang="en-US" sz="3000" dirty="0" smtClean="0"/>
              <a:t> Bipolar </a:t>
            </a:r>
            <a:r>
              <a:rPr lang="en-US" sz="3000" dirty="0" err="1" smtClean="0"/>
              <a:t>ou</a:t>
            </a:r>
            <a:r>
              <a:rPr lang="en-US" sz="3000" dirty="0" smtClean="0"/>
              <a:t> </a:t>
            </a:r>
            <a:r>
              <a:rPr lang="en-US" sz="3000" dirty="0" err="1" smtClean="0"/>
              <a:t>depressão</a:t>
            </a:r>
            <a:r>
              <a:rPr lang="en-US" sz="3000" dirty="0" smtClean="0"/>
              <a:t> </a:t>
            </a:r>
            <a:r>
              <a:rPr lang="en-US" sz="3000" dirty="0" err="1" smtClean="0"/>
              <a:t>recorrente</a:t>
            </a:r>
            <a:r>
              <a:rPr lang="en-US" sz="3000" dirty="0" smtClean="0"/>
              <a:t> (</a:t>
            </a:r>
            <a:r>
              <a:rPr lang="en-US" sz="3000" dirty="0" err="1" smtClean="0"/>
              <a:t>crônica</a:t>
            </a:r>
            <a:r>
              <a:rPr lang="en-US" sz="3000" dirty="0" smtClean="0"/>
              <a:t>) </a:t>
            </a:r>
            <a:r>
              <a:rPr lang="en-US" sz="3000" dirty="0" err="1" smtClean="0"/>
              <a:t>pode</a:t>
            </a:r>
            <a:r>
              <a:rPr lang="en-US" sz="3000" dirty="0" smtClean="0"/>
              <a:t>-se </a:t>
            </a:r>
            <a:r>
              <a:rPr lang="en-US" sz="3000" dirty="0" err="1" smtClean="0"/>
              <a:t>ter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manter</a:t>
            </a:r>
            <a:r>
              <a:rPr lang="en-US" sz="3000" dirty="0" smtClean="0"/>
              <a:t> </a:t>
            </a:r>
            <a:r>
              <a:rPr lang="en-US" sz="3000" dirty="0" err="1" smtClean="0"/>
              <a:t>indefinidamente</a:t>
            </a:r>
            <a:r>
              <a:rPr lang="en-US" sz="3000" dirty="0" smtClean="0"/>
              <a:t> a </a:t>
            </a:r>
            <a:r>
              <a:rPr lang="en-US" sz="3000" dirty="0" err="1" smtClean="0"/>
              <a:t>medicação</a:t>
            </a:r>
            <a:endParaRPr lang="en-US" sz="3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txBody>
          <a:bodyPr/>
          <a:lstStyle/>
          <a:p>
            <a:r>
              <a:rPr lang="en-US" dirty="0" err="1" smtClean="0"/>
              <a:t>Psicoterapia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074" y="1600200"/>
            <a:ext cx="405565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 “</a:t>
            </a:r>
            <a:r>
              <a:rPr lang="en-US" dirty="0" err="1" smtClean="0"/>
              <a:t>terapias</a:t>
            </a:r>
            <a:r>
              <a:rPr lang="en-US" dirty="0" smtClean="0"/>
              <a:t> da </a:t>
            </a:r>
            <a:r>
              <a:rPr lang="en-US" dirty="0" err="1" smtClean="0"/>
              <a:t>fala</a:t>
            </a:r>
            <a:r>
              <a:rPr lang="en-US" dirty="0" smtClean="0"/>
              <a:t>” </a:t>
            </a:r>
            <a:r>
              <a:rPr lang="en-US" dirty="0" err="1" smtClean="0"/>
              <a:t>ajudam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pacientes</a:t>
            </a:r>
            <a:r>
              <a:rPr lang="en-US" dirty="0" smtClean="0"/>
              <a:t> a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e </a:t>
            </a:r>
            <a:r>
              <a:rPr lang="en-US" dirty="0" err="1" smtClean="0"/>
              <a:t>solucioná</a:t>
            </a:r>
            <a:r>
              <a:rPr lang="en-US" dirty="0" smtClean="0"/>
              <a:t>-los, </a:t>
            </a:r>
            <a:r>
              <a:rPr lang="en-US" dirty="0" err="1" smtClean="0"/>
              <a:t>lidar</a:t>
            </a:r>
            <a:r>
              <a:rPr lang="en-US" dirty="0" smtClean="0"/>
              <a:t> com </a:t>
            </a:r>
            <a:r>
              <a:rPr lang="en-US" dirty="0" err="1" smtClean="0"/>
              <a:t>sentimentos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conflito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</a:t>
            </a:r>
            <a:r>
              <a:rPr lang="en-US" dirty="0" err="1" smtClean="0"/>
              <a:t>estilos</a:t>
            </a:r>
            <a:r>
              <a:rPr lang="en-US" dirty="0" smtClean="0"/>
              <a:t> </a:t>
            </a:r>
            <a:r>
              <a:rPr lang="en-US" dirty="0" err="1" smtClean="0"/>
              <a:t>negativos</a:t>
            </a:r>
            <a:r>
              <a:rPr lang="en-US" dirty="0" smtClean="0"/>
              <a:t> de </a:t>
            </a:r>
            <a:r>
              <a:rPr lang="en-US" dirty="0" err="1" smtClean="0"/>
              <a:t>pensamento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de </a:t>
            </a:r>
            <a:r>
              <a:rPr lang="en-US" dirty="0" err="1" smtClean="0"/>
              <a:t>curta</a:t>
            </a:r>
            <a:r>
              <a:rPr lang="en-US" dirty="0" smtClean="0"/>
              <a:t> </a:t>
            </a:r>
            <a:r>
              <a:rPr lang="en-US" dirty="0" err="1" smtClean="0"/>
              <a:t>duração</a:t>
            </a:r>
            <a:r>
              <a:rPr lang="en-US" dirty="0" smtClean="0"/>
              <a:t> (</a:t>
            </a:r>
            <a:r>
              <a:rPr lang="en-US" dirty="0" err="1" smtClean="0"/>
              <a:t>semanas</a:t>
            </a:r>
            <a:r>
              <a:rPr lang="en-US" dirty="0" smtClean="0"/>
              <a:t>)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processuais</a:t>
            </a:r>
            <a:r>
              <a:rPr lang="en-US" dirty="0" smtClean="0"/>
              <a:t> (</a:t>
            </a:r>
            <a:r>
              <a:rPr lang="en-US" dirty="0" err="1" smtClean="0"/>
              <a:t>meses</a:t>
            </a:r>
            <a:r>
              <a:rPr lang="en-US" dirty="0" smtClean="0"/>
              <a:t> a </a:t>
            </a:r>
            <a:r>
              <a:rPr lang="en-US" dirty="0" err="1" smtClean="0"/>
              <a:t>anos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6" name="Content Placeholder 5" descr="psicoterapia.jpe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r="3167"/>
          <a:stretch/>
        </p:blipFill>
        <p:spPr>
          <a:xfrm>
            <a:off x="4560904" y="1600200"/>
            <a:ext cx="4125895" cy="4525963"/>
          </a:xfrm>
        </p:spPr>
      </p:pic>
    </p:spTree>
    <p:extLst>
      <p:ext uri="{BB962C8B-B14F-4D97-AF65-F5344CB8AC3E}">
        <p14:creationId xmlns:p14="http://schemas.microsoft.com/office/powerpoint/2010/main" val="3258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Como </a:t>
            </a:r>
            <a:r>
              <a:rPr lang="en-US" sz="3600" dirty="0" err="1" smtClean="0"/>
              <a:t>ajudar</a:t>
            </a:r>
            <a:r>
              <a:rPr lang="en-US" sz="3600" dirty="0" smtClean="0"/>
              <a:t> a </a:t>
            </a:r>
            <a:r>
              <a:rPr lang="en-US" sz="3600" dirty="0" err="1" smtClean="0"/>
              <a:t>si</a:t>
            </a:r>
            <a:r>
              <a:rPr lang="en-US" sz="3600" dirty="0" smtClean="0"/>
              <a:t> </a:t>
            </a:r>
            <a:r>
              <a:rPr lang="en-US" sz="3600" dirty="0" err="1" smtClean="0"/>
              <a:t>mesmo</a:t>
            </a:r>
            <a:r>
              <a:rPr lang="en-US" sz="3600" dirty="0" smtClean="0"/>
              <a:t> se </a:t>
            </a:r>
            <a:r>
              <a:rPr lang="en-US" sz="3600" dirty="0" err="1" smtClean="0"/>
              <a:t>você</a:t>
            </a:r>
            <a:r>
              <a:rPr lang="en-US" sz="3600" dirty="0" smtClean="0"/>
              <a:t> </a:t>
            </a:r>
            <a:r>
              <a:rPr lang="en-US" sz="3600" dirty="0" err="1" smtClean="0"/>
              <a:t>estiver</a:t>
            </a:r>
            <a:r>
              <a:rPr lang="en-US" sz="3600" dirty="0" smtClean="0"/>
              <a:t> </a:t>
            </a:r>
            <a:r>
              <a:rPr lang="en-US" sz="3600" dirty="0" err="1" smtClean="0"/>
              <a:t>deprimido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868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pensamentos</a:t>
            </a:r>
            <a:r>
              <a:rPr lang="en-US" b="1" dirty="0" smtClean="0"/>
              <a:t> e </a:t>
            </a:r>
            <a:r>
              <a:rPr lang="en-US" b="1" dirty="0" err="1" smtClean="0"/>
              <a:t>sentimentos</a:t>
            </a:r>
            <a:r>
              <a:rPr lang="en-US" b="1" dirty="0" smtClean="0"/>
              <a:t> </a:t>
            </a:r>
            <a:r>
              <a:rPr lang="en-US" b="1" dirty="0" err="1" smtClean="0"/>
              <a:t>negativos</a:t>
            </a:r>
            <a:r>
              <a:rPr lang="en-US" b="1" dirty="0" smtClean="0"/>
              <a:t> </a:t>
            </a:r>
            <a:r>
              <a:rPr lang="en-US" b="1" dirty="0" err="1" smtClean="0"/>
              <a:t>fazem</a:t>
            </a:r>
            <a:r>
              <a:rPr lang="en-US" b="1" dirty="0" smtClean="0"/>
              <a:t> </a:t>
            </a:r>
            <a:r>
              <a:rPr lang="en-US" b="1" dirty="0" err="1" smtClean="0"/>
              <a:t>algumas</a:t>
            </a:r>
            <a:r>
              <a:rPr lang="en-US" b="1" dirty="0" smtClean="0"/>
              <a:t> </a:t>
            </a:r>
            <a:r>
              <a:rPr lang="en-US" b="1" dirty="0" err="1" smtClean="0"/>
              <a:t>pessoas</a:t>
            </a:r>
            <a:r>
              <a:rPr lang="en-US" b="1" dirty="0" smtClean="0"/>
              <a:t> </a:t>
            </a:r>
            <a:r>
              <a:rPr lang="en-US" b="1" dirty="0" err="1" smtClean="0"/>
              <a:t>sentirem</a:t>
            </a:r>
            <a:r>
              <a:rPr lang="en-US" b="1" dirty="0" smtClean="0"/>
              <a:t> </a:t>
            </a:r>
            <a:r>
              <a:rPr lang="en-US" b="1" dirty="0" err="1" smtClean="0"/>
              <a:t>vontade</a:t>
            </a:r>
            <a:r>
              <a:rPr lang="en-US" b="1" dirty="0" smtClean="0"/>
              <a:t> de </a:t>
            </a:r>
            <a:r>
              <a:rPr lang="en-US" b="1" dirty="0" err="1" smtClean="0"/>
              <a:t>desistir</a:t>
            </a:r>
            <a:r>
              <a:rPr lang="en-US" b="1" dirty="0" smtClean="0"/>
              <a:t> de </a:t>
            </a:r>
            <a:r>
              <a:rPr lang="en-US" b="1" dirty="0" err="1" smtClean="0"/>
              <a:t>tudo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O </a:t>
            </a:r>
            <a:r>
              <a:rPr lang="en-US" b="1" dirty="0" err="1" smtClean="0"/>
              <a:t>pensamento</a:t>
            </a:r>
            <a:r>
              <a:rPr lang="en-US" b="1" dirty="0" smtClean="0"/>
              <a:t> </a:t>
            </a:r>
            <a:r>
              <a:rPr lang="en-US" b="1" dirty="0" err="1" smtClean="0"/>
              <a:t>negativo</a:t>
            </a:r>
            <a:r>
              <a:rPr lang="en-US" b="1" dirty="0" smtClean="0"/>
              <a:t> se </a:t>
            </a:r>
            <a:r>
              <a:rPr lang="en-US" b="1" dirty="0" err="1" smtClean="0"/>
              <a:t>desvanece</a:t>
            </a:r>
            <a:r>
              <a:rPr lang="en-US" b="1" dirty="0" smtClean="0"/>
              <a:t> </a:t>
            </a:r>
            <a:r>
              <a:rPr lang="en-US" b="1" dirty="0" err="1" smtClean="0"/>
              <a:t>quando</a:t>
            </a:r>
            <a:r>
              <a:rPr lang="en-US" b="1" dirty="0" smtClean="0"/>
              <a:t> o </a:t>
            </a:r>
            <a:r>
              <a:rPr lang="en-US" b="1" dirty="0" err="1" smtClean="0"/>
              <a:t>tratamento</a:t>
            </a:r>
            <a:r>
              <a:rPr lang="en-US" b="1" dirty="0" smtClean="0"/>
              <a:t> </a:t>
            </a:r>
            <a:r>
              <a:rPr lang="en-US" b="1" dirty="0" err="1" smtClean="0"/>
              <a:t>começa</a:t>
            </a:r>
            <a:r>
              <a:rPr lang="en-US" b="1" dirty="0" smtClean="0"/>
              <a:t> a </a:t>
            </a:r>
            <a:r>
              <a:rPr lang="en-US" b="1" dirty="0" err="1" smtClean="0"/>
              <a:t>fazer</a:t>
            </a:r>
            <a:r>
              <a:rPr lang="en-US" b="1" dirty="0" smtClean="0"/>
              <a:t> </a:t>
            </a:r>
            <a:r>
              <a:rPr lang="en-US" b="1" dirty="0" err="1" smtClean="0"/>
              <a:t>efeito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Estabeleça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realistas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Decomponha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tarefas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tarefas</a:t>
            </a:r>
            <a:r>
              <a:rPr lang="en-US" dirty="0" smtClean="0"/>
              <a:t> </a:t>
            </a:r>
            <a:r>
              <a:rPr lang="en-US" dirty="0" err="1" smtClean="0"/>
              <a:t>menores</a:t>
            </a:r>
            <a:r>
              <a:rPr lang="en-US" dirty="0" smtClean="0"/>
              <a:t>, </a:t>
            </a:r>
            <a:r>
              <a:rPr lang="en-US" dirty="0" err="1" smtClean="0"/>
              <a:t>faça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puder</a:t>
            </a:r>
            <a:r>
              <a:rPr lang="en-US" dirty="0" smtClean="0"/>
              <a:t> e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puder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Tente</a:t>
            </a:r>
            <a:r>
              <a:rPr lang="en-US" dirty="0" smtClean="0"/>
              <a:t> </a:t>
            </a:r>
            <a:r>
              <a:rPr lang="en-US" dirty="0" err="1" smtClean="0"/>
              <a:t>ficar</a:t>
            </a:r>
            <a:r>
              <a:rPr lang="en-US" dirty="0" smtClean="0"/>
              <a:t> com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pessoas</a:t>
            </a:r>
            <a:r>
              <a:rPr lang="en-US" dirty="0" smtClean="0"/>
              <a:t> e </a:t>
            </a:r>
            <a:r>
              <a:rPr lang="en-US" dirty="0" err="1" smtClean="0"/>
              <a:t>confiar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alguém</a:t>
            </a:r>
            <a:r>
              <a:rPr lang="en-US" dirty="0" smtClean="0"/>
              <a:t>;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geralmente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melhor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ficar</a:t>
            </a:r>
            <a:r>
              <a:rPr lang="en-US" dirty="0" smtClean="0"/>
              <a:t> </a:t>
            </a:r>
            <a:r>
              <a:rPr lang="en-US" dirty="0" err="1" smtClean="0"/>
              <a:t>sozinho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falar</a:t>
            </a:r>
            <a:r>
              <a:rPr lang="en-US" dirty="0" smtClean="0"/>
              <a:t> com </a:t>
            </a:r>
            <a:r>
              <a:rPr lang="en-US" dirty="0" err="1" smtClean="0"/>
              <a:t>ninguém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Participe</a:t>
            </a:r>
            <a:r>
              <a:rPr lang="en-US" dirty="0" smtClean="0"/>
              <a:t> de </a:t>
            </a:r>
            <a:r>
              <a:rPr lang="en-US" dirty="0" err="1" smtClean="0"/>
              <a:t>atividades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façam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se </a:t>
            </a:r>
            <a:r>
              <a:rPr lang="en-US" dirty="0" err="1" smtClean="0"/>
              <a:t>sentir</a:t>
            </a:r>
            <a:r>
              <a:rPr lang="en-US" dirty="0" smtClean="0"/>
              <a:t> </a:t>
            </a:r>
            <a:r>
              <a:rPr lang="en-US" dirty="0" err="1" smtClean="0"/>
              <a:t>melhor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txBody>
          <a:bodyPr>
            <a:noAutofit/>
          </a:bodyPr>
          <a:lstStyle/>
          <a:p>
            <a:r>
              <a:rPr lang="en-US" sz="3600" dirty="0"/>
              <a:t>Como </a:t>
            </a:r>
            <a:r>
              <a:rPr lang="en-US" sz="3600" dirty="0" err="1"/>
              <a:t>ajudar</a:t>
            </a:r>
            <a:r>
              <a:rPr lang="en-US" sz="3600" dirty="0"/>
              <a:t> a </a:t>
            </a:r>
            <a:r>
              <a:rPr lang="en-US" sz="3600" dirty="0" err="1"/>
              <a:t>si</a:t>
            </a:r>
            <a:r>
              <a:rPr lang="en-US" sz="3600" dirty="0"/>
              <a:t> </a:t>
            </a:r>
            <a:r>
              <a:rPr lang="en-US" sz="3600" dirty="0" err="1"/>
              <a:t>mesmo</a:t>
            </a:r>
            <a:r>
              <a:rPr lang="en-US" sz="3600" dirty="0"/>
              <a:t> se </a:t>
            </a:r>
            <a:r>
              <a:rPr lang="en-US" sz="3600" dirty="0" err="1"/>
              <a:t>você</a:t>
            </a:r>
            <a:r>
              <a:rPr lang="en-US" sz="3600" dirty="0"/>
              <a:t> </a:t>
            </a:r>
            <a:r>
              <a:rPr lang="en-US" sz="3600" dirty="0" err="1"/>
              <a:t>estiver</a:t>
            </a:r>
            <a:r>
              <a:rPr lang="en-US" sz="3600" dirty="0"/>
              <a:t> </a:t>
            </a:r>
            <a:r>
              <a:rPr lang="en-US" sz="3600" dirty="0" err="1"/>
              <a:t>deprimido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Exercícios</a:t>
            </a:r>
            <a:r>
              <a:rPr lang="en-US" dirty="0" smtClean="0"/>
              <a:t> </a:t>
            </a:r>
            <a:r>
              <a:rPr lang="en-US" dirty="0" err="1" smtClean="0"/>
              <a:t>leves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Participar</a:t>
            </a:r>
            <a:r>
              <a:rPr lang="en-US" dirty="0" smtClean="0"/>
              <a:t> de </a:t>
            </a:r>
            <a:r>
              <a:rPr lang="en-US" dirty="0" err="1" smtClean="0"/>
              <a:t>atividades</a:t>
            </a:r>
            <a:r>
              <a:rPr lang="en-US" dirty="0" smtClean="0"/>
              <a:t> </a:t>
            </a:r>
            <a:r>
              <a:rPr lang="en-US" dirty="0" err="1" smtClean="0"/>
              <a:t>religiosas</a:t>
            </a:r>
            <a:r>
              <a:rPr lang="en-US" dirty="0" smtClean="0"/>
              <a:t>, </a:t>
            </a:r>
            <a:r>
              <a:rPr lang="en-US" dirty="0" err="1" smtClean="0"/>
              <a:t>sociais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de outro </a:t>
            </a:r>
            <a:r>
              <a:rPr lang="en-US" dirty="0" err="1" smtClean="0"/>
              <a:t>tipo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ajudar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Espere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humor </a:t>
            </a:r>
            <a:r>
              <a:rPr lang="en-US" dirty="0" err="1" smtClean="0"/>
              <a:t>melhore</a:t>
            </a:r>
            <a:r>
              <a:rPr lang="en-US" dirty="0" smtClean="0"/>
              <a:t> </a:t>
            </a:r>
            <a:r>
              <a:rPr lang="en-US" dirty="0" err="1" smtClean="0"/>
              <a:t>gradativamente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imediatamente</a:t>
            </a:r>
            <a:r>
              <a:rPr lang="en-US" dirty="0" smtClean="0"/>
              <a:t>; </a:t>
            </a:r>
            <a:r>
              <a:rPr lang="en-US" dirty="0" err="1" smtClean="0"/>
              <a:t>sentir</a:t>
            </a:r>
            <a:r>
              <a:rPr lang="en-US" dirty="0" smtClean="0"/>
              <a:t>-se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leva</a:t>
            </a:r>
            <a:r>
              <a:rPr lang="en-US" dirty="0" smtClean="0"/>
              <a:t> tempo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É</a:t>
            </a:r>
            <a:r>
              <a:rPr lang="en-US" b="1" dirty="0" smtClean="0"/>
              <a:t> </a:t>
            </a:r>
            <a:r>
              <a:rPr lang="en-US" b="1" dirty="0" err="1" smtClean="0"/>
              <a:t>aconselhável</a:t>
            </a:r>
            <a:r>
              <a:rPr lang="en-US" b="1" dirty="0" smtClean="0"/>
              <a:t> </a:t>
            </a:r>
            <a:r>
              <a:rPr lang="en-US" b="1" dirty="0" err="1" smtClean="0"/>
              <a:t>adiar</a:t>
            </a:r>
            <a:r>
              <a:rPr lang="en-US" b="1" dirty="0" smtClean="0"/>
              <a:t> </a:t>
            </a:r>
            <a:r>
              <a:rPr lang="en-US" b="1" dirty="0" err="1" smtClean="0"/>
              <a:t>decisões</a:t>
            </a:r>
            <a:r>
              <a:rPr lang="en-US" b="1" dirty="0" smtClean="0"/>
              <a:t> </a:t>
            </a:r>
            <a:r>
              <a:rPr lang="en-US" b="1" dirty="0" err="1" smtClean="0"/>
              <a:t>importantes</a:t>
            </a:r>
            <a:r>
              <a:rPr lang="en-US" b="1" dirty="0" smtClean="0"/>
              <a:t> </a:t>
            </a:r>
            <a:r>
              <a:rPr lang="en-US" b="1" dirty="0" err="1" smtClean="0"/>
              <a:t>até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a </a:t>
            </a:r>
            <a:r>
              <a:rPr lang="en-US" b="1" dirty="0" err="1" smtClean="0"/>
              <a:t>depressão</a:t>
            </a:r>
            <a:r>
              <a:rPr lang="en-US" b="1" dirty="0" smtClean="0"/>
              <a:t> </a:t>
            </a:r>
            <a:r>
              <a:rPr lang="en-US" b="1" dirty="0" err="1" smtClean="0"/>
              <a:t>tenha</a:t>
            </a:r>
            <a:r>
              <a:rPr lang="en-US" b="1" dirty="0" smtClean="0"/>
              <a:t> </a:t>
            </a:r>
            <a:r>
              <a:rPr lang="en-US" b="1" dirty="0" err="1" smtClean="0"/>
              <a:t>melhorado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Deixe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familiares</a:t>
            </a:r>
            <a:r>
              <a:rPr lang="en-US" dirty="0" smtClean="0"/>
              <a:t> e amigos </a:t>
            </a:r>
            <a:r>
              <a:rPr lang="en-US" dirty="0" err="1" smtClean="0"/>
              <a:t>lhe</a:t>
            </a:r>
            <a:r>
              <a:rPr lang="en-US" dirty="0" smtClean="0"/>
              <a:t> </a:t>
            </a:r>
            <a:r>
              <a:rPr lang="en-US" dirty="0" err="1" smtClean="0"/>
              <a:t>ajudarem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Como </a:t>
            </a:r>
            <a:r>
              <a:rPr lang="en-US" sz="3600" dirty="0" err="1" smtClean="0"/>
              <a:t>familiares</a:t>
            </a:r>
            <a:r>
              <a:rPr lang="en-US" sz="3600" dirty="0" smtClean="0"/>
              <a:t> e amigos </a:t>
            </a:r>
            <a:r>
              <a:rPr lang="en-US" sz="3600" dirty="0" err="1" smtClean="0"/>
              <a:t>podem</a:t>
            </a:r>
            <a:r>
              <a:rPr lang="en-US" sz="3600" dirty="0" smtClean="0"/>
              <a:t> </a:t>
            </a:r>
            <a:r>
              <a:rPr lang="en-US" sz="3600" dirty="0" err="1" smtClean="0"/>
              <a:t>ajudar</a:t>
            </a:r>
            <a:r>
              <a:rPr lang="en-US" sz="3600" dirty="0" smtClean="0"/>
              <a:t> a </a:t>
            </a:r>
            <a:r>
              <a:rPr lang="en-US" sz="3600" dirty="0" err="1" smtClean="0"/>
              <a:t>pessoa</a:t>
            </a:r>
            <a:r>
              <a:rPr lang="en-US" sz="3600" dirty="0" smtClean="0"/>
              <a:t> </a:t>
            </a:r>
            <a:r>
              <a:rPr lang="en-US" sz="3600" dirty="0" err="1" smtClean="0"/>
              <a:t>deprimida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645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A </a:t>
            </a:r>
            <a:r>
              <a:rPr lang="en-US" b="1" dirty="0" err="1" smtClean="0"/>
              <a:t>coisa</a:t>
            </a:r>
            <a:r>
              <a:rPr lang="en-US" b="1" dirty="0" smtClean="0"/>
              <a:t> </a:t>
            </a:r>
            <a:r>
              <a:rPr lang="en-US" b="1" dirty="0" err="1" smtClean="0"/>
              <a:t>mais</a:t>
            </a:r>
            <a:r>
              <a:rPr lang="en-US" b="1" dirty="0" smtClean="0"/>
              <a:t> </a:t>
            </a:r>
            <a:r>
              <a:rPr lang="en-US" b="1" dirty="0" err="1" smtClean="0"/>
              <a:t>importante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qualquer</a:t>
            </a:r>
            <a:r>
              <a:rPr lang="en-US" b="1" dirty="0" smtClean="0"/>
              <a:t> </a:t>
            </a:r>
            <a:r>
              <a:rPr lang="en-US" b="1" dirty="0" err="1" smtClean="0"/>
              <a:t>pessoa</a:t>
            </a:r>
            <a:r>
              <a:rPr lang="en-US" b="1" dirty="0" smtClean="0"/>
              <a:t> </a:t>
            </a:r>
            <a:r>
              <a:rPr lang="en-US" b="1" dirty="0" err="1" smtClean="0"/>
              <a:t>pode</a:t>
            </a:r>
            <a:r>
              <a:rPr lang="en-US" b="1" dirty="0" smtClean="0"/>
              <a:t> </a:t>
            </a:r>
            <a:r>
              <a:rPr lang="en-US" b="1" dirty="0" err="1" smtClean="0"/>
              <a:t>fazer</a:t>
            </a:r>
            <a:r>
              <a:rPr lang="en-US" b="1" dirty="0" smtClean="0"/>
              <a:t> </a:t>
            </a:r>
            <a:r>
              <a:rPr lang="en-US" b="1" dirty="0" err="1" smtClean="0"/>
              <a:t>pela</a:t>
            </a:r>
            <a:r>
              <a:rPr lang="en-US" b="1" dirty="0" smtClean="0"/>
              <a:t> </a:t>
            </a:r>
            <a:r>
              <a:rPr lang="en-US" b="1" dirty="0" err="1" smtClean="0"/>
              <a:t>pessoa</a:t>
            </a:r>
            <a:r>
              <a:rPr lang="en-US" b="1" dirty="0" smtClean="0"/>
              <a:t> </a:t>
            </a:r>
            <a:r>
              <a:rPr lang="en-US" b="1" dirty="0" err="1" smtClean="0"/>
              <a:t>deprimida</a:t>
            </a:r>
            <a:r>
              <a:rPr lang="en-US" b="1" dirty="0"/>
              <a:t> </a:t>
            </a:r>
            <a:r>
              <a:rPr lang="en-US" b="1" dirty="0" err="1" smtClean="0"/>
              <a:t>é</a:t>
            </a:r>
            <a:r>
              <a:rPr lang="en-US" b="1" dirty="0" smtClean="0"/>
              <a:t> </a:t>
            </a:r>
            <a:r>
              <a:rPr lang="en-US" b="1" dirty="0" err="1" smtClean="0"/>
              <a:t>ajudá</a:t>
            </a:r>
            <a:r>
              <a:rPr lang="en-US" b="1" dirty="0" smtClean="0"/>
              <a:t>-la a </a:t>
            </a:r>
            <a:r>
              <a:rPr lang="en-US" b="1" dirty="0" err="1" smtClean="0"/>
              <a:t>obter</a:t>
            </a:r>
            <a:r>
              <a:rPr lang="en-US" b="1" dirty="0" smtClean="0"/>
              <a:t> um </a:t>
            </a:r>
            <a:r>
              <a:rPr lang="en-US" b="1" dirty="0" err="1" smtClean="0">
                <a:solidFill>
                  <a:srgbClr val="800000"/>
                </a:solidFill>
              </a:rPr>
              <a:t>diagnóstico</a:t>
            </a:r>
            <a:r>
              <a:rPr lang="en-US" b="1" dirty="0" smtClean="0">
                <a:solidFill>
                  <a:srgbClr val="800000"/>
                </a:solidFill>
              </a:rPr>
              <a:t> e </a:t>
            </a:r>
            <a:r>
              <a:rPr lang="en-US" b="1" dirty="0" err="1" smtClean="0">
                <a:solidFill>
                  <a:srgbClr val="800000"/>
                </a:solidFill>
              </a:rPr>
              <a:t>tratamento</a:t>
            </a:r>
            <a:r>
              <a:rPr lang="en-US" b="1" dirty="0" smtClean="0"/>
              <a:t> </a:t>
            </a:r>
            <a:r>
              <a:rPr lang="en-US" b="1" dirty="0" err="1" smtClean="0"/>
              <a:t>apropriado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Encorajar</a:t>
            </a:r>
            <a:r>
              <a:rPr lang="en-US" dirty="0" smtClean="0"/>
              <a:t> o </a:t>
            </a:r>
            <a:r>
              <a:rPr lang="en-US" dirty="0" err="1" smtClean="0"/>
              <a:t>indivíduo</a:t>
            </a:r>
            <a:r>
              <a:rPr lang="en-US" dirty="0" smtClean="0"/>
              <a:t> a </a:t>
            </a:r>
            <a:r>
              <a:rPr lang="en-US" dirty="0" err="1" smtClean="0"/>
              <a:t>permanecer</a:t>
            </a:r>
            <a:r>
              <a:rPr lang="en-US" dirty="0" smtClean="0"/>
              <a:t> no </a:t>
            </a:r>
            <a:r>
              <a:rPr lang="en-US" dirty="0" err="1" smtClean="0"/>
              <a:t>tratamento</a:t>
            </a:r>
            <a:r>
              <a:rPr lang="en-US" dirty="0" smtClean="0"/>
              <a:t>, </a:t>
            </a:r>
            <a:r>
              <a:rPr lang="en-US" dirty="0" err="1" smtClean="0"/>
              <a:t>acompanhá</a:t>
            </a:r>
            <a:r>
              <a:rPr lang="en-US" dirty="0" smtClean="0"/>
              <a:t>-lo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consultas</a:t>
            </a:r>
            <a:r>
              <a:rPr lang="en-US" dirty="0" smtClean="0"/>
              <a:t> </a:t>
            </a:r>
            <a:r>
              <a:rPr lang="en-US" dirty="0" err="1" smtClean="0"/>
              <a:t>médicas</a:t>
            </a:r>
            <a:r>
              <a:rPr lang="en-US" dirty="0" smtClean="0"/>
              <a:t>, </a:t>
            </a:r>
            <a:r>
              <a:rPr lang="en-US" dirty="0" err="1" smtClean="0"/>
              <a:t>verificar</a:t>
            </a:r>
            <a:r>
              <a:rPr lang="en-US" dirty="0" smtClean="0"/>
              <a:t> o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correto</a:t>
            </a:r>
            <a:r>
              <a:rPr lang="en-US" dirty="0" smtClean="0"/>
              <a:t> das </a:t>
            </a:r>
            <a:r>
              <a:rPr lang="en-US" dirty="0" err="1" smtClean="0"/>
              <a:t>medicações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Dar </a:t>
            </a:r>
            <a:r>
              <a:rPr lang="en-US" dirty="0" err="1" smtClean="0"/>
              <a:t>apoio</a:t>
            </a:r>
            <a:r>
              <a:rPr lang="en-US" dirty="0" smtClean="0"/>
              <a:t> </a:t>
            </a:r>
            <a:r>
              <a:rPr lang="en-US" dirty="0" err="1" smtClean="0"/>
              <a:t>emocional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Compreensão</a:t>
            </a:r>
            <a:r>
              <a:rPr lang="en-US" b="1" dirty="0" smtClean="0"/>
              <a:t> e </a:t>
            </a:r>
            <a:r>
              <a:rPr lang="en-US" b="1" dirty="0" err="1" smtClean="0"/>
              <a:t>paciência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desqualifique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sentimentos</a:t>
            </a:r>
            <a:r>
              <a:rPr lang="en-US" dirty="0" smtClean="0"/>
              <a:t> </a:t>
            </a:r>
            <a:r>
              <a:rPr lang="en-US" dirty="0" err="1" smtClean="0"/>
              <a:t>expressos</a:t>
            </a:r>
            <a:r>
              <a:rPr lang="en-US" dirty="0" smtClean="0"/>
              <a:t>, mas </a:t>
            </a:r>
            <a:r>
              <a:rPr lang="en-US" dirty="0" err="1" smtClean="0"/>
              <a:t>aponte</a:t>
            </a:r>
            <a:r>
              <a:rPr lang="en-US" dirty="0" smtClean="0"/>
              <a:t> as </a:t>
            </a:r>
            <a:r>
              <a:rPr lang="en-US" dirty="0" err="1" smtClean="0"/>
              <a:t>realidades</a:t>
            </a:r>
            <a:r>
              <a:rPr lang="en-US" dirty="0" smtClean="0"/>
              <a:t> e </a:t>
            </a:r>
            <a:r>
              <a:rPr lang="en-US" dirty="0" err="1" smtClean="0"/>
              <a:t>dê</a:t>
            </a:r>
            <a:r>
              <a:rPr lang="en-US" dirty="0" smtClean="0"/>
              <a:t> </a:t>
            </a:r>
            <a:r>
              <a:rPr lang="en-US" dirty="0" err="1" smtClean="0"/>
              <a:t>esperanças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>
                <a:solidFill>
                  <a:srgbClr val="800000"/>
                </a:solidFill>
              </a:rPr>
              <a:t>Não</a:t>
            </a:r>
            <a:r>
              <a:rPr lang="en-US" b="1" dirty="0" smtClean="0">
                <a:solidFill>
                  <a:srgbClr val="800000"/>
                </a:solidFill>
              </a:rPr>
              <a:t> ignore </a:t>
            </a:r>
            <a:r>
              <a:rPr lang="en-US" b="1" dirty="0" err="1" smtClean="0">
                <a:solidFill>
                  <a:srgbClr val="800000"/>
                </a:solidFill>
              </a:rPr>
              <a:t>os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comentários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sobre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suicídio</a:t>
            </a:r>
            <a:r>
              <a:rPr lang="en-US" b="1" dirty="0" smtClean="0">
                <a:solidFill>
                  <a:srgbClr val="800000"/>
                </a:solidFill>
              </a:rPr>
              <a:t>!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txBody>
          <a:bodyPr>
            <a:noAutofit/>
          </a:bodyPr>
          <a:lstStyle/>
          <a:p>
            <a:r>
              <a:rPr lang="en-US" sz="3600" dirty="0"/>
              <a:t>Como </a:t>
            </a:r>
            <a:r>
              <a:rPr lang="en-US" sz="3600" dirty="0" err="1"/>
              <a:t>familiares</a:t>
            </a:r>
            <a:r>
              <a:rPr lang="en-US" sz="3600" dirty="0"/>
              <a:t> e amigos </a:t>
            </a:r>
            <a:r>
              <a:rPr lang="en-US" sz="3600" dirty="0" err="1"/>
              <a:t>podem</a:t>
            </a:r>
            <a:r>
              <a:rPr lang="en-US" sz="3600" dirty="0"/>
              <a:t> </a:t>
            </a:r>
            <a:r>
              <a:rPr lang="en-US" sz="3600" dirty="0" err="1"/>
              <a:t>ajudar</a:t>
            </a:r>
            <a:r>
              <a:rPr lang="en-US" sz="3600" dirty="0"/>
              <a:t> a </a:t>
            </a:r>
            <a:r>
              <a:rPr lang="en-US" sz="3600" dirty="0" err="1"/>
              <a:t>pessoa</a:t>
            </a:r>
            <a:r>
              <a:rPr lang="en-US" sz="3600" dirty="0"/>
              <a:t> </a:t>
            </a:r>
            <a:r>
              <a:rPr lang="en-US" sz="3600" dirty="0" err="1"/>
              <a:t>deprimida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71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Encoraje</a:t>
            </a:r>
            <a:r>
              <a:rPr lang="en-US" sz="2400" dirty="0" smtClean="0"/>
              <a:t> a </a:t>
            </a:r>
            <a:r>
              <a:rPr lang="en-US" sz="2400" dirty="0" err="1" smtClean="0"/>
              <a:t>participação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atividades</a:t>
            </a:r>
            <a:r>
              <a:rPr lang="en-US" sz="2400" dirty="0" smtClean="0"/>
              <a:t> </a:t>
            </a:r>
            <a:r>
              <a:rPr lang="en-US" sz="2400" dirty="0" err="1" smtClean="0"/>
              <a:t>sociais</a:t>
            </a:r>
            <a:r>
              <a:rPr lang="en-US" sz="2400" dirty="0" smtClean="0"/>
              <a:t>, mas </a:t>
            </a:r>
            <a:r>
              <a:rPr lang="en-US" sz="2400" b="1" u="sng" dirty="0" err="1" smtClean="0"/>
              <a:t>não</a:t>
            </a:r>
            <a:r>
              <a:rPr lang="en-US" sz="2400" b="1" u="sng" dirty="0" smtClean="0"/>
              <a:t> force a </a:t>
            </a:r>
            <a:r>
              <a:rPr lang="en-US" sz="2400" b="1" u="sng" dirty="0" err="1" smtClean="0"/>
              <a:t>pessoa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deprimida</a:t>
            </a:r>
            <a:r>
              <a:rPr lang="en-US" sz="2400" b="1" u="sng" dirty="0" smtClean="0"/>
              <a:t> </a:t>
            </a:r>
            <a:r>
              <a:rPr lang="en-US" sz="2400" dirty="0" smtClean="0"/>
              <a:t>a </a:t>
            </a:r>
            <a:r>
              <a:rPr lang="en-US" sz="2400" dirty="0" err="1" smtClean="0"/>
              <a:t>fazer</a:t>
            </a:r>
            <a:r>
              <a:rPr lang="en-US" sz="2400" dirty="0" smtClean="0"/>
              <a:t> </a:t>
            </a:r>
            <a:r>
              <a:rPr lang="en-US" sz="2400" dirty="0" err="1" smtClean="0"/>
              <a:t>coisas</a:t>
            </a:r>
            <a:r>
              <a:rPr lang="en-US" sz="2400" dirty="0" smtClean="0"/>
              <a:t> </a:t>
            </a:r>
            <a:r>
              <a:rPr lang="en-US" sz="2400" dirty="0" err="1" smtClean="0"/>
              <a:t>demais</a:t>
            </a:r>
            <a:r>
              <a:rPr lang="en-US" sz="2400" dirty="0" smtClean="0"/>
              <a:t> </a:t>
            </a:r>
            <a:r>
              <a:rPr lang="en-US" sz="2400" dirty="0" err="1" smtClean="0"/>
              <a:t>muito</a:t>
            </a:r>
            <a:r>
              <a:rPr lang="en-US" sz="2400" dirty="0" smtClean="0"/>
              <a:t> </a:t>
            </a:r>
            <a:r>
              <a:rPr lang="en-US" sz="2400" dirty="0" err="1" smtClean="0"/>
              <a:t>cedo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 err="1" smtClean="0"/>
              <a:t>pessoa</a:t>
            </a:r>
            <a:r>
              <a:rPr lang="en-US" sz="2400" dirty="0" smtClean="0"/>
              <a:t> </a:t>
            </a:r>
            <a:r>
              <a:rPr lang="en-US" sz="2400" dirty="0" err="1" smtClean="0"/>
              <a:t>deprimida</a:t>
            </a:r>
            <a:r>
              <a:rPr lang="en-US" sz="2400" dirty="0" smtClean="0"/>
              <a:t> </a:t>
            </a:r>
            <a:r>
              <a:rPr lang="en-US" sz="2400" dirty="0" err="1" smtClean="0"/>
              <a:t>precisa</a:t>
            </a:r>
            <a:r>
              <a:rPr lang="en-US" sz="2400" dirty="0" smtClean="0"/>
              <a:t> de </a:t>
            </a:r>
            <a:r>
              <a:rPr lang="en-US" sz="2400" dirty="0" err="1" smtClean="0"/>
              <a:t>distração</a:t>
            </a:r>
            <a:r>
              <a:rPr lang="en-US" sz="2400" dirty="0" smtClean="0"/>
              <a:t> e </a:t>
            </a:r>
            <a:r>
              <a:rPr lang="en-US" sz="2400" dirty="0" err="1" smtClean="0"/>
              <a:t>companhia</a:t>
            </a:r>
            <a:r>
              <a:rPr lang="en-US" sz="2400" dirty="0" smtClean="0"/>
              <a:t>, mas </a:t>
            </a:r>
            <a:r>
              <a:rPr lang="en-US" sz="2400" dirty="0" err="1" smtClean="0"/>
              <a:t>exigências</a:t>
            </a:r>
            <a:r>
              <a:rPr lang="en-US" sz="2400" dirty="0" smtClean="0"/>
              <a:t> </a:t>
            </a:r>
            <a:r>
              <a:rPr lang="en-US" sz="2400" dirty="0" err="1" smtClean="0"/>
              <a:t>demais</a:t>
            </a:r>
            <a:r>
              <a:rPr lang="en-US" sz="2400" dirty="0" smtClean="0"/>
              <a:t> </a:t>
            </a:r>
            <a:r>
              <a:rPr lang="en-US" sz="2400" dirty="0" err="1" smtClean="0"/>
              <a:t>podem</a:t>
            </a:r>
            <a:r>
              <a:rPr lang="en-US" sz="2400" dirty="0" smtClean="0"/>
              <a:t> </a:t>
            </a:r>
            <a:r>
              <a:rPr lang="en-US" sz="2400" dirty="0" err="1" smtClean="0"/>
              <a:t>aumentar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sentimentos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fracasso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acuse</a:t>
            </a:r>
            <a:r>
              <a:rPr lang="en-US" sz="2400" dirty="0" smtClean="0"/>
              <a:t> a </a:t>
            </a:r>
            <a:r>
              <a:rPr lang="en-US" sz="2400" dirty="0" err="1" smtClean="0"/>
              <a:t>pessoa</a:t>
            </a:r>
            <a:r>
              <a:rPr lang="en-US" sz="2400" dirty="0" smtClean="0"/>
              <a:t> </a:t>
            </a:r>
            <a:r>
              <a:rPr lang="en-US" sz="2400" dirty="0" err="1" smtClean="0"/>
              <a:t>deprimida</a:t>
            </a:r>
            <a:r>
              <a:rPr lang="en-US" sz="2400" dirty="0" smtClean="0"/>
              <a:t> de </a:t>
            </a:r>
            <a:r>
              <a:rPr lang="en-US" sz="2400" dirty="0" err="1" smtClean="0"/>
              <a:t>fingir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doença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de </a:t>
            </a:r>
            <a:r>
              <a:rPr lang="en-US" sz="2400" dirty="0" err="1" smtClean="0"/>
              <a:t>preguiça</a:t>
            </a:r>
            <a:r>
              <a:rPr lang="en-US" sz="2400" dirty="0" smtClean="0"/>
              <a:t> e </a:t>
            </a:r>
            <a:r>
              <a:rPr lang="en-US" sz="2400" dirty="0" err="1" smtClean="0"/>
              <a:t>nem</a:t>
            </a:r>
            <a:r>
              <a:rPr lang="en-US" sz="2400" dirty="0" smtClean="0"/>
              <a:t> </a:t>
            </a:r>
            <a:r>
              <a:rPr lang="en-US" sz="2400" dirty="0" err="1" smtClean="0"/>
              <a:t>espere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ela</a:t>
            </a:r>
            <a:r>
              <a:rPr lang="en-US" sz="2400" dirty="0" smtClean="0"/>
              <a:t> </a:t>
            </a:r>
            <a:r>
              <a:rPr lang="en-US" sz="2400" dirty="0" err="1" smtClean="0"/>
              <a:t>saia</a:t>
            </a:r>
            <a:r>
              <a:rPr lang="en-US" sz="2400" dirty="0" smtClean="0"/>
              <a:t> </a:t>
            </a:r>
            <a:r>
              <a:rPr lang="en-US" sz="2400" dirty="0" err="1" smtClean="0"/>
              <a:t>dela</a:t>
            </a:r>
            <a:r>
              <a:rPr lang="en-US" sz="2400" dirty="0" smtClean="0"/>
              <a:t> “</a:t>
            </a:r>
            <a:r>
              <a:rPr lang="en-US" sz="2400" dirty="0" err="1" smtClean="0"/>
              <a:t>num</a:t>
            </a:r>
            <a:r>
              <a:rPr lang="en-US" sz="2400" dirty="0" smtClean="0"/>
              <a:t> </a:t>
            </a:r>
            <a:r>
              <a:rPr lang="en-US" sz="2400" dirty="0" err="1" smtClean="0"/>
              <a:t>piscar</a:t>
            </a:r>
            <a:r>
              <a:rPr lang="en-US" sz="2400" dirty="0" smtClean="0"/>
              <a:t> de </a:t>
            </a:r>
            <a:r>
              <a:rPr lang="en-US" sz="2400" dirty="0" err="1" smtClean="0"/>
              <a:t>olhos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37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39" y="635031"/>
            <a:ext cx="7793654" cy="53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err="1" smtClean="0"/>
              <a:t>Tristeza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Depressão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TRISTEZA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Passageira</a:t>
            </a:r>
            <a:r>
              <a:rPr lang="en-US" dirty="0" smtClean="0"/>
              <a:t> (</a:t>
            </a:r>
            <a:r>
              <a:rPr lang="en-US" dirty="0" err="1" smtClean="0"/>
              <a:t>dias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Sentimento</a:t>
            </a:r>
            <a:r>
              <a:rPr lang="en-US" dirty="0" smtClean="0"/>
              <a:t> normal do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endParaRPr lang="en-US" dirty="0" smtClean="0"/>
          </a:p>
          <a:p>
            <a:r>
              <a:rPr lang="en-US" dirty="0" err="1" smtClean="0"/>
              <a:t>Reação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r>
              <a:rPr lang="en-US" dirty="0" smtClean="0"/>
              <a:t> </a:t>
            </a:r>
            <a:r>
              <a:rPr lang="en-US" dirty="0" err="1" smtClean="0"/>
              <a:t>diante</a:t>
            </a:r>
            <a:r>
              <a:rPr lang="en-US" dirty="0" smtClean="0"/>
              <a:t> de </a:t>
            </a:r>
            <a:r>
              <a:rPr lang="en-US" dirty="0" err="1" smtClean="0"/>
              <a:t>perdas</a:t>
            </a:r>
            <a:r>
              <a:rPr lang="en-US" dirty="0" smtClean="0"/>
              <a:t> de </a:t>
            </a:r>
            <a:r>
              <a:rPr lang="en-US" dirty="0" err="1" smtClean="0"/>
              <a:t>emprego</a:t>
            </a:r>
            <a:r>
              <a:rPr lang="en-US" dirty="0" smtClean="0"/>
              <a:t>, </a:t>
            </a:r>
            <a:r>
              <a:rPr lang="en-US" dirty="0" err="1" smtClean="0"/>
              <a:t>luto</a:t>
            </a:r>
            <a:r>
              <a:rPr lang="en-US" dirty="0" smtClean="0"/>
              <a:t>,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financeiros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altera</a:t>
            </a:r>
            <a:r>
              <a:rPr lang="en-US" dirty="0" smtClean="0"/>
              <a:t> o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apetite</a:t>
            </a:r>
            <a:endParaRPr lang="en-US" dirty="0" smtClean="0"/>
          </a:p>
          <a:p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afeta</a:t>
            </a:r>
            <a:r>
              <a:rPr lang="en-US" dirty="0" smtClean="0"/>
              <a:t> o </a:t>
            </a:r>
            <a:r>
              <a:rPr lang="en-US" dirty="0" err="1" smtClean="0"/>
              <a:t>trabalho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DEPRESSÃO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err="1" smtClean="0"/>
              <a:t>Duradoura</a:t>
            </a:r>
            <a:r>
              <a:rPr lang="en-US" dirty="0" smtClean="0"/>
              <a:t> (</a:t>
            </a:r>
            <a:r>
              <a:rPr lang="en-US" dirty="0" err="1" smtClean="0"/>
              <a:t>semanas</a:t>
            </a:r>
            <a:r>
              <a:rPr lang="en-US" dirty="0" smtClean="0"/>
              <a:t>, </a:t>
            </a:r>
            <a:r>
              <a:rPr lang="en-US" dirty="0" err="1" smtClean="0"/>
              <a:t>meses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anos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relacionada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com </a:t>
            </a:r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estressores</a:t>
            </a:r>
            <a:endParaRPr lang="en-US" dirty="0" smtClean="0"/>
          </a:p>
          <a:p>
            <a:r>
              <a:rPr lang="en-US" dirty="0" smtClean="0"/>
              <a:t>Altera o </a:t>
            </a:r>
            <a:r>
              <a:rPr lang="en-US" dirty="0" err="1" smtClean="0"/>
              <a:t>corpo</a:t>
            </a:r>
            <a:r>
              <a:rPr lang="en-US" dirty="0" smtClean="0"/>
              <a:t> (</a:t>
            </a:r>
            <a:r>
              <a:rPr lang="en-US" dirty="0" err="1" smtClean="0"/>
              <a:t>sono</a:t>
            </a:r>
            <a:r>
              <a:rPr lang="en-US" dirty="0" smtClean="0"/>
              <a:t>, </a:t>
            </a:r>
            <a:r>
              <a:rPr lang="en-US" dirty="0" err="1" smtClean="0"/>
              <a:t>apetite</a:t>
            </a:r>
            <a:r>
              <a:rPr lang="en-US" dirty="0" smtClean="0"/>
              <a:t>, </a:t>
            </a:r>
            <a:r>
              <a:rPr lang="en-US" dirty="0" err="1" smtClean="0"/>
              <a:t>dores</a:t>
            </a:r>
            <a:r>
              <a:rPr lang="en-US" dirty="0"/>
              <a:t> </a:t>
            </a:r>
            <a:r>
              <a:rPr lang="en-US" dirty="0" err="1" smtClean="0"/>
              <a:t>difusas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Afeta</a:t>
            </a:r>
            <a:r>
              <a:rPr lang="en-US" dirty="0" smtClean="0"/>
              <a:t> a </a:t>
            </a:r>
            <a:r>
              <a:rPr lang="en-US" dirty="0" err="1" smtClean="0"/>
              <a:t>capacidade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trabalho</a:t>
            </a:r>
            <a:endParaRPr lang="en-US" dirty="0" smtClean="0"/>
          </a:p>
          <a:p>
            <a:r>
              <a:rPr lang="en-US" dirty="0" err="1" smtClean="0"/>
              <a:t>Prejudica</a:t>
            </a:r>
            <a:r>
              <a:rPr lang="en-US" dirty="0" smtClean="0"/>
              <a:t> as </a:t>
            </a:r>
            <a:r>
              <a:rPr lang="en-US" dirty="0" err="1" smtClean="0"/>
              <a:t>relações</a:t>
            </a:r>
            <a:r>
              <a:rPr lang="en-US" dirty="0" smtClean="0"/>
              <a:t> </a:t>
            </a:r>
            <a:r>
              <a:rPr lang="en-US" dirty="0" err="1" smtClean="0"/>
              <a:t>interpessoais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432" y="2368135"/>
            <a:ext cx="7394568" cy="20682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latin typeface="Apple Chancery"/>
                <a:cs typeface="Apple Chancery"/>
              </a:rPr>
              <a:t>“</a:t>
            </a:r>
            <a:r>
              <a:rPr lang="en-US" sz="3600" b="1" dirty="0" err="1" smtClean="0">
                <a:latin typeface="Apple Chancery"/>
                <a:cs typeface="Apple Chancery"/>
              </a:rPr>
              <a:t>Mais</a:t>
            </a:r>
            <a:r>
              <a:rPr lang="en-US" sz="3600" b="1" dirty="0" smtClean="0">
                <a:latin typeface="Apple Chancery"/>
                <a:cs typeface="Apple Chancery"/>
              </a:rPr>
              <a:t> </a:t>
            </a:r>
            <a:r>
              <a:rPr lang="en-US" sz="3600" b="1" dirty="0" err="1" smtClean="0">
                <a:latin typeface="Apple Chancery"/>
                <a:cs typeface="Apple Chancery"/>
              </a:rPr>
              <a:t>esperança</a:t>
            </a:r>
            <a:r>
              <a:rPr lang="en-US" sz="3600" b="1" dirty="0" smtClean="0">
                <a:latin typeface="Apple Chancery"/>
                <a:cs typeface="Apple Chancery"/>
              </a:rPr>
              <a:t> </a:t>
            </a:r>
            <a:r>
              <a:rPr lang="en-US" sz="3600" b="1" dirty="0" err="1" smtClean="0">
                <a:latin typeface="Apple Chancery"/>
                <a:cs typeface="Apple Chancery"/>
              </a:rPr>
              <a:t>nos</a:t>
            </a:r>
            <a:r>
              <a:rPr lang="en-US" sz="3600" b="1" dirty="0" smtClean="0">
                <a:latin typeface="Apple Chancery"/>
                <a:cs typeface="Apple Chancery"/>
              </a:rPr>
              <a:t> </a:t>
            </a:r>
            <a:r>
              <a:rPr lang="en-US" sz="3600" b="1" dirty="0" err="1" smtClean="0">
                <a:latin typeface="Apple Chancery"/>
                <a:cs typeface="Apple Chancery"/>
              </a:rPr>
              <a:t>meus</a:t>
            </a:r>
            <a:r>
              <a:rPr lang="en-US" sz="3600" b="1" dirty="0" smtClean="0">
                <a:latin typeface="Apple Chancery"/>
                <a:cs typeface="Apple Chancery"/>
              </a:rPr>
              <a:t> </a:t>
            </a:r>
            <a:r>
              <a:rPr lang="en-US" sz="3600" b="1" dirty="0" err="1" smtClean="0">
                <a:latin typeface="Apple Chancery"/>
                <a:cs typeface="Apple Chancery"/>
              </a:rPr>
              <a:t>passos</a:t>
            </a:r>
            <a:endParaRPr lang="en-US" sz="3600" b="1" dirty="0" smtClean="0">
              <a:latin typeface="Apple Chancery"/>
              <a:cs typeface="Apple Chancery"/>
            </a:endParaRPr>
          </a:p>
          <a:p>
            <a:pPr>
              <a:lnSpc>
                <a:spcPct val="120000"/>
              </a:lnSpc>
            </a:pPr>
            <a:r>
              <a:rPr lang="en-US" sz="3600" b="1" dirty="0" smtClean="0">
                <a:latin typeface="Apple Chancery"/>
                <a:cs typeface="Apple Chancery"/>
              </a:rPr>
              <a:t>  Do </a:t>
            </a:r>
            <a:r>
              <a:rPr lang="en-US" sz="3600" b="1" dirty="0" err="1" smtClean="0">
                <a:latin typeface="Apple Chancery"/>
                <a:cs typeface="Apple Chancery"/>
              </a:rPr>
              <a:t>que</a:t>
            </a:r>
            <a:r>
              <a:rPr lang="en-US" sz="3600" b="1" dirty="0" smtClean="0">
                <a:latin typeface="Apple Chancery"/>
                <a:cs typeface="Apple Chancery"/>
              </a:rPr>
              <a:t> </a:t>
            </a:r>
            <a:r>
              <a:rPr lang="en-US" sz="3600" b="1" dirty="0" err="1" smtClean="0">
                <a:latin typeface="Apple Chancery"/>
                <a:cs typeface="Apple Chancery"/>
              </a:rPr>
              <a:t>tristeza</a:t>
            </a:r>
            <a:r>
              <a:rPr lang="en-US" sz="3600" b="1" dirty="0" smtClean="0">
                <a:latin typeface="Apple Chancery"/>
                <a:cs typeface="Apple Chancery"/>
              </a:rPr>
              <a:t> </a:t>
            </a:r>
            <a:r>
              <a:rPr lang="en-US" sz="3600" b="1" dirty="0" err="1" smtClean="0">
                <a:latin typeface="Apple Chancery"/>
                <a:cs typeface="Apple Chancery"/>
              </a:rPr>
              <a:t>nos</a:t>
            </a:r>
            <a:r>
              <a:rPr lang="en-US" sz="3600" b="1" dirty="0" smtClean="0">
                <a:latin typeface="Apple Chancery"/>
                <a:cs typeface="Apple Chancery"/>
              </a:rPr>
              <a:t> </a:t>
            </a:r>
            <a:r>
              <a:rPr lang="en-US" sz="3600" b="1" dirty="0" err="1" smtClean="0">
                <a:latin typeface="Apple Chancery"/>
                <a:cs typeface="Apple Chancery"/>
              </a:rPr>
              <a:t>meus</a:t>
            </a:r>
            <a:r>
              <a:rPr lang="en-US" sz="3600" b="1" dirty="0" smtClean="0">
                <a:latin typeface="Apple Chancery"/>
                <a:cs typeface="Apple Chancery"/>
              </a:rPr>
              <a:t> </a:t>
            </a:r>
            <a:r>
              <a:rPr lang="en-US" sz="3600" b="1" dirty="0" err="1" smtClean="0">
                <a:latin typeface="Apple Chancery"/>
                <a:cs typeface="Apple Chancery"/>
              </a:rPr>
              <a:t>ombros</a:t>
            </a:r>
            <a:r>
              <a:rPr lang="en-US" sz="3600" b="1" dirty="0" smtClean="0">
                <a:latin typeface="Apple Chancery"/>
                <a:cs typeface="Apple Chancery"/>
              </a:rPr>
              <a:t>”</a:t>
            </a:r>
          </a:p>
          <a:p>
            <a:endParaRPr lang="en-US" dirty="0" smtClean="0"/>
          </a:p>
          <a:p>
            <a:pPr algn="r"/>
            <a:r>
              <a:rPr lang="en-US" sz="2400" dirty="0" smtClean="0">
                <a:latin typeface="Apple Chancery"/>
                <a:cs typeface="Apple Chancery"/>
              </a:rPr>
              <a:t>Cora </a:t>
            </a:r>
            <a:r>
              <a:rPr lang="en-US" sz="2400" dirty="0" err="1" smtClean="0">
                <a:latin typeface="Apple Chancery"/>
                <a:cs typeface="Apple Chancery"/>
              </a:rPr>
              <a:t>Coralina</a:t>
            </a:r>
            <a:endParaRPr lang="en-US" sz="2400" dirty="0">
              <a:latin typeface="Apple Chancery"/>
              <a:cs typeface="Apple Chancery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OBRIGADO!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44541" y="6085710"/>
            <a:ext cx="64024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>
                <a:solidFill>
                  <a:srgbClr val="000000"/>
                </a:solidFill>
              </a:rPr>
              <a:t>airton_fsantos@yahoo.com.br</a:t>
            </a:r>
            <a:endParaRPr lang="pt-BR" sz="32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Depressão</a:t>
            </a:r>
            <a:r>
              <a:rPr lang="en-US" dirty="0" smtClean="0"/>
              <a:t> – </a:t>
            </a:r>
            <a:r>
              <a:rPr lang="en-US" dirty="0" err="1" smtClean="0"/>
              <a:t>Sintomas</a:t>
            </a:r>
            <a:r>
              <a:rPr lang="en-US" dirty="0" smtClean="0"/>
              <a:t> </a:t>
            </a:r>
            <a:r>
              <a:rPr lang="en-US" dirty="0" err="1" smtClean="0"/>
              <a:t>fundamentais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2094"/>
          </a:xfr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Humor </a:t>
            </a:r>
            <a:r>
              <a:rPr lang="en-US" b="1" dirty="0" err="1" smtClean="0">
                <a:solidFill>
                  <a:srgbClr val="800000"/>
                </a:solidFill>
              </a:rPr>
              <a:t>deprimido</a:t>
            </a:r>
            <a:endParaRPr lang="en-US" b="1" dirty="0" smtClean="0">
              <a:solidFill>
                <a:srgbClr val="800000"/>
              </a:solidFill>
            </a:endParaRPr>
          </a:p>
          <a:p>
            <a:r>
              <a:rPr lang="en-US" b="1" dirty="0" err="1" smtClean="0">
                <a:solidFill>
                  <a:srgbClr val="800000"/>
                </a:solidFill>
              </a:rPr>
              <a:t>Perda</a:t>
            </a:r>
            <a:r>
              <a:rPr lang="en-US" b="1" dirty="0" smtClean="0">
                <a:solidFill>
                  <a:srgbClr val="800000"/>
                </a:solidFill>
              </a:rPr>
              <a:t> do </a:t>
            </a:r>
            <a:r>
              <a:rPr lang="en-US" b="1" dirty="0" err="1" smtClean="0">
                <a:solidFill>
                  <a:srgbClr val="800000"/>
                </a:solidFill>
              </a:rPr>
              <a:t>interesse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ou</a:t>
            </a:r>
            <a:r>
              <a:rPr lang="en-US" b="1" dirty="0" smtClean="0">
                <a:solidFill>
                  <a:srgbClr val="800000"/>
                </a:solidFill>
              </a:rPr>
              <a:t> da </a:t>
            </a:r>
            <a:r>
              <a:rPr lang="en-US" b="1" dirty="0" err="1" smtClean="0">
                <a:solidFill>
                  <a:srgbClr val="800000"/>
                </a:solidFill>
              </a:rPr>
              <a:t>capacidade</a:t>
            </a:r>
            <a:r>
              <a:rPr lang="en-US" b="1" dirty="0" smtClean="0">
                <a:solidFill>
                  <a:srgbClr val="800000"/>
                </a:solidFill>
              </a:rPr>
              <a:t> de </a:t>
            </a:r>
            <a:r>
              <a:rPr lang="en-US" b="1" dirty="0" err="1" smtClean="0">
                <a:solidFill>
                  <a:srgbClr val="800000"/>
                </a:solidFill>
              </a:rPr>
              <a:t>sentir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prazer</a:t>
            </a:r>
            <a:endParaRPr lang="en-US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800000"/>
              </a:solidFill>
            </a:endParaRPr>
          </a:p>
          <a:p>
            <a:r>
              <a:rPr lang="en-US" dirty="0" err="1" smtClean="0"/>
              <a:t>Perda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ganho</a:t>
            </a:r>
            <a:r>
              <a:rPr lang="en-US" dirty="0" smtClean="0"/>
              <a:t> </a:t>
            </a:r>
            <a:r>
              <a:rPr lang="en-US" dirty="0" err="1" smtClean="0"/>
              <a:t>significativo</a:t>
            </a:r>
            <a:r>
              <a:rPr lang="en-US" dirty="0" smtClean="0"/>
              <a:t> de peso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Insônia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hipersonia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Agitação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retardo</a:t>
            </a:r>
            <a:r>
              <a:rPr lang="en-US" dirty="0" smtClean="0"/>
              <a:t> </a:t>
            </a:r>
            <a:r>
              <a:rPr lang="en-US" dirty="0" err="1" smtClean="0"/>
              <a:t>psicomotor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Fadiga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perda</a:t>
            </a:r>
            <a:r>
              <a:rPr lang="en-US" dirty="0" smtClean="0"/>
              <a:t> de </a:t>
            </a:r>
            <a:r>
              <a:rPr lang="en-US" dirty="0" err="1" smtClean="0"/>
              <a:t>energia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 err="1" smtClean="0"/>
              <a:t>diminuição</a:t>
            </a:r>
            <a:r>
              <a:rPr lang="en-US" dirty="0" smtClean="0"/>
              <a:t> da libido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Sentimento</a:t>
            </a:r>
            <a:r>
              <a:rPr lang="en-US" dirty="0" smtClean="0"/>
              <a:t> de </a:t>
            </a:r>
            <a:r>
              <a:rPr lang="en-US" dirty="0" err="1" smtClean="0"/>
              <a:t>inutilidade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culpa </a:t>
            </a:r>
            <a:r>
              <a:rPr lang="en-US" dirty="0" err="1" smtClean="0"/>
              <a:t>excessiva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Redução</a:t>
            </a:r>
            <a:r>
              <a:rPr lang="en-US" dirty="0" smtClean="0"/>
              <a:t> da </a:t>
            </a:r>
            <a:r>
              <a:rPr lang="en-US" dirty="0" err="1" smtClean="0"/>
              <a:t>concentração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atenção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Pensamentos</a:t>
            </a:r>
            <a:r>
              <a:rPr lang="en-US" dirty="0" smtClean="0"/>
              <a:t> </a:t>
            </a:r>
            <a:r>
              <a:rPr lang="en-US" dirty="0" err="1" smtClean="0"/>
              <a:t>recorrentes</a:t>
            </a:r>
            <a:r>
              <a:rPr lang="en-US" dirty="0" smtClean="0"/>
              <a:t> de </a:t>
            </a:r>
            <a:r>
              <a:rPr lang="en-US" dirty="0" err="1" smtClean="0"/>
              <a:t>morte</a:t>
            </a:r>
            <a:r>
              <a:rPr lang="en-US" dirty="0" smtClean="0"/>
              <a:t> e/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ideação</a:t>
            </a:r>
            <a:r>
              <a:rPr lang="en-US" dirty="0" smtClean="0"/>
              <a:t> </a:t>
            </a:r>
            <a:r>
              <a:rPr lang="en-US" dirty="0" err="1" smtClean="0"/>
              <a:t>suicida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000" b="1" u="sng" dirty="0" err="1" smtClean="0"/>
              <a:t>Depressão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é</a:t>
            </a:r>
            <a:r>
              <a:rPr lang="en-US" sz="3000" b="1" dirty="0" smtClean="0"/>
              <a:t> um </a:t>
            </a:r>
            <a:r>
              <a:rPr lang="en-US" sz="3000" b="1" dirty="0" err="1" smtClean="0"/>
              <a:t>problema</a:t>
            </a:r>
            <a:r>
              <a:rPr lang="en-US" sz="3000" b="1" dirty="0" smtClean="0"/>
              <a:t> de </a:t>
            </a:r>
            <a:r>
              <a:rPr lang="en-US" sz="3000" b="1" u="sng" dirty="0" err="1" smtClean="0"/>
              <a:t>Saúde</a:t>
            </a:r>
            <a:r>
              <a:rPr lang="en-US" sz="3000" b="1" u="sng" dirty="0" smtClean="0"/>
              <a:t> </a:t>
            </a:r>
            <a:r>
              <a:rPr lang="en-US" sz="3000" b="1" u="sng" dirty="0" err="1" smtClean="0"/>
              <a:t>Pública</a:t>
            </a:r>
            <a:r>
              <a:rPr lang="en-US" sz="3000" b="1" dirty="0" smtClean="0"/>
              <a:t>!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Estima</a:t>
            </a:r>
            <a:r>
              <a:rPr lang="en-US" dirty="0" smtClean="0"/>
              <a:t>-se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cerca</a:t>
            </a:r>
            <a:r>
              <a:rPr lang="en-US" dirty="0" smtClean="0"/>
              <a:t> de </a:t>
            </a:r>
            <a:r>
              <a:rPr lang="en-US" b="1" dirty="0" smtClean="0">
                <a:solidFill>
                  <a:srgbClr val="800000"/>
                </a:solidFill>
              </a:rPr>
              <a:t>350 </a:t>
            </a:r>
            <a:r>
              <a:rPr lang="en-US" b="1" dirty="0" err="1" smtClean="0">
                <a:solidFill>
                  <a:srgbClr val="800000"/>
                </a:solidFill>
              </a:rPr>
              <a:t>milhões</a:t>
            </a:r>
            <a:r>
              <a:rPr lang="en-US" dirty="0" smtClean="0"/>
              <a:t> de </a:t>
            </a:r>
            <a:r>
              <a:rPr lang="en-US" dirty="0" err="1" smtClean="0"/>
              <a:t>pessoas</a:t>
            </a:r>
            <a:r>
              <a:rPr lang="en-US" dirty="0" smtClean="0"/>
              <a:t> no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afetadas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doença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Aproximadamente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1 </a:t>
            </a:r>
            <a:r>
              <a:rPr lang="en-US" b="1" dirty="0" err="1" smtClean="0">
                <a:solidFill>
                  <a:srgbClr val="800000"/>
                </a:solidFill>
              </a:rPr>
              <a:t>milhão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de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tiram</a:t>
            </a:r>
            <a:r>
              <a:rPr lang="en-US" dirty="0" smtClean="0"/>
              <a:t>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próprias</a:t>
            </a:r>
            <a:r>
              <a:rPr lang="en-US" dirty="0" smtClean="0"/>
              <a:t> </a:t>
            </a:r>
            <a:r>
              <a:rPr lang="en-US" dirty="0" err="1" smtClean="0"/>
              <a:t>vidas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ano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pessoa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comete</a:t>
            </a:r>
            <a:r>
              <a:rPr lang="en-US" dirty="0" smtClean="0"/>
              <a:t> </a:t>
            </a:r>
            <a:r>
              <a:rPr lang="en-US" dirty="0" err="1" smtClean="0"/>
              <a:t>suicídio</a:t>
            </a:r>
            <a:r>
              <a:rPr lang="en-US" dirty="0" smtClean="0"/>
              <a:t>,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cerca</a:t>
            </a:r>
            <a:r>
              <a:rPr lang="en-US" dirty="0" smtClean="0"/>
              <a:t> de </a:t>
            </a:r>
            <a:r>
              <a:rPr lang="en-US" dirty="0" err="1" smtClean="0"/>
              <a:t>outras</a:t>
            </a:r>
            <a:r>
              <a:rPr lang="en-US" dirty="0" smtClean="0"/>
              <a:t> 20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tentam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" name="Content Placeholder 5" descr="suicide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1" r="91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28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Causas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Combinação</a:t>
            </a:r>
            <a:r>
              <a:rPr lang="en-US" dirty="0" smtClean="0"/>
              <a:t> de </a:t>
            </a:r>
            <a:r>
              <a:rPr lang="en-US" b="1" dirty="0" err="1" smtClean="0"/>
              <a:t>fatores</a:t>
            </a:r>
            <a:r>
              <a:rPr lang="en-US" b="1" dirty="0" smtClean="0"/>
              <a:t> </a:t>
            </a:r>
            <a:r>
              <a:rPr lang="en-US" b="1" dirty="0" err="1" smtClean="0"/>
              <a:t>genéticos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predisposição</a:t>
            </a:r>
            <a:r>
              <a:rPr lang="en-US" dirty="0" smtClean="0"/>
              <a:t> familiar) e </a:t>
            </a:r>
            <a:r>
              <a:rPr lang="en-US" b="1" dirty="0" err="1" smtClean="0">
                <a:solidFill>
                  <a:srgbClr val="800000"/>
                </a:solidFill>
              </a:rPr>
              <a:t>ambientais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acontecimentos</a:t>
            </a:r>
            <a:r>
              <a:rPr lang="en-US" dirty="0" smtClean="0"/>
              <a:t> </a:t>
            </a:r>
            <a:r>
              <a:rPr lang="en-US" dirty="0" err="1" smtClean="0"/>
              <a:t>traumáticos</a:t>
            </a:r>
            <a:r>
              <a:rPr lang="en-US" dirty="0" smtClean="0"/>
              <a:t>, </a:t>
            </a:r>
            <a:r>
              <a:rPr lang="en-US" dirty="0" err="1" smtClean="0"/>
              <a:t>estresse</a:t>
            </a:r>
            <a:r>
              <a:rPr lang="en-US" dirty="0" smtClean="0"/>
              <a:t> </a:t>
            </a:r>
            <a:r>
              <a:rPr lang="en-US" dirty="0" err="1" smtClean="0"/>
              <a:t>físico</a:t>
            </a:r>
            <a:r>
              <a:rPr lang="en-US" dirty="0" smtClean="0"/>
              <a:t> e </a:t>
            </a:r>
            <a:r>
              <a:rPr lang="en-US" dirty="0" err="1" smtClean="0"/>
              <a:t>psicológico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Doenças</a:t>
            </a:r>
            <a:r>
              <a:rPr lang="en-US" dirty="0" smtClean="0"/>
              <a:t> </a:t>
            </a:r>
            <a:r>
              <a:rPr lang="en-US" dirty="0" err="1" smtClean="0"/>
              <a:t>clínicas</a:t>
            </a:r>
            <a:r>
              <a:rPr lang="en-US" dirty="0" smtClean="0"/>
              <a:t> (</a:t>
            </a:r>
            <a:r>
              <a:rPr lang="en-US" dirty="0" err="1" smtClean="0"/>
              <a:t>hipotiroidismo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Doenças</a:t>
            </a:r>
            <a:r>
              <a:rPr lang="en-US" dirty="0" smtClean="0"/>
              <a:t> </a:t>
            </a:r>
            <a:r>
              <a:rPr lang="en-US" dirty="0" err="1" smtClean="0"/>
              <a:t>neurológicas</a:t>
            </a:r>
            <a:r>
              <a:rPr lang="en-US" dirty="0" smtClean="0"/>
              <a:t> (AVC)</a:t>
            </a:r>
          </a:p>
          <a:p>
            <a:r>
              <a:rPr lang="en-US" dirty="0" err="1" smtClean="0"/>
              <a:t>Doenças</a:t>
            </a:r>
            <a:r>
              <a:rPr lang="en-US" dirty="0" smtClean="0"/>
              <a:t> </a:t>
            </a:r>
            <a:r>
              <a:rPr lang="en-US" dirty="0" err="1" smtClean="0"/>
              <a:t>cardiovasculares</a:t>
            </a:r>
            <a:r>
              <a:rPr lang="en-US" dirty="0" smtClean="0"/>
              <a:t> (</a:t>
            </a:r>
            <a:r>
              <a:rPr lang="en-US" dirty="0" err="1" smtClean="0"/>
              <a:t>Infarto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Doenças</a:t>
            </a:r>
            <a:r>
              <a:rPr lang="en-US" dirty="0" smtClean="0"/>
              <a:t> auto-</a:t>
            </a:r>
            <a:r>
              <a:rPr lang="en-US" dirty="0" err="1" smtClean="0"/>
              <a:t>imunes</a:t>
            </a:r>
            <a:r>
              <a:rPr lang="en-US" dirty="0" smtClean="0"/>
              <a:t> (</a:t>
            </a:r>
            <a:r>
              <a:rPr lang="en-US" dirty="0" err="1" smtClean="0"/>
              <a:t>Lúpus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Neoplasias</a:t>
            </a:r>
            <a:endParaRPr lang="en-US" dirty="0" smtClean="0"/>
          </a:p>
          <a:p>
            <a:r>
              <a:rPr lang="en-US" dirty="0" err="1" smtClean="0"/>
              <a:t>Abuso</a:t>
            </a:r>
            <a:r>
              <a:rPr lang="en-US" dirty="0" smtClean="0"/>
              <a:t> de </a:t>
            </a:r>
            <a:r>
              <a:rPr lang="en-US" dirty="0" err="1" smtClean="0"/>
              <a:t>álcool</a:t>
            </a:r>
            <a:r>
              <a:rPr lang="en-US" dirty="0" smtClean="0"/>
              <a:t> e </a:t>
            </a:r>
            <a:r>
              <a:rPr lang="en-US" dirty="0" err="1" smtClean="0"/>
              <a:t>drogas</a:t>
            </a:r>
            <a:r>
              <a:rPr lang="en-US" dirty="0" smtClean="0"/>
              <a:t> (</a:t>
            </a:r>
            <a:r>
              <a:rPr lang="en-US" dirty="0" err="1" smtClean="0"/>
              <a:t>cocaína</a:t>
            </a:r>
            <a:r>
              <a:rPr lang="en-US" dirty="0" smtClean="0"/>
              <a:t>, </a:t>
            </a:r>
            <a:r>
              <a:rPr lang="en-US" dirty="0" err="1" smtClean="0"/>
              <a:t>anfetaminas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err="1" smtClean="0"/>
              <a:t>Neurobiologia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rgbClr val="B7DEE8"/>
          </a:solidFill>
        </p:spPr>
        <p:txBody>
          <a:bodyPr/>
          <a:lstStyle/>
          <a:p>
            <a:pPr algn="ctr"/>
            <a:r>
              <a:rPr lang="en-US" dirty="0" err="1" smtClean="0"/>
              <a:t>Cérebro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Neurônio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100" b="1100"/>
          <a:stretch>
            <a:fillRect/>
          </a:stretch>
        </p:blipFill>
        <p:spPr>
          <a:xfrm>
            <a:off x="457200" y="2284115"/>
            <a:ext cx="4040188" cy="395128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11641" r="11641"/>
          <a:stretch>
            <a:fillRect/>
          </a:stretch>
        </p:blipFill>
        <p:spPr>
          <a:xfrm>
            <a:off x="4645025" y="2297770"/>
            <a:ext cx="4041775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solidFill>
            <a:srgbClr val="F2F2F2"/>
          </a:solidFill>
        </p:spPr>
        <p:txBody>
          <a:bodyPr/>
          <a:lstStyle/>
          <a:p>
            <a:r>
              <a:rPr lang="en-US" dirty="0" err="1" smtClean="0"/>
              <a:t>Neurobiologia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" b="4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1138</Words>
  <Application>Microsoft Office PowerPoint</Application>
  <PresentationFormat>Apresentação na tela (4:3)</PresentationFormat>
  <Paragraphs>193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Office Theme</vt:lpstr>
      <vt:lpstr>DEPRESSÃO</vt:lpstr>
      <vt:lpstr>O que é Depressão?</vt:lpstr>
      <vt:lpstr>Tristeza não é Depressão!</vt:lpstr>
      <vt:lpstr>Depressão – Sintomas fundamentais</vt:lpstr>
      <vt:lpstr>Depressão é um problema de Saúde Pública!</vt:lpstr>
      <vt:lpstr>Apresentação do PowerPoint</vt:lpstr>
      <vt:lpstr>Causas</vt:lpstr>
      <vt:lpstr>Neurobiologia</vt:lpstr>
      <vt:lpstr>Neurobiologia</vt:lpstr>
      <vt:lpstr>Apresentação do PowerPoint</vt:lpstr>
      <vt:lpstr>Apresentação do PowerPoint</vt:lpstr>
      <vt:lpstr>Tipos de depressão</vt:lpstr>
      <vt:lpstr>Depressão em Mulheres</vt:lpstr>
      <vt:lpstr>Apresentação do PowerPoint</vt:lpstr>
      <vt:lpstr>Depressão em homens</vt:lpstr>
      <vt:lpstr>Depressão em crianças</vt:lpstr>
      <vt:lpstr>Tratamento</vt:lpstr>
      <vt:lpstr>Antidepressivos</vt:lpstr>
      <vt:lpstr>Apresentação do PowerPoint</vt:lpstr>
      <vt:lpstr>Antidepressivos</vt:lpstr>
      <vt:lpstr>Antidepressivos</vt:lpstr>
      <vt:lpstr>Antidepressivos</vt:lpstr>
      <vt:lpstr>Antidepressivos</vt:lpstr>
      <vt:lpstr>Psicoterapia</vt:lpstr>
      <vt:lpstr>Como ajudar a si mesmo se você estiver deprimido?</vt:lpstr>
      <vt:lpstr>Como ajudar a si mesmo se você estiver deprimido?</vt:lpstr>
      <vt:lpstr>Como familiares e amigos podem ajudar a pessoa deprimida?</vt:lpstr>
      <vt:lpstr>Como familiares e amigos podem ajudar a pessoa deprimida?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DEPRESSÃO</dc:title>
  <dc:creator>Airton Santos Filho</dc:creator>
  <cp:lastModifiedBy>Tatiana</cp:lastModifiedBy>
  <cp:revision>36</cp:revision>
  <dcterms:created xsi:type="dcterms:W3CDTF">2014-02-27T12:32:10Z</dcterms:created>
  <dcterms:modified xsi:type="dcterms:W3CDTF">2014-04-14T17:29:29Z</dcterms:modified>
</cp:coreProperties>
</file>