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6" r:id="rId11"/>
    <p:sldId id="268" r:id="rId12"/>
    <p:sldId id="269" r:id="rId1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76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E044-7B29-4902-AADA-FD44039F4207}" type="datetimeFigureOut">
              <a:rPr lang="pt-BR" smtClean="0"/>
              <a:pPr/>
              <a:t>24/03/2014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D7849-1C89-4C5E-98DC-18FED1D7A20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E044-7B29-4902-AADA-FD44039F4207}" type="datetimeFigureOut">
              <a:rPr lang="pt-BR" smtClean="0"/>
              <a:pPr/>
              <a:t>24/03/2014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D7849-1C89-4C5E-98DC-18FED1D7A20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E044-7B29-4902-AADA-FD44039F4207}" type="datetimeFigureOut">
              <a:rPr lang="pt-BR" smtClean="0"/>
              <a:pPr/>
              <a:t>24/03/2014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D7849-1C89-4C5E-98DC-18FED1D7A20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E044-7B29-4902-AADA-FD44039F4207}" type="datetimeFigureOut">
              <a:rPr lang="pt-BR" smtClean="0"/>
              <a:pPr/>
              <a:t>24/03/2014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D7849-1C89-4C5E-98DC-18FED1D7A20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E044-7B29-4902-AADA-FD44039F4207}" type="datetimeFigureOut">
              <a:rPr lang="pt-BR" smtClean="0"/>
              <a:pPr/>
              <a:t>24/03/2014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D7849-1C89-4C5E-98DC-18FED1D7A20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E044-7B29-4902-AADA-FD44039F4207}" type="datetimeFigureOut">
              <a:rPr lang="pt-BR" smtClean="0"/>
              <a:pPr/>
              <a:t>24/03/2014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D7849-1C89-4C5E-98DC-18FED1D7A20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E044-7B29-4902-AADA-FD44039F4207}" type="datetimeFigureOut">
              <a:rPr lang="pt-BR" smtClean="0"/>
              <a:pPr/>
              <a:t>24/03/2014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D7849-1C89-4C5E-98DC-18FED1D7A20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E044-7B29-4902-AADA-FD44039F4207}" type="datetimeFigureOut">
              <a:rPr lang="pt-BR" smtClean="0"/>
              <a:pPr/>
              <a:t>24/03/2014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D7849-1C89-4C5E-98DC-18FED1D7A20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E044-7B29-4902-AADA-FD44039F4207}" type="datetimeFigureOut">
              <a:rPr lang="pt-BR" smtClean="0"/>
              <a:pPr/>
              <a:t>24/03/2014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D7849-1C89-4C5E-98DC-18FED1D7A20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E044-7B29-4902-AADA-FD44039F4207}" type="datetimeFigureOut">
              <a:rPr lang="pt-BR" smtClean="0"/>
              <a:pPr/>
              <a:t>24/03/2014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D7849-1C89-4C5E-98DC-18FED1D7A20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E044-7B29-4902-AADA-FD44039F4207}" type="datetimeFigureOut">
              <a:rPr lang="pt-BR" smtClean="0"/>
              <a:pPr/>
              <a:t>24/03/2014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D7849-1C89-4C5E-98DC-18FED1D7A20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DE044-7B29-4902-AADA-FD44039F4207}" type="datetimeFigureOut">
              <a:rPr lang="pt-BR" smtClean="0"/>
              <a:pPr/>
              <a:t>24/03/2014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D7849-1C89-4C5E-98DC-18FED1D7A20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emiliomirandaenf@gmail.com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denise.gve.cdct@gmail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Imagem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Título 5"/>
          <p:cNvSpPr>
            <a:spLocks noGrp="1"/>
          </p:cNvSpPr>
          <p:nvPr>
            <p:ph type="ctrTitle"/>
          </p:nvPr>
        </p:nvSpPr>
        <p:spPr>
          <a:xfrm>
            <a:off x="0" y="428625"/>
            <a:ext cx="9144000" cy="1857375"/>
          </a:xfrm>
        </p:spPr>
        <p:txBody>
          <a:bodyPr/>
          <a:lstStyle/>
          <a:p>
            <a:r>
              <a:rPr lang="pt-BR" sz="4800" b="1" dirty="0" smtClean="0">
                <a:solidFill>
                  <a:schemeClr val="bg1"/>
                </a:solidFill>
                <a:latin typeface="Myriad Pro"/>
                <a:ea typeface="Franchise"/>
                <a:cs typeface="Franchise"/>
              </a:rPr>
              <a:t>Programa Estadual de Controle da Tuberculose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Imagem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ítulo 1"/>
          <p:cNvSpPr>
            <a:spLocks noGrp="1"/>
          </p:cNvSpPr>
          <p:nvPr>
            <p:ph type="title"/>
          </p:nvPr>
        </p:nvSpPr>
        <p:spPr>
          <a:xfrm>
            <a:off x="683568" y="500063"/>
            <a:ext cx="8003232" cy="714375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Acondicionamento e transporte</a:t>
            </a:r>
            <a:r>
              <a:rPr lang="pt-BR" sz="2800" b="1" dirty="0" smtClean="0">
                <a:solidFill>
                  <a:schemeClr val="bg1"/>
                </a:solidFill>
                <a:latin typeface="Myriad Pro"/>
              </a:rPr>
              <a:t> </a:t>
            </a:r>
          </a:p>
        </p:txBody>
      </p:sp>
      <p:sp>
        <p:nvSpPr>
          <p:cNvPr id="5" name="Text Box 1033"/>
          <p:cNvSpPr txBox="1">
            <a:spLocks noChangeArrowheads="1"/>
          </p:cNvSpPr>
          <p:nvPr/>
        </p:nvSpPr>
        <p:spPr bwMode="auto">
          <a:xfrm>
            <a:off x="251520" y="1340768"/>
            <a:ext cx="5334000" cy="1200150"/>
          </a:xfrm>
          <a:prstGeom prst="rect">
            <a:avLst/>
          </a:prstGeom>
          <a:solidFill>
            <a:srgbClr val="FFEAA7"/>
          </a:solidFill>
          <a:ln w="38100" cmpd="dbl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FF66"/>
              </a:buClr>
              <a:buFont typeface="Wingdings" pitchFamily="2" charset="2"/>
              <a:buChar char="ü"/>
              <a:defRPr/>
            </a:pPr>
            <a:r>
              <a:rPr lang="pt-BR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>
                <a:latin typeface="Comic Sans MS" pitchFamily="66" charset="0"/>
                <a:cs typeface="Arial" pitchFamily="34" charset="0"/>
              </a:rPr>
              <a:t>acondicionamento de forma adequada para que não haja risco de derramamento</a:t>
            </a:r>
          </a:p>
        </p:txBody>
      </p:sp>
      <p:pic>
        <p:nvPicPr>
          <p:cNvPr id="6" name="Picture 9" descr="Curso TB 010"/>
          <p:cNvPicPr>
            <a:picLocks noChangeAspect="1" noChangeArrowheads="1"/>
          </p:cNvPicPr>
          <p:nvPr/>
        </p:nvPicPr>
        <p:blipFill>
          <a:blip r:embed="rId3" cstate="print">
            <a:lum bright="12000"/>
          </a:blip>
          <a:srcRect/>
          <a:stretch>
            <a:fillRect/>
          </a:stretch>
        </p:blipFill>
        <p:spPr bwMode="auto">
          <a:xfrm>
            <a:off x="467544" y="2636912"/>
            <a:ext cx="2665412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4" cstate="print"/>
          <a:srcRect l="34927" t="11830" r="28059" b="24629"/>
          <a:stretch>
            <a:fillRect/>
          </a:stretch>
        </p:blipFill>
        <p:spPr bwMode="auto">
          <a:xfrm>
            <a:off x="5868144" y="1340768"/>
            <a:ext cx="1677988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034"/>
          <p:cNvSpPr txBox="1">
            <a:spLocks noChangeArrowheads="1"/>
          </p:cNvSpPr>
          <p:nvPr/>
        </p:nvSpPr>
        <p:spPr bwMode="auto">
          <a:xfrm>
            <a:off x="251520" y="4725144"/>
            <a:ext cx="3456384" cy="461963"/>
          </a:xfrm>
          <a:prstGeom prst="rect">
            <a:avLst/>
          </a:prstGeom>
          <a:solidFill>
            <a:srgbClr val="FFEAA7"/>
          </a:solidFill>
          <a:ln w="38100" cmpd="dbl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FFFF66"/>
              </a:buClr>
              <a:buFont typeface="Wingdings" pitchFamily="2" charset="2"/>
              <a:buChar char="ü"/>
              <a:defRPr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>
                <a:latin typeface="Comic Sans MS" pitchFamily="66" charset="0"/>
                <a:cs typeface="Arial" pitchFamily="34" charset="0"/>
              </a:rPr>
              <a:t>proteger da luz solar</a:t>
            </a:r>
          </a:p>
        </p:txBody>
      </p:sp>
      <p:sp>
        <p:nvSpPr>
          <p:cNvPr id="9" name="Text Box 1032"/>
          <p:cNvSpPr txBox="1">
            <a:spLocks noChangeArrowheads="1"/>
          </p:cNvSpPr>
          <p:nvPr/>
        </p:nvSpPr>
        <p:spPr bwMode="auto">
          <a:xfrm>
            <a:off x="3810000" y="3933056"/>
            <a:ext cx="5334000" cy="1570038"/>
          </a:xfrm>
          <a:prstGeom prst="rect">
            <a:avLst/>
          </a:prstGeom>
          <a:solidFill>
            <a:srgbClr val="FFEAA7"/>
          </a:solidFill>
          <a:ln w="38100" cmpd="dbl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FF66"/>
              </a:buClr>
              <a:buFont typeface="Wingdings" pitchFamily="2" charset="2"/>
              <a:buChar char="ü"/>
              <a:defRPr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mantendo </a:t>
            </a:r>
            <a:r>
              <a:rPr lang="pt-BR" sz="2400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na geladeira </a:t>
            </a:r>
            <a:r>
              <a:rPr lang="pt-BR" sz="2400" dirty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até 7 dias não perde suas características para a baciloscopia nem a viabilidade para a cultura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Imagem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ítulo 1"/>
          <p:cNvSpPr>
            <a:spLocks noGrp="1"/>
          </p:cNvSpPr>
          <p:nvPr>
            <p:ph type="title"/>
          </p:nvPr>
        </p:nvSpPr>
        <p:spPr>
          <a:xfrm>
            <a:off x="539552" y="500063"/>
            <a:ext cx="8147248" cy="714375"/>
          </a:xfrm>
        </p:spPr>
        <p:txBody>
          <a:bodyPr>
            <a:normAutofit fontScale="90000"/>
          </a:bodyPr>
          <a:lstStyle/>
          <a:p>
            <a:r>
              <a:rPr lang="pt-BR" sz="2000" b="1" dirty="0" smtClean="0">
                <a:solidFill>
                  <a:srgbClr val="F57E1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/>
            </a:r>
            <a:br>
              <a:rPr lang="pt-BR" sz="2000" b="1" dirty="0" smtClean="0">
                <a:solidFill>
                  <a:srgbClr val="F57E1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pt-BR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Acondicionamento e transporte </a:t>
            </a:r>
            <a:r>
              <a:rPr lang="pt-BR" sz="2000" b="1" dirty="0" smtClean="0">
                <a:solidFill>
                  <a:srgbClr val="F57E1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/>
            </a:r>
            <a:br>
              <a:rPr lang="pt-BR" sz="2000" b="1" dirty="0" smtClean="0">
                <a:solidFill>
                  <a:srgbClr val="F57E1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pt-BR" sz="2000" b="1" dirty="0" smtClean="0">
                <a:solidFill>
                  <a:schemeClr val="bg1"/>
                </a:solidFill>
                <a:latin typeface="Myriad Pro"/>
              </a:rPr>
              <a:t> </a:t>
            </a:r>
          </a:p>
        </p:txBody>
      </p:sp>
      <p:sp>
        <p:nvSpPr>
          <p:cNvPr id="5" name="Text Box 1035"/>
          <p:cNvSpPr txBox="1">
            <a:spLocks noChangeArrowheads="1"/>
          </p:cNvSpPr>
          <p:nvPr/>
        </p:nvSpPr>
        <p:spPr bwMode="auto">
          <a:xfrm>
            <a:off x="179512" y="1340768"/>
            <a:ext cx="5334000" cy="1016000"/>
          </a:xfrm>
          <a:prstGeom prst="rect">
            <a:avLst/>
          </a:prstGeom>
          <a:solidFill>
            <a:srgbClr val="FFEAA7"/>
          </a:solidFill>
          <a:ln w="38100" cmpd="dbl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pt-BR" altLang="pt-BR" sz="2000" b="1" dirty="0">
                <a:latin typeface="Comic Sans MS" pitchFamily="66" charset="0"/>
              </a:rPr>
              <a:t>Colocar as requisições dos exames em um envelope ou saco plástico, fora da caixa térmica. </a:t>
            </a:r>
            <a:endParaRPr lang="pt-BR" altLang="pt-BR" sz="2000" dirty="0">
              <a:latin typeface="Comic Sans MS" pitchFamily="66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628800"/>
            <a:ext cx="2375275" cy="177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Box 1035"/>
          <p:cNvSpPr txBox="1">
            <a:spLocks noChangeArrowheads="1"/>
          </p:cNvSpPr>
          <p:nvPr/>
        </p:nvSpPr>
        <p:spPr bwMode="auto">
          <a:xfrm>
            <a:off x="3635896" y="4365104"/>
            <a:ext cx="5334000" cy="1200150"/>
          </a:xfrm>
          <a:prstGeom prst="rect">
            <a:avLst/>
          </a:prstGeom>
          <a:solidFill>
            <a:srgbClr val="FFEAA7"/>
          </a:solidFill>
          <a:ln w="38100" cmpd="dbl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FF66"/>
              </a:buClr>
              <a:buFont typeface="Wingdings" pitchFamily="2" charset="2"/>
              <a:buChar char="ü"/>
            </a:pPr>
            <a:r>
              <a:rPr lang="pt-BR" altLang="pt-BR" sz="2000" dirty="0">
                <a:latin typeface="Comic Sans MS" pitchFamily="66" charset="0"/>
              </a:rPr>
              <a:t> </a:t>
            </a:r>
            <a:r>
              <a:rPr lang="pt-BR" altLang="pt-BR" sz="2400" dirty="0">
                <a:latin typeface="Comic Sans MS" pitchFamily="66" charset="0"/>
              </a:rPr>
              <a:t>em temperatura ambiente, protegida da luz solar, no máximo por 2 horas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284984"/>
            <a:ext cx="304800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Conector reto 9"/>
          <p:cNvCxnSpPr/>
          <p:nvPr/>
        </p:nvCxnSpPr>
        <p:spPr>
          <a:xfrm>
            <a:off x="251520" y="3284984"/>
            <a:ext cx="3024336" cy="223224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 flipH="1">
            <a:off x="323528" y="3284984"/>
            <a:ext cx="2952328" cy="223224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agem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2411413" y="1484313"/>
            <a:ext cx="4321175" cy="9144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altLang="pt-BR" sz="5400" b="1"/>
              <a:t>Obrigado!!!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539750" y="2636838"/>
            <a:ext cx="8135938" cy="30162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altLang="pt-BR" sz="2400" b="1"/>
              <a:t>Coordenação Estadual de Controle das Doenças Crônicas Transmissíveis – Subcoordenação de Tuberculose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altLang="pt-BR" sz="2000" b="1"/>
              <a:t>Emílio Alves 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altLang="pt-BR" sz="2000" b="1"/>
              <a:t>Ana Lourdes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altLang="pt-BR" sz="2000" b="1"/>
              <a:t>Seyssa Cristina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altLang="pt-BR" sz="2000" b="1"/>
              <a:t>Glênia Feitosa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4427538" y="4005263"/>
            <a:ext cx="3889375" cy="160496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altLang="pt-BR" b="1"/>
              <a:t>Fone: (62) 3201-7034</a:t>
            </a:r>
          </a:p>
          <a:p>
            <a:pPr>
              <a:spcBef>
                <a:spcPct val="50000"/>
              </a:spcBef>
              <a:defRPr/>
            </a:pPr>
            <a:r>
              <a:rPr lang="pt-BR" altLang="pt-BR" b="1">
                <a:hlinkClick r:id="rId3"/>
              </a:rPr>
              <a:t>emiliomirandaenf@gmail.com</a:t>
            </a:r>
            <a:endParaRPr lang="pt-BR" altLang="pt-BR" b="1"/>
          </a:p>
          <a:p>
            <a:pPr>
              <a:spcBef>
                <a:spcPct val="50000"/>
              </a:spcBef>
              <a:defRPr/>
            </a:pPr>
            <a:r>
              <a:rPr lang="pt-BR" altLang="pt-BR" b="1">
                <a:hlinkClick r:id="rId4"/>
              </a:rPr>
              <a:t>denise.gve.cdct@gmail.com</a:t>
            </a:r>
            <a:endParaRPr lang="pt-BR" altLang="pt-BR" b="1"/>
          </a:p>
          <a:p>
            <a:pPr>
              <a:spcBef>
                <a:spcPct val="50000"/>
              </a:spcBef>
              <a:defRPr/>
            </a:pPr>
            <a:endParaRPr lang="pt-BR" altLang="pt-BR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Imagem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ítulo 1"/>
          <p:cNvSpPr>
            <a:spLocks noGrp="1"/>
          </p:cNvSpPr>
          <p:nvPr>
            <p:ph type="title"/>
          </p:nvPr>
        </p:nvSpPr>
        <p:spPr>
          <a:xfrm>
            <a:off x="2286000" y="500063"/>
            <a:ext cx="6400800" cy="714375"/>
          </a:xfrm>
        </p:spPr>
        <p:txBody>
          <a:bodyPr/>
          <a:lstStyle/>
          <a:p>
            <a:pPr algn="l"/>
            <a:r>
              <a:rPr lang="pt-BR" sz="2000" b="1" dirty="0" smtClean="0">
                <a:solidFill>
                  <a:schemeClr val="bg1"/>
                </a:solidFill>
                <a:latin typeface="Myriad Pro"/>
              </a:rPr>
              <a:t> </a:t>
            </a:r>
          </a:p>
        </p:txBody>
      </p:sp>
      <p:sp>
        <p:nvSpPr>
          <p:cNvPr id="14339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484785"/>
            <a:ext cx="8075240" cy="4230216"/>
          </a:xfrm>
        </p:spPr>
        <p:txBody>
          <a:bodyPr>
            <a:normAutofit/>
          </a:bodyPr>
          <a:lstStyle/>
          <a:p>
            <a:pPr algn="ctr">
              <a:buNone/>
              <a:defRPr/>
            </a:pPr>
            <a:endParaRPr lang="pt-BR" sz="4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algn="ctr">
              <a:buNone/>
              <a:defRPr/>
            </a:pPr>
            <a:r>
              <a:rPr lang="pt-BR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Solicitação,qualidade da amostra de escarro: </a:t>
            </a:r>
            <a:endParaRPr lang="pt-BR" sz="4400" b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algn="ctr">
              <a:buNone/>
              <a:defRPr/>
            </a:pPr>
            <a:r>
              <a:rPr lang="pt-BR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coleta, acondicionamento,</a:t>
            </a:r>
          </a:p>
          <a:p>
            <a:pPr algn="ctr">
              <a:buNone/>
              <a:defRPr/>
            </a:pPr>
            <a:r>
              <a:rPr lang="pt-BR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transporte</a:t>
            </a:r>
            <a:endParaRPr lang="pt-BR" sz="4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Imagem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ítulo 1"/>
          <p:cNvSpPr>
            <a:spLocks noGrp="1"/>
          </p:cNvSpPr>
          <p:nvPr>
            <p:ph type="title"/>
          </p:nvPr>
        </p:nvSpPr>
        <p:spPr>
          <a:xfrm>
            <a:off x="755576" y="500063"/>
            <a:ext cx="7931224" cy="714375"/>
          </a:xfrm>
        </p:spPr>
        <p:txBody>
          <a:bodyPr>
            <a:no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latin typeface="Myriad Pro"/>
              </a:rPr>
              <a:t>Quem deve solicitar o exame de escarro? </a:t>
            </a:r>
          </a:p>
        </p:txBody>
      </p:sp>
      <p:sp>
        <p:nvSpPr>
          <p:cNvPr id="14339" name="Espaço Reservado para Conteúdo 2"/>
          <p:cNvSpPr>
            <a:spLocks noGrp="1"/>
          </p:cNvSpPr>
          <p:nvPr>
            <p:ph idx="1"/>
          </p:nvPr>
        </p:nvSpPr>
        <p:spPr>
          <a:xfrm>
            <a:off x="827584" y="1857375"/>
            <a:ext cx="7859216" cy="385762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400" b="1" dirty="0" smtClean="0"/>
              <a:t>Enfermeiro  ou Médico da Unidade de Saúde .</a:t>
            </a:r>
          </a:p>
          <a:p>
            <a:pPr marL="0" indent="0">
              <a:lnSpc>
                <a:spcPct val="150000"/>
              </a:lnSpc>
              <a:buFont typeface="Wingdings" pitchFamily="2" charset="2"/>
              <a:buChar char="Ø"/>
            </a:pPr>
            <a:endParaRPr lang="pt-BR" sz="2400" b="1" dirty="0" smtClean="0"/>
          </a:p>
          <a:p>
            <a:pPr marL="0" indent="0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400" b="1" dirty="0" smtClean="0"/>
              <a:t>Os municípios devem se organizar para oferecer o acesso ao diagnóstico  de tuberculose  de forma ágil.</a:t>
            </a:r>
          </a:p>
          <a:p>
            <a:pPr marL="0" indent="0">
              <a:lnSpc>
                <a:spcPct val="150000"/>
              </a:lnSpc>
              <a:buFont typeface="Wingdings" pitchFamily="2" charset="2"/>
              <a:buChar char="Ø"/>
            </a:pPr>
            <a:endParaRPr lang="pt-BR" sz="2400" b="1" dirty="0" smtClean="0"/>
          </a:p>
          <a:p>
            <a:pPr marL="0" indent="0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400" b="1" dirty="0" smtClean="0"/>
              <a:t>Prazo para entrega do resultado: no máximo 24 </a:t>
            </a:r>
            <a:r>
              <a:rPr lang="pt-BR" sz="2400" b="1" dirty="0" err="1" smtClean="0"/>
              <a:t>hs</a:t>
            </a:r>
            <a:r>
              <a:rPr lang="pt-BR" sz="2400" b="1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Imagem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ítulo 1"/>
          <p:cNvSpPr>
            <a:spLocks noGrp="1"/>
          </p:cNvSpPr>
          <p:nvPr>
            <p:ph type="title"/>
          </p:nvPr>
        </p:nvSpPr>
        <p:spPr>
          <a:xfrm>
            <a:off x="827584" y="500063"/>
            <a:ext cx="7859216" cy="714375"/>
          </a:xfrm>
        </p:spPr>
        <p:txBody>
          <a:bodyPr>
            <a:normAutofit fontScale="90000"/>
          </a:bodyPr>
          <a:lstStyle/>
          <a:p>
            <a:r>
              <a:rPr lang="pt-BR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/>
            </a:r>
            <a:br>
              <a:rPr lang="pt-BR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</a:br>
            <a:r>
              <a:rPr lang="pt-BR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Qualidade das Amostras</a:t>
            </a:r>
            <a:r>
              <a:rPr lang="pt-BR" sz="2000" b="1" dirty="0" smtClean="0">
                <a:solidFill>
                  <a:srgbClr val="F57E1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/>
            </a:r>
            <a:br>
              <a:rPr lang="pt-BR" sz="2000" b="1" dirty="0" smtClean="0">
                <a:solidFill>
                  <a:srgbClr val="F57E1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</a:br>
            <a:r>
              <a:rPr lang="pt-BR" sz="2000" b="1" dirty="0" smtClean="0">
                <a:solidFill>
                  <a:schemeClr val="bg1"/>
                </a:solidFill>
                <a:latin typeface="Myriad Pro"/>
              </a:rPr>
              <a:t> 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395536" y="1340768"/>
            <a:ext cx="8291264" cy="1766637"/>
          </a:xfrm>
          <a:prstGeom prst="rect">
            <a:avLst/>
          </a:prstGeom>
          <a:solidFill>
            <a:srgbClr val="FFFFCC"/>
          </a:solidFill>
          <a:ln>
            <a:solidFill>
              <a:srgbClr val="FF4343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dirty="0">
                <a:latin typeface="Comic Sans MS" pitchFamily="66" charset="0"/>
                <a:cs typeface="Arial" charset="0"/>
              </a:rPr>
              <a:t>Aspecto Fundamental </a:t>
            </a:r>
          </a:p>
          <a:p>
            <a:pPr algn="ctr">
              <a:defRPr/>
            </a:pPr>
            <a:r>
              <a:rPr lang="pt-BR" dirty="0">
                <a:latin typeface="Comic Sans MS" pitchFamily="66" charset="0"/>
                <a:cs typeface="Arial" charset="0"/>
              </a:rPr>
              <a:t> Fase Pré-analítica do exame</a:t>
            </a:r>
          </a:p>
          <a:p>
            <a:pPr algn="ctr">
              <a:defRPr/>
            </a:pPr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Amostra adequada=resultado confiável</a:t>
            </a:r>
            <a:endParaRPr lang="pt-BR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Retângulo 7"/>
          <p:cNvSpPr>
            <a:spLocks noChangeArrowheads="1"/>
          </p:cNvSpPr>
          <p:nvPr/>
        </p:nvSpPr>
        <p:spPr bwMode="auto">
          <a:xfrm>
            <a:off x="467544" y="3212976"/>
            <a:ext cx="8280920" cy="2308324"/>
          </a:xfrm>
          <a:prstGeom prst="rect">
            <a:avLst/>
          </a:prstGeom>
          <a:noFill/>
          <a:ln w="9525">
            <a:solidFill>
              <a:srgbClr val="F57E1B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altLang="pt-BR" sz="2400" b="1" dirty="0">
                <a:latin typeface="Comic Sans MS" pitchFamily="66" charset="0"/>
              </a:rPr>
              <a:t>Boa amostra clínica</a:t>
            </a:r>
          </a:p>
          <a:p>
            <a:pPr algn="ctr"/>
            <a:r>
              <a:rPr lang="pt-BR" altLang="pt-BR" sz="2400" dirty="0">
                <a:latin typeface="Comic Sans MS" pitchFamily="66" charset="0"/>
              </a:rPr>
              <a:t>Provém do local da lesão</a:t>
            </a:r>
          </a:p>
          <a:p>
            <a:pPr algn="ctr"/>
            <a:r>
              <a:rPr lang="pt-BR" altLang="pt-BR" sz="2400" dirty="0">
                <a:latin typeface="Comic Sans MS" pitchFamily="66" charset="0"/>
              </a:rPr>
              <a:t>Quantidade suficiente</a:t>
            </a:r>
          </a:p>
          <a:p>
            <a:pPr algn="ctr"/>
            <a:r>
              <a:rPr lang="pt-BR" altLang="pt-BR" sz="2400" dirty="0">
                <a:latin typeface="Comic Sans MS" pitchFamily="66" charset="0"/>
              </a:rPr>
              <a:t>Recipiente adequado</a:t>
            </a:r>
          </a:p>
          <a:p>
            <a:pPr algn="ctr"/>
            <a:r>
              <a:rPr lang="pt-BR" altLang="pt-BR" sz="2400" dirty="0">
                <a:latin typeface="Comic Sans MS" pitchFamily="66" charset="0"/>
              </a:rPr>
              <a:t>Bem identificada</a:t>
            </a:r>
          </a:p>
          <a:p>
            <a:pPr algn="ctr"/>
            <a:r>
              <a:rPr lang="pt-BR" altLang="pt-BR" sz="2400" dirty="0">
                <a:latin typeface="Comic Sans MS" pitchFamily="66" charset="0"/>
              </a:rPr>
              <a:t>Conservada e transportada adequadamente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Imagem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ítulo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984976" cy="714375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  <a:latin typeface="Myriad Pro"/>
              </a:rPr>
              <a:t>Qualidade das Amostras: Coleta </a:t>
            </a:r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611560" y="1857374"/>
            <a:ext cx="8075240" cy="3453253"/>
          </a:xfrm>
          <a:prstGeom prst="rect">
            <a:avLst/>
          </a:prstGeom>
          <a:ln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Orientações 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ao paciente de forma clara e fácil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entendimento;</a:t>
            </a:r>
          </a:p>
          <a:p>
            <a:pPr>
              <a:buNone/>
              <a:defRPr/>
            </a:pPr>
            <a:endParaRPr lang="pt-BR" sz="2800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Avaliar a compreensão das informações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dadas;</a:t>
            </a:r>
          </a:p>
          <a:p>
            <a:pPr>
              <a:buFont typeface="Wingdings" pitchFamily="2" charset="2"/>
              <a:buChar char="Ø"/>
              <a:defRPr/>
            </a:pPr>
            <a:endParaRPr lang="pt-BR" sz="2800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Deixar o paciente tirar as dúvidas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Imagem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ítulo 1"/>
          <p:cNvSpPr>
            <a:spLocks noGrp="1"/>
          </p:cNvSpPr>
          <p:nvPr>
            <p:ph type="title"/>
          </p:nvPr>
        </p:nvSpPr>
        <p:spPr>
          <a:xfrm>
            <a:off x="611560" y="500063"/>
            <a:ext cx="8075240" cy="714375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  <a:latin typeface="Myriad Pro"/>
              </a:rPr>
              <a:t>Orientações ao paciente </a:t>
            </a:r>
          </a:p>
        </p:txBody>
      </p:sp>
      <p:sp>
        <p:nvSpPr>
          <p:cNvPr id="14339" name="Espaço Reservado para Conteúdo 2"/>
          <p:cNvSpPr>
            <a:spLocks noGrp="1"/>
          </p:cNvSpPr>
          <p:nvPr>
            <p:ph idx="1"/>
          </p:nvPr>
        </p:nvSpPr>
        <p:spPr>
          <a:xfrm>
            <a:off x="827584" y="1857375"/>
            <a:ext cx="7859216" cy="3857625"/>
          </a:xfrm>
        </p:spPr>
        <p:txBody>
          <a:bodyPr/>
          <a:lstStyle/>
          <a:p>
            <a:pPr marL="285750" indent="-285750">
              <a:buFont typeface="Wingdings" pitchFamily="2" charset="2"/>
              <a:buChar char="Ø"/>
              <a:defRPr/>
            </a:pPr>
            <a:r>
              <a:rPr lang="pt-BR" sz="2400" b="1" dirty="0">
                <a:latin typeface="Comic Sans MS" panose="030F0702030302020204" pitchFamily="66" charset="0"/>
                <a:cs typeface="Arial" charset="0"/>
              </a:rPr>
              <a:t>Explicar a importância do exame para o paciente utilizando termos claros e de fácil entendimento</a:t>
            </a:r>
            <a:r>
              <a:rPr lang="pt-BR" sz="2400" b="1" dirty="0" smtClean="0">
                <a:latin typeface="Comic Sans MS" panose="030F0702030302020204" pitchFamily="66" charset="0"/>
                <a:cs typeface="Arial" charset="0"/>
              </a:rPr>
              <a:t>;</a:t>
            </a:r>
          </a:p>
          <a:p>
            <a:pPr marL="285750" indent="-285750">
              <a:buNone/>
              <a:defRPr/>
            </a:pPr>
            <a:endParaRPr lang="pt-BR" sz="2400" dirty="0">
              <a:latin typeface="Comic Sans MS" panose="030F0702030302020204" pitchFamily="66" charset="0"/>
              <a:cs typeface="Arial" charset="0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pt-BR" sz="2400" b="1" dirty="0">
                <a:latin typeface="Comic Sans MS" panose="030F0702030302020204" pitchFamily="66" charset="0"/>
                <a:cs typeface="Arial" charset="0"/>
              </a:rPr>
              <a:t>Orientar a necessidade de seguir os passos da coleta, pois o material para exame de escarro deve ser proveniente </a:t>
            </a:r>
            <a:r>
              <a:rPr lang="pt-BR" sz="2400" b="1" dirty="0" smtClean="0">
                <a:latin typeface="Comic Sans MS" panose="030F0702030302020204" pitchFamily="66" charset="0"/>
                <a:cs typeface="Arial" charset="0"/>
              </a:rPr>
              <a:t>do pulmão; 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endParaRPr lang="pt-BR" sz="2400" dirty="0">
              <a:latin typeface="Comic Sans MS" panose="030F0702030302020204" pitchFamily="66" charset="0"/>
              <a:cs typeface="Arial" charset="0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pt-BR" sz="2400" b="1" dirty="0">
                <a:latin typeface="Comic Sans MS" panose="030F0702030302020204" pitchFamily="66" charset="0"/>
                <a:cs typeface="Arial" charset="0"/>
              </a:rPr>
              <a:t>Orientar a quanto a higiene bucal</a:t>
            </a:r>
            <a:endParaRPr lang="pt-BR" sz="2400" dirty="0">
              <a:latin typeface="Comic Sans MS" panose="030F0702030302020204" pitchFamily="66" charset="0"/>
              <a:cs typeface="Arial" charset="0"/>
            </a:endParaRPr>
          </a:p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endParaRPr lang="pt-BR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Imagem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ítulo 1"/>
          <p:cNvSpPr>
            <a:spLocks noGrp="1"/>
          </p:cNvSpPr>
          <p:nvPr>
            <p:ph type="title"/>
          </p:nvPr>
        </p:nvSpPr>
        <p:spPr>
          <a:xfrm>
            <a:off x="899592" y="500063"/>
            <a:ext cx="7787208" cy="714375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  <a:latin typeface="Myriad Pro"/>
              </a:rPr>
              <a:t>Orientação ao Paciente </a:t>
            </a:r>
          </a:p>
        </p:txBody>
      </p:sp>
      <p:sp>
        <p:nvSpPr>
          <p:cNvPr id="14339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556793"/>
            <a:ext cx="8147248" cy="4158208"/>
          </a:xfrm>
        </p:spPr>
        <p:txBody>
          <a:bodyPr/>
          <a:lstStyle/>
          <a:p>
            <a:pPr marL="285750" indent="-285750">
              <a:buFont typeface="Wingdings" pitchFamily="2" charset="2"/>
              <a:buChar char="Ø"/>
            </a:pPr>
            <a:r>
              <a:rPr lang="pt-BR" altLang="pt-BR" sz="2000" b="1" dirty="0" smtClean="0">
                <a:latin typeface="Comic Sans MS" pitchFamily="66" charset="0"/>
              </a:rPr>
              <a:t>Fornecer ao paciente a orientação e simulação da técnica de coleta, utilizando para isto o pote, aproveitando este momento para indicar a quantidade a ser colhida. </a:t>
            </a:r>
            <a:endParaRPr lang="pt-BR" altLang="pt-BR" sz="2000" dirty="0" smtClean="0"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pt-BR" altLang="pt-BR" sz="2000" b="1" dirty="0" smtClean="0">
                <a:latin typeface="Comic Sans MS" pitchFamily="66" charset="0"/>
              </a:rPr>
              <a:t>Orientar o paciente a inspirar profundamente, retendo por alguns instantes o ar nos pulmões. </a:t>
            </a:r>
            <a:endParaRPr lang="pt-BR" altLang="pt-BR" sz="20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pt-BR" altLang="pt-BR" sz="2000" b="1" dirty="0" smtClean="0">
                <a:latin typeface="Comic Sans MS" pitchFamily="66" charset="0"/>
              </a:rPr>
              <a:t>Após inspirar profundamente, orientar o paciente a tossir e lançar o material diretamente no pote de coleta; </a:t>
            </a:r>
            <a:endParaRPr lang="pt-BR" altLang="pt-BR" sz="2000" dirty="0" smtClean="0"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pt-BR" altLang="pt-BR" sz="2000" b="1" dirty="0" smtClean="0">
                <a:latin typeface="Comic Sans MS" pitchFamily="66" charset="0"/>
              </a:rPr>
              <a:t>Orientar o paciente a repetir o procedimento por três vezes para atingir a quantidade necessária (5 a 10ml). </a:t>
            </a:r>
            <a:endParaRPr lang="pt-BR" altLang="pt-BR" sz="2000" dirty="0" smtClean="0">
              <a:latin typeface="Comic Sans MS" pitchFamily="66" charset="0"/>
            </a:endParaRPr>
          </a:p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endParaRPr lang="pt-BR" sz="1400" dirty="0" smtClean="0"/>
          </a:p>
        </p:txBody>
      </p:sp>
      <p:pic>
        <p:nvPicPr>
          <p:cNvPr id="5" name="Picture 3" descr="foto japones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0EFF4"/>
              </a:clrFrom>
              <a:clrTo>
                <a:srgbClr val="F0EFF4">
                  <a:alpha val="0"/>
                </a:srgbClr>
              </a:clrTo>
            </a:clrChange>
            <a:lum contrast="60000"/>
          </a:blip>
          <a:srcRect l="11278" r="45561" b="66504"/>
          <a:stretch>
            <a:fillRect/>
          </a:stretch>
        </p:blipFill>
        <p:spPr bwMode="auto">
          <a:xfrm>
            <a:off x="395536" y="4797152"/>
            <a:ext cx="1800225" cy="95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foto japonesa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AF1F4"/>
              </a:clrFrom>
              <a:clrTo>
                <a:srgbClr val="FAF1F4">
                  <a:alpha val="0"/>
                </a:srgbClr>
              </a:clrTo>
            </a:clrChange>
            <a:lum contrast="78000"/>
            <a:grayscl/>
          </a:blip>
          <a:srcRect l="1567" t="60684" r="63678" b="6042"/>
          <a:stretch>
            <a:fillRect/>
          </a:stretch>
        </p:blipFill>
        <p:spPr bwMode="auto">
          <a:xfrm>
            <a:off x="2555776" y="4581128"/>
            <a:ext cx="1597248" cy="1654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foto japonesa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0EFF4"/>
              </a:clrFrom>
              <a:clrTo>
                <a:srgbClr val="F0EFF4">
                  <a:alpha val="0"/>
                </a:srgbClr>
              </a:clrTo>
            </a:clrChange>
            <a:lum bright="-24000" contrast="84000"/>
            <a:grayscl/>
            <a:biLevel thresh="50000"/>
          </a:blip>
          <a:srcRect l="34964" t="61751" r="28079" b="6796"/>
          <a:stretch>
            <a:fillRect/>
          </a:stretch>
        </p:blipFill>
        <p:spPr bwMode="auto">
          <a:xfrm>
            <a:off x="4716016" y="4509120"/>
            <a:ext cx="1872680" cy="1606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foto japonesa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5F5F7"/>
              </a:clrFrom>
              <a:clrTo>
                <a:srgbClr val="F5F5F7">
                  <a:alpha val="0"/>
                </a:srgbClr>
              </a:clrTo>
            </a:clrChange>
            <a:lum contrast="84000"/>
          </a:blip>
          <a:srcRect l="73958" t="58463" b="6042"/>
          <a:stretch>
            <a:fillRect/>
          </a:stretch>
        </p:blipFill>
        <p:spPr bwMode="auto">
          <a:xfrm>
            <a:off x="7092280" y="4293096"/>
            <a:ext cx="1575594" cy="1886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Imagem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ítulo 1"/>
          <p:cNvSpPr>
            <a:spLocks noGrp="1"/>
          </p:cNvSpPr>
          <p:nvPr>
            <p:ph type="title"/>
          </p:nvPr>
        </p:nvSpPr>
        <p:spPr>
          <a:xfrm>
            <a:off x="899592" y="500063"/>
            <a:ext cx="7787208" cy="714375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  <a:latin typeface="Myriad Pro"/>
              </a:rPr>
              <a:t>Orientações ao Paciente </a:t>
            </a:r>
          </a:p>
        </p:txBody>
      </p:sp>
      <p:sp>
        <p:nvSpPr>
          <p:cNvPr id="14339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412777"/>
            <a:ext cx="8075240" cy="4302224"/>
          </a:xfrm>
        </p:spPr>
        <p:txBody>
          <a:bodyPr>
            <a:normAutofit fontScale="25000" lnSpcReduction="20000"/>
          </a:bodyPr>
          <a:lstStyle/>
          <a:p>
            <a:pPr marL="285750" indent="-285750">
              <a:lnSpc>
                <a:spcPct val="170000"/>
              </a:lnSpc>
              <a:buFont typeface="Wingdings" pitchFamily="2" charset="2"/>
              <a:buChar char="Ø"/>
              <a:defRPr/>
            </a:pPr>
            <a:r>
              <a:rPr lang="pt-BR" sz="6400" b="1" dirty="0">
                <a:latin typeface="Comic Sans MS" panose="030F0702030302020204" pitchFamily="66" charset="0"/>
                <a:cs typeface="Arial" charset="0"/>
              </a:rPr>
              <a:t>Orientar o paciente a tampar o pote </a:t>
            </a:r>
            <a:r>
              <a:rPr lang="pt-BR" sz="6400" b="1" dirty="0" err="1">
                <a:latin typeface="Comic Sans MS" panose="030F0702030302020204" pitchFamily="66" charset="0"/>
                <a:cs typeface="Arial" charset="0"/>
              </a:rPr>
              <a:t>rosqueando-o</a:t>
            </a:r>
            <a:r>
              <a:rPr lang="pt-BR" sz="6400" b="1" dirty="0">
                <a:latin typeface="Comic Sans MS" panose="030F0702030302020204" pitchFamily="66" charset="0"/>
                <a:cs typeface="Arial" charset="0"/>
              </a:rPr>
              <a:t> firmemente. </a:t>
            </a:r>
            <a:endParaRPr lang="pt-BR" sz="6400" dirty="0">
              <a:latin typeface="Comic Sans MS" panose="030F0702030302020204" pitchFamily="66" charset="0"/>
              <a:cs typeface="Arial" charset="0"/>
            </a:endParaRPr>
          </a:p>
          <a:p>
            <a:pPr marL="285750" indent="-285750">
              <a:lnSpc>
                <a:spcPct val="170000"/>
              </a:lnSpc>
              <a:buFont typeface="Wingdings" pitchFamily="2" charset="2"/>
              <a:buChar char="Ø"/>
              <a:defRPr/>
            </a:pPr>
            <a:r>
              <a:rPr lang="pt-BR" sz="6400" b="1" dirty="0">
                <a:latin typeface="Comic Sans MS" panose="030F0702030302020204" pitchFamily="66" charset="0"/>
                <a:cs typeface="Arial" charset="0"/>
              </a:rPr>
              <a:t>Entregar o pote identificado envolto em papel toalha, ou em papel higiênico. </a:t>
            </a:r>
            <a:endParaRPr lang="pt-BR" sz="6400" dirty="0">
              <a:latin typeface="Comic Sans MS" panose="030F0702030302020204" pitchFamily="66" charset="0"/>
              <a:cs typeface="Arial" charset="0"/>
            </a:endParaRPr>
          </a:p>
          <a:p>
            <a:pPr marL="285750" indent="-285750">
              <a:lnSpc>
                <a:spcPct val="170000"/>
              </a:lnSpc>
              <a:buFont typeface="Wingdings" pitchFamily="2" charset="2"/>
              <a:buChar char="Ø"/>
              <a:defRPr/>
            </a:pPr>
            <a:r>
              <a:rPr lang="pt-BR" sz="6400" b="1" dirty="0">
                <a:latin typeface="Comic Sans MS" panose="030F0702030302020204" pitchFamily="66" charset="0"/>
                <a:cs typeface="Arial" charset="0"/>
              </a:rPr>
              <a:t>Solicitar ao paciente que repita verbalmente as informações realizadas e simular a coleta. </a:t>
            </a:r>
            <a:endParaRPr lang="pt-BR" sz="6400" dirty="0">
              <a:latin typeface="Comic Sans MS" panose="030F0702030302020204" pitchFamily="66" charset="0"/>
              <a:cs typeface="Arial" charset="0"/>
            </a:endParaRPr>
          </a:p>
          <a:p>
            <a:pPr marL="285750" indent="-285750">
              <a:lnSpc>
                <a:spcPct val="170000"/>
              </a:lnSpc>
              <a:buFont typeface="Wingdings" pitchFamily="2" charset="2"/>
              <a:buChar char="Ø"/>
              <a:defRPr/>
            </a:pPr>
            <a:r>
              <a:rPr lang="pt-BR" sz="6400" b="1" dirty="0">
                <a:latin typeface="Comic Sans MS" panose="030F0702030302020204" pitchFamily="66" charset="0"/>
                <a:cs typeface="Arial" charset="0"/>
              </a:rPr>
              <a:t>Indicar ao cliente o local de coleta na Unidade (de preferência ao ar livre ou em sala bem arejada). </a:t>
            </a:r>
            <a:endParaRPr lang="pt-BR" sz="6400" dirty="0">
              <a:latin typeface="Comic Sans MS" panose="030F0702030302020204" pitchFamily="66" charset="0"/>
              <a:cs typeface="Arial" charset="0"/>
            </a:endParaRPr>
          </a:p>
          <a:p>
            <a:pPr marL="285750" indent="-285750">
              <a:lnSpc>
                <a:spcPct val="170000"/>
              </a:lnSpc>
              <a:buFont typeface="Wingdings" pitchFamily="2" charset="2"/>
              <a:buChar char="Ø"/>
              <a:defRPr/>
            </a:pPr>
            <a:r>
              <a:rPr lang="pt-BR" sz="6400" b="1" dirty="0">
                <a:latin typeface="Comic Sans MS" panose="030F0702030302020204" pitchFamily="66" charset="0"/>
                <a:cs typeface="Arial" charset="0"/>
              </a:rPr>
              <a:t>Após a coleta o cliente deve levar o pote até o profissional de saúde. </a:t>
            </a:r>
            <a:endParaRPr lang="pt-BR" sz="6400" dirty="0">
              <a:latin typeface="Comic Sans MS" panose="030F0702030302020204" pitchFamily="66" charset="0"/>
              <a:cs typeface="Arial" charset="0"/>
            </a:endParaRPr>
          </a:p>
          <a:p>
            <a:pPr marL="285750" indent="-285750">
              <a:lnSpc>
                <a:spcPct val="170000"/>
              </a:lnSpc>
              <a:buFont typeface="Wingdings" pitchFamily="2" charset="2"/>
              <a:buChar char="Ø"/>
              <a:defRPr/>
            </a:pPr>
            <a:r>
              <a:rPr lang="pt-BR" sz="6400" b="1" dirty="0">
                <a:latin typeface="Comic Sans MS" panose="030F0702030302020204" pitchFamily="66" charset="0"/>
                <a:cs typeface="Arial" charset="0"/>
              </a:rPr>
              <a:t>O profissional deverá verificar a quantidade e qualidade da amostra, sem abrir o pote. Caso a quantidade seja insuficiente, deve-se pedir para que o cliente repita a operação até obter uma amostra adequada. </a:t>
            </a:r>
            <a:endParaRPr lang="pt-BR" sz="6400" dirty="0">
              <a:latin typeface="Comic Sans MS" panose="030F0702030302020204" pitchFamily="66" charset="0"/>
              <a:cs typeface="Arial" charset="0"/>
            </a:endParaRPr>
          </a:p>
          <a:p>
            <a:pPr marL="285750" indent="-285750">
              <a:lnSpc>
                <a:spcPct val="170000"/>
              </a:lnSpc>
              <a:buFont typeface="Wingdings" pitchFamily="2" charset="2"/>
              <a:buChar char="Ø"/>
              <a:defRPr/>
            </a:pPr>
            <a:r>
              <a:rPr lang="pt-BR" sz="6400" b="1" dirty="0">
                <a:latin typeface="Comic Sans MS" panose="030F0702030302020204" pitchFamily="66" charset="0"/>
                <a:cs typeface="Arial" charset="0"/>
              </a:rPr>
              <a:t>Ao final, o paciente deverá lavar as mãos. </a:t>
            </a:r>
            <a:endParaRPr lang="pt-BR" sz="6400" dirty="0">
              <a:latin typeface="Comic Sans MS" panose="030F0702030302020204" pitchFamily="66" charset="0"/>
              <a:cs typeface="Arial" charset="0"/>
            </a:endParaRPr>
          </a:p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endParaRPr lang="pt-BR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Imagem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ítulo 1"/>
          <p:cNvSpPr>
            <a:spLocks noGrp="1"/>
          </p:cNvSpPr>
          <p:nvPr>
            <p:ph type="title"/>
          </p:nvPr>
        </p:nvSpPr>
        <p:spPr>
          <a:xfrm>
            <a:off x="0" y="500063"/>
            <a:ext cx="8964488" cy="714375"/>
          </a:xfrm>
        </p:spPr>
        <p:txBody>
          <a:bodyPr>
            <a:no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latin typeface="Myriad Pro"/>
              </a:rPr>
              <a:t>Orientações ao Paciente: 2ª amostra </a:t>
            </a:r>
          </a:p>
        </p:txBody>
      </p:sp>
      <p:sp>
        <p:nvSpPr>
          <p:cNvPr id="14339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412777"/>
            <a:ext cx="8219256" cy="4302224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Wingdings" pitchFamily="2" charset="2"/>
              <a:buChar char="Ø"/>
              <a:defRPr/>
            </a:pPr>
            <a:r>
              <a:rPr lang="pt-BR" sz="2000" b="1" dirty="0">
                <a:latin typeface="Comic Sans MS" panose="030F0702030302020204" pitchFamily="66" charset="0"/>
                <a:cs typeface="Arial" charset="0"/>
              </a:rPr>
              <a:t>A </a:t>
            </a:r>
            <a:r>
              <a:rPr lang="pt-BR" sz="2000" b="1" dirty="0" err="1">
                <a:latin typeface="Comic Sans MS" panose="030F0702030302020204" pitchFamily="66" charset="0"/>
                <a:cs typeface="Arial" charset="0"/>
              </a:rPr>
              <a:t>2ª</a:t>
            </a:r>
            <a:r>
              <a:rPr lang="pt-BR" sz="2000" b="1" dirty="0">
                <a:latin typeface="Comic Sans MS" panose="030F0702030302020204" pitchFamily="66" charset="0"/>
                <a:cs typeface="Arial" charset="0"/>
              </a:rPr>
              <a:t>amostra deve ser coletada, no dia seguinte, logo ao despertar, em local arejado, </a:t>
            </a:r>
            <a:endParaRPr lang="pt-BR" sz="2000" dirty="0">
              <a:latin typeface="Comic Sans MS" panose="030F0702030302020204" pitchFamily="66" charset="0"/>
              <a:cs typeface="Arial" charset="0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pt-BR" sz="2000" b="1" dirty="0">
                <a:latin typeface="Comic Sans MS" panose="030F0702030302020204" pitchFamily="66" charset="0"/>
                <a:cs typeface="Arial" charset="0"/>
              </a:rPr>
              <a:t>Seguindo os passos da 1ª amostra (unidade de saúde). </a:t>
            </a:r>
            <a:endParaRPr lang="pt-BR" sz="2000" dirty="0">
              <a:latin typeface="Comic Sans MS" panose="030F0702030302020204" pitchFamily="66" charset="0"/>
              <a:cs typeface="Arial" charset="0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pt-BR" sz="2000" b="1" dirty="0">
                <a:latin typeface="Comic Sans MS" panose="030F0702030302020204" pitchFamily="66" charset="0"/>
                <a:cs typeface="Arial" charset="0"/>
              </a:rPr>
              <a:t>Realizar esta coleta no dia em que for levar o exame à Unidade de Saúde (não deixar armazenada em casa). </a:t>
            </a:r>
            <a:endParaRPr lang="pt-BR" sz="2000" dirty="0">
              <a:latin typeface="Comic Sans MS" panose="030F0702030302020204" pitchFamily="66" charset="0"/>
              <a:cs typeface="Arial" charset="0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pt-BR" sz="2000" b="1" dirty="0">
                <a:latin typeface="Comic Sans MS" panose="030F0702030302020204" pitchFamily="66" charset="0"/>
                <a:cs typeface="Arial" charset="0"/>
              </a:rPr>
              <a:t>O paciente deverá colocar o pote com a tampa para cima, em saco plástico, cuidando para mantê-lo nessa posição. </a:t>
            </a:r>
            <a:endParaRPr lang="pt-BR" sz="2000" dirty="0">
              <a:latin typeface="Comic Sans MS" panose="030F0702030302020204" pitchFamily="66" charset="0"/>
              <a:cs typeface="Arial" charset="0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pt-BR" sz="2000" b="1" dirty="0">
                <a:latin typeface="Comic Sans MS" panose="030F0702030302020204" pitchFamily="66" charset="0"/>
                <a:cs typeface="Arial" charset="0"/>
              </a:rPr>
              <a:t>Orientar que o paciente lave as mãos após este procedimento e transporte o material para o local indicado. </a:t>
            </a:r>
            <a:endParaRPr lang="pt-BR" sz="2000" dirty="0">
              <a:latin typeface="Arial" charset="0"/>
              <a:cs typeface="Arial" charset="0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pt-BR" sz="2200" b="1" dirty="0">
                <a:latin typeface="Comic Sans MS" panose="030F0702030302020204" pitchFamily="66" charset="0"/>
                <a:cs typeface="Arial" charset="0"/>
              </a:rPr>
              <a:t>O profissional de saúde que receber a amostra deverá utilizar luvas de procedimento para manusear o pote. </a:t>
            </a:r>
            <a:endParaRPr lang="pt-BR" sz="2200" dirty="0">
              <a:latin typeface="Comic Sans MS" panose="030F0702030302020204" pitchFamily="66" charset="0"/>
              <a:cs typeface="Arial" charset="0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pt-BR" sz="2200" b="1" dirty="0">
                <a:latin typeface="Comic Sans MS" panose="030F0702030302020204" pitchFamily="66" charset="0"/>
                <a:cs typeface="Arial" charset="0"/>
              </a:rPr>
              <a:t>Verificar se a amostra está bem identificada e se corresponde à requisição do exame. </a:t>
            </a:r>
            <a:endParaRPr lang="pt-BR" sz="2200" dirty="0">
              <a:latin typeface="Comic Sans MS" panose="030F0702030302020204" pitchFamily="66" charset="0"/>
              <a:cs typeface="Arial" charset="0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pt-BR" sz="2200" b="1" dirty="0">
                <a:latin typeface="Comic Sans MS" panose="030F0702030302020204" pitchFamily="66" charset="0"/>
                <a:cs typeface="Arial" charset="0"/>
              </a:rPr>
              <a:t>Conferir a quantidade do escarro sem abrir o pote. </a:t>
            </a:r>
            <a:endParaRPr lang="pt-BR" sz="2200" dirty="0">
              <a:latin typeface="Comic Sans MS" panose="030F0702030302020204" pitchFamily="66" charset="0"/>
              <a:cs typeface="Arial" charset="0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endParaRPr lang="pt-BR" sz="2000" dirty="0">
              <a:latin typeface="Comic Sans MS" panose="030F0702030302020204" pitchFamily="66" charset="0"/>
              <a:cs typeface="Arial" charset="0"/>
            </a:endParaRPr>
          </a:p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endParaRPr lang="pt-BR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620</Words>
  <Application>Microsoft Office PowerPoint</Application>
  <PresentationFormat>Apresentação na tela (4:3)</PresentationFormat>
  <Paragraphs>72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3" baseType="lpstr">
      <vt:lpstr>Tema do Office</vt:lpstr>
      <vt:lpstr>Programa Estadual de Controle da Tuberculose</vt:lpstr>
      <vt:lpstr> </vt:lpstr>
      <vt:lpstr>Quem deve solicitar o exame de escarro? </vt:lpstr>
      <vt:lpstr> Qualidade das Amostras  </vt:lpstr>
      <vt:lpstr>Qualidade das Amostras: Coleta </vt:lpstr>
      <vt:lpstr>Orientações ao paciente </vt:lpstr>
      <vt:lpstr>Orientação ao Paciente </vt:lpstr>
      <vt:lpstr>Orientações ao Paciente </vt:lpstr>
      <vt:lpstr>Orientações ao Paciente: 2ª amostra </vt:lpstr>
      <vt:lpstr>Acondicionamento e transporte </vt:lpstr>
      <vt:lpstr> Acondicionamento e transporte   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Programa Estadual de Controle da Tuberculose</dc:title>
  <dc:creator>Murilo Dias</dc:creator>
  <cp:lastModifiedBy>Tatiana</cp:lastModifiedBy>
  <cp:revision>8</cp:revision>
  <dcterms:created xsi:type="dcterms:W3CDTF">2013-12-18T00:01:22Z</dcterms:created>
  <dcterms:modified xsi:type="dcterms:W3CDTF">2014-03-24T12:49:31Z</dcterms:modified>
</cp:coreProperties>
</file>