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84"/>
  </p:notesMasterIdLst>
  <p:sldIdLst>
    <p:sldId id="256" r:id="rId2"/>
    <p:sldId id="266" r:id="rId3"/>
    <p:sldId id="267" r:id="rId4"/>
    <p:sldId id="268" r:id="rId5"/>
    <p:sldId id="269" r:id="rId6"/>
    <p:sldId id="258" r:id="rId7"/>
    <p:sldId id="270" r:id="rId8"/>
    <p:sldId id="271" r:id="rId9"/>
    <p:sldId id="259" r:id="rId10"/>
    <p:sldId id="272" r:id="rId11"/>
    <p:sldId id="278" r:id="rId12"/>
    <p:sldId id="263" r:id="rId13"/>
    <p:sldId id="273" r:id="rId14"/>
    <p:sldId id="344" r:id="rId15"/>
    <p:sldId id="339" r:id="rId16"/>
    <p:sldId id="345" r:id="rId17"/>
    <p:sldId id="346" r:id="rId18"/>
    <p:sldId id="347" r:id="rId19"/>
    <p:sldId id="274" r:id="rId20"/>
    <p:sldId id="340" r:id="rId21"/>
    <p:sldId id="304" r:id="rId22"/>
    <p:sldId id="265" r:id="rId23"/>
    <p:sldId id="264" r:id="rId24"/>
    <p:sldId id="276" r:id="rId25"/>
    <p:sldId id="277" r:id="rId26"/>
    <p:sldId id="318" r:id="rId27"/>
    <p:sldId id="329" r:id="rId28"/>
    <p:sldId id="317" r:id="rId29"/>
    <p:sldId id="319" r:id="rId30"/>
    <p:sldId id="321" r:id="rId31"/>
    <p:sldId id="299" r:id="rId32"/>
    <p:sldId id="343" r:id="rId33"/>
    <p:sldId id="285" r:id="rId34"/>
    <p:sldId id="297" r:id="rId35"/>
    <p:sldId id="341" r:id="rId36"/>
    <p:sldId id="330" r:id="rId37"/>
    <p:sldId id="280" r:id="rId38"/>
    <p:sldId id="282" r:id="rId39"/>
    <p:sldId id="281" r:id="rId40"/>
    <p:sldId id="286" r:id="rId41"/>
    <p:sldId id="287" r:id="rId42"/>
    <p:sldId id="305" r:id="rId43"/>
    <p:sldId id="301" r:id="rId44"/>
    <p:sldId id="289" r:id="rId45"/>
    <p:sldId id="288" r:id="rId46"/>
    <p:sldId id="290" r:id="rId47"/>
    <p:sldId id="291" r:id="rId48"/>
    <p:sldId id="292" r:id="rId49"/>
    <p:sldId id="283" r:id="rId50"/>
    <p:sldId id="284" r:id="rId51"/>
    <p:sldId id="293" r:id="rId52"/>
    <p:sldId id="294" r:id="rId53"/>
    <p:sldId id="303" r:id="rId54"/>
    <p:sldId id="295" r:id="rId55"/>
    <p:sldId id="300" r:id="rId56"/>
    <p:sldId id="306" r:id="rId57"/>
    <p:sldId id="307" r:id="rId58"/>
    <p:sldId id="308" r:id="rId59"/>
    <p:sldId id="309" r:id="rId60"/>
    <p:sldId id="310" r:id="rId61"/>
    <p:sldId id="311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14" r:id="rId70"/>
    <p:sldId id="316" r:id="rId71"/>
    <p:sldId id="312" r:id="rId72"/>
    <p:sldId id="313" r:id="rId73"/>
    <p:sldId id="296" r:id="rId74"/>
    <p:sldId id="315" r:id="rId75"/>
    <p:sldId id="322" r:id="rId76"/>
    <p:sldId id="324" r:id="rId77"/>
    <p:sldId id="298" r:id="rId78"/>
    <p:sldId id="325" r:id="rId79"/>
    <p:sldId id="326" r:id="rId80"/>
    <p:sldId id="328" r:id="rId81"/>
    <p:sldId id="327" r:id="rId82"/>
    <p:sldId id="342" r:id="rId8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AC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10D6AE9-513D-42A1-91A2-1AA1BC85437C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1DCF54-7EE0-43FC-BE84-F74E40C8AA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184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04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AEAE82-1679-4CAD-A17A-6A747A17B90F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71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400A29-D293-43A6-A369-3A3052A3A877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8311AD-4AEA-4C33-9A8D-0E5ECE41C6A2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574E35-8CCB-4557-AB32-31C010349869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45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5FF2E9-4FD4-4C85-ABA7-2C0685F11427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969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57808-7EB6-4A9E-8EE7-44BEF201BB49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379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58A53-EA32-417A-B80B-971F27B9BFCB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174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6E60C8-4CC1-495B-8778-AE1637F33521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68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A311F1-7FDA-445F-AA78-0F400A6FB4F8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68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A311F1-7FDA-445F-AA78-0F400A6FB4F8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301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5C2B21-702E-4DC3-A8DA-4EED4A771B13}" type="slidenum">
              <a:rPr lang="pt-BR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20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ângu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ângulo 21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ângu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10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81611A3-25BF-458D-AE2A-EEB7DBDEBD84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11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9C201-E852-4F8E-B6F4-2A94EB77EA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6AD66-01A5-44C1-A55F-818FBA7E6FF9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9C864-E79A-4C75-9823-3B8498A04F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ector reto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Triângulo isósceles 7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Conector reto 8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B9465-9141-4D64-B082-170592A7D432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6BBA0-958A-41D1-8DA8-2F556B4C0D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78538-1628-4920-807D-8D62E7A5DA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A0BC5-F8A8-4ACB-A729-A14E2D6805C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53AF5-DFC9-476D-A8D6-3B6A4496A5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EFA6E-EA2C-40FC-8665-2809C8F76D9F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94F3F-06C6-4C06-A80B-67737A0AD3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ângulo 7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3573-357C-4B94-AB17-F664D6978817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09F7-FE75-4968-A473-C934ACF651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18AE-6634-4E57-9A17-06C0103E1386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2E0B-ECFA-41EE-9093-69D5636475D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EED9-4FC1-4D62-BB29-864DE2111B7A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5CCC4-97A5-4D45-879D-C76D49438B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2587E-53B8-4989-BA90-E1D4B8D83EDD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5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F2F8-F6DB-4178-B10A-938FA7F42B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4FE6E-547B-4BD1-84C7-C1C222460BA3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F7D6-A69A-4058-9D75-34C27796D3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Conector reto 9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8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2D7B6-42DE-4110-9CCE-162FB1872CF8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E8B5-4088-4D7E-87B5-4F67E2FBAE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ângulo 9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8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3185D-06D0-4068-9CBD-28DD51C4B782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55716-5A3B-4CD5-A98A-EC9FE397C1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n-US" smtClean="0"/>
          </a:p>
        </p:txBody>
      </p:sp>
      <p:sp>
        <p:nvSpPr>
          <p:cNvPr id="19459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B95DB1-5FE5-4553-B4E3-22EAEBDA48CC}" type="datetimeFigureOut">
              <a:rPr lang="pt-BR"/>
              <a:pPr>
                <a:defRPr/>
              </a:pPr>
              <a:t>01/05/2014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812C51-F01F-4FAD-98B9-CF9C95C1B6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78" r:id="rId2"/>
    <p:sldLayoutId id="2147483783" r:id="rId3"/>
    <p:sldLayoutId id="2147483779" r:id="rId4"/>
    <p:sldLayoutId id="2147483780" r:id="rId5"/>
    <p:sldLayoutId id="2147483784" r:id="rId6"/>
    <p:sldLayoutId id="2147483785" r:id="rId7"/>
    <p:sldLayoutId id="2147483786" r:id="rId8"/>
    <p:sldLayoutId id="2147483787" r:id="rId9"/>
    <p:sldLayoutId id="2147483781" r:id="rId10"/>
    <p:sldLayoutId id="2147483788" r:id="rId11"/>
    <p:sldLayoutId id="2147483789" r:id="rId12"/>
    <p:sldLayoutId id="2147483790" r:id="rId13"/>
    <p:sldLayoutId id="214748379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images.google.com.br/imgres?imgurl=http://www.grupobioclinica.com.br/hemomix.jpg&amp;imgrefurl=http://www.grupobioclinica.com.br/doacao.htm&amp;h=192&amp;w=256&amp;sz=9&amp;hl=pt-BR&amp;start=92&amp;tbnid=KkyP43lNyfIUEM:&amp;tbnh=83&amp;tbnw=111&amp;prev=/images?q=transfus%C3%A3o+sanguinea+na+transmiss%C3%A3o+da+doen%C3%A7a+de+chagas&amp;start=80&amp;gbv=2&amp;ndsp=20&amp;svnum=10&amp;hl=pt-BR&amp;sa=N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images.google.com.br/imgres?imgurl=http://www.sucen.sp.gov.br/doencas/imagens/chagas/t_infestans_gde.jpg&amp;imgrefurl=http://www.sucen.sp.gov.br/doencas/chagas/texto_galeria_t_infestans.htm&amp;h=550&amp;w=383&amp;sz=25&amp;hl=pt-BR&amp;start=11&amp;um=1&amp;tbnid=D7zit1aYKfKTYM:&amp;tbnh=133&amp;tbnw=93&amp;prev=/images?q=triatoma+infestans&amp;svnum=10&amp;um=1&amp;hl=pt-BR&amp;sa=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ages.google.com.br/imgres?imgurl=http://www.agencia.fapesp.br/fotos/materia2_boletim_5172.jpg&amp;imgrefurl=http://www.drashirleydecampos.com.br/noticias/18767&amp;h=137&amp;w=160&amp;sz=8&amp;hl=pt-BR&amp;start=34&amp;um=1&amp;tbnid=ttR9hEa8T1PDvM:&amp;tbnh=84&amp;tbnw=98&amp;prev=/images?q=trypanosoma+cruzi&amp;start=20&amp;ndsp=20&amp;svnum=10&amp;um=1&amp;hl=pt-BR&amp;sa=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images.google.com.br/imgres?imgurl=http://www.ccs.saude.gov.br/revolta/images/trypanosoma.jpg&amp;imgrefurl=http://www.ccs.saude.gov.br/revolta/personas/chagas.html&amp;h=180&amp;w=179&amp;sz=7&amp;hl=pt-BR&amp;start=29&amp;um=1&amp;tbnid=pzwE4SHm7vttwM:&amp;tbnh=101&amp;tbnw=100&amp;prev=/images?q=carlos+chagas&amp;start=20&amp;ndsp=20&amp;svnum=10&amp;um=1&amp;hl=pt-BR&amp;sa=N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hyperlink" Target="http://images.google.com.br/imgres?imgurl=http://www.iabc.cz/images/tistene_ABC/17/04_BUNKY_ISIFASPL.jpg&amp;imgrefurl=http://www.iabc.cz/scripts/detail.php?id=7693&amp;h=415&amp;w=500&amp;sz=29&amp;hl=pt-BR&amp;start=110&amp;um=1&amp;tbnid=JLp2hpGbujB4lM:&amp;tbnh=108&amp;tbnw=130&amp;prev=/images?q=trypanosoma+cruzi&amp;start=100&amp;ndsp=20&amp;svnum=10&amp;um=1&amp;hl=pt-BR&amp;sa=N" TargetMode="Externa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http://www.sucen.sp.gov.br/doencas/imagens/chagas/casa_pauapique.jpg" TargetMode="Externa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www.sucen.sp.gov.br/doencas/chagas/texto_galeria_t_infestans.htm" TargetMode="External"/><Relationship Id="rId7" Type="http://schemas.openxmlformats.org/officeDocument/2006/relationships/hyperlink" Target="http://images.google.com.br/imgres?imgurl=http://www.petfriends.com.br/images/news/tatu%20bola%201.jpg&amp;imgrefurl=http://www.petfriends.com.br/news/news_materia139.htm&amp;h=348&amp;w=459&amp;sz=46&amp;hl=pt-BR&amp;start=2&amp;um=1&amp;usg=__E3NmkUHUuBCy3hd_ZWvWp8vJoo0=&amp;tbnid=neUpQys8UAzOlM:&amp;tbnh=97&amp;tbnw=128&amp;prev=/images?q=tatu&amp;um=1&amp;hl=pt-BR&amp;sa=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5750" y="214313"/>
            <a:ext cx="8715375" cy="14700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CAPACITAÇÃO DE DOENÇA DE CHAGAS</a:t>
            </a:r>
            <a:endParaRPr lang="pt-BR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324100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3"/>
              <a:buNone/>
              <a:defRPr/>
            </a:pPr>
            <a:endParaRPr lang="pt-BR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pt-B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Liliane da Rocha </a:t>
            </a:r>
            <a:r>
              <a:rPr lang="pt-BR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Siriano</a:t>
            </a:r>
            <a:endParaRPr lang="pt-BR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3"/>
              <a:buNone/>
              <a:defRPr/>
            </a:pPr>
            <a:endParaRPr lang="pt-BR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pt-BR" sz="2600" b="1" dirty="0" smtClean="0">
                <a:solidFill>
                  <a:schemeClr val="tx1"/>
                </a:solidFill>
                <a:latin typeface="Vivaldi" pitchFamily="66" charset="0"/>
                <a:cs typeface="Times New Roman" pitchFamily="18" charset="0"/>
              </a:rPr>
              <a:t>Biomédica</a:t>
            </a:r>
          </a:p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t-BR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Técnica da Coordenação Estadual de Zoonoses – Goiás</a:t>
            </a:r>
          </a:p>
          <a:p>
            <a:pPr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Laboratório de Chagas- HC/UFG</a:t>
            </a:r>
          </a:p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t-BR" dirty="0"/>
          </a:p>
        </p:txBody>
      </p:sp>
      <p:pic>
        <p:nvPicPr>
          <p:cNvPr id="16387" name="Picture 2" descr="https://encrypted-tbn3.gstatic.com/images?q=tbn:ANd9GcRWjyyPVpj4HvEGBWPMj3GGCGTmsQbf87UxihBYhM3r35tTDmvSp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2838" y="2009775"/>
            <a:ext cx="1990725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Times New Roman" pitchFamily="18" charset="0"/>
              </a:rPr>
              <a:t>DOENÇA DE CHAGAS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1285860"/>
            <a:ext cx="8286808" cy="50006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548640" lvl="1" indent="-274320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pt-BR" sz="3200" dirty="0" smtClean="0">
                <a:latin typeface="Times New Roman" pitchFamily="18" charset="0"/>
              </a:rPr>
              <a:t>Mecanismos de Transmissão</a:t>
            </a:r>
          </a:p>
          <a:p>
            <a:pPr marL="548640" lvl="1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 smtClean="0">
                <a:latin typeface="Times New Roman" pitchFamily="18" charset="0"/>
              </a:rPr>
              <a:t>						</a:t>
            </a:r>
          </a:p>
          <a:p>
            <a:pPr marL="548640" lvl="1" indent="-274320" eaLnBrk="1" fontAlgn="auto" hangingPunct="1">
              <a:spcAft>
                <a:spcPts val="0"/>
              </a:spcAft>
              <a:buClr>
                <a:schemeClr val="tx1"/>
              </a:buClr>
              <a:buFontTx/>
              <a:buNone/>
              <a:defRPr/>
            </a:pPr>
            <a:endParaRPr lang="pt-BR" sz="2400" dirty="0" smtClean="0">
              <a:latin typeface="Times New Roman" pitchFamily="18" charset="0"/>
            </a:endParaRPr>
          </a:p>
          <a:p>
            <a:pPr marL="548640" lvl="1" indent="-274320" eaLnBrk="1" fontAlgn="auto" hangingPunct="1">
              <a:spcAft>
                <a:spcPts val="0"/>
              </a:spcAft>
              <a:buClr>
                <a:schemeClr val="tx1"/>
              </a:buClr>
              <a:buFontTx/>
              <a:buNone/>
              <a:defRPr/>
            </a:pPr>
            <a:endParaRPr lang="pt-BR" sz="2400" dirty="0" smtClean="0">
              <a:latin typeface="Times New Roman" pitchFamily="18" charset="0"/>
            </a:endParaRPr>
          </a:p>
          <a:p>
            <a:pPr marL="548640" lvl="1" indent="-274320" eaLnBrk="1" fontAlgn="auto" hangingPunct="1">
              <a:spcAft>
                <a:spcPts val="0"/>
              </a:spcAft>
              <a:buClr>
                <a:schemeClr val="tx1"/>
              </a:buClr>
              <a:buFontTx/>
              <a:buNone/>
              <a:defRPr/>
            </a:pPr>
            <a:endParaRPr lang="pt-BR" sz="2400" dirty="0" smtClean="0">
              <a:latin typeface="Times New Roman" pitchFamily="18" charset="0"/>
            </a:endParaRPr>
          </a:p>
        </p:txBody>
      </p:sp>
      <p:pic>
        <p:nvPicPr>
          <p:cNvPr id="30727" name="Picture 10" descr="suco_de_aca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97475" y="3857625"/>
            <a:ext cx="2232025" cy="1512888"/>
          </a:xfrm>
        </p:spPr>
      </p:pic>
      <p:pic>
        <p:nvPicPr>
          <p:cNvPr id="30728" name="Picture 4" descr="t_infestans_gd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2071688"/>
            <a:ext cx="885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1557338" y="3286125"/>
            <a:ext cx="1728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www.sucen.sp.gov.br </a:t>
            </a:r>
          </a:p>
        </p:txBody>
      </p:sp>
      <p:sp>
        <p:nvSpPr>
          <p:cNvPr id="30730" name="Rectangle 8"/>
          <p:cNvSpPr>
            <a:spLocks noChangeArrowheads="1"/>
          </p:cNvSpPr>
          <p:nvPr/>
        </p:nvSpPr>
        <p:spPr bwMode="auto">
          <a:xfrm>
            <a:off x="5559425" y="5357813"/>
            <a:ext cx="1655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www.conteaqui.com.br </a:t>
            </a:r>
          </a:p>
        </p:txBody>
      </p:sp>
      <p:sp>
        <p:nvSpPr>
          <p:cNvPr id="30731" name="Rectangle 14"/>
          <p:cNvSpPr>
            <a:spLocks noChangeArrowheads="1"/>
          </p:cNvSpPr>
          <p:nvPr/>
        </p:nvSpPr>
        <p:spPr bwMode="auto">
          <a:xfrm>
            <a:off x="1571625" y="6010275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www.ibvivavida.org.br </a:t>
            </a:r>
          </a:p>
        </p:txBody>
      </p:sp>
      <p:pic>
        <p:nvPicPr>
          <p:cNvPr id="30732" name="Picture 16" descr="hemomix">
            <a:hlinkClick r:id="rId6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292725" y="2000250"/>
            <a:ext cx="2016125" cy="1506538"/>
          </a:xfrm>
        </p:spPr>
      </p:pic>
      <p:sp>
        <p:nvSpPr>
          <p:cNvPr id="30733" name="Rectangle 18"/>
          <p:cNvSpPr>
            <a:spLocks noChangeArrowheads="1"/>
          </p:cNvSpPr>
          <p:nvPr/>
        </p:nvSpPr>
        <p:spPr bwMode="auto">
          <a:xfrm>
            <a:off x="5364163" y="3429000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www.grupobioclinica.com.br</a:t>
            </a:r>
            <a:r>
              <a:rPr lang="pt-BR" sz="1400">
                <a:solidFill>
                  <a:schemeClr val="bg1"/>
                </a:solidFill>
                <a:latin typeface="Gill Sans MT" pitchFamily="34" charset="0"/>
              </a:rPr>
              <a:t> </a:t>
            </a:r>
          </a:p>
        </p:txBody>
      </p:sp>
      <p:pic>
        <p:nvPicPr>
          <p:cNvPr id="30734" name="Picture 20" descr="image0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6888" y="3571875"/>
            <a:ext cx="11620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2913"/>
            <a:ext cx="8229600" cy="914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dirty="0" smtClean="0">
                <a:solidFill>
                  <a:schemeClr val="accent1">
                    <a:satMod val="150000"/>
                  </a:schemeClr>
                </a:solidFill>
              </a:rPr>
              <a:t>TRANSMISSÃO CONGÊNITA</a:t>
            </a:r>
            <a:endParaRPr lang="pt-BR" sz="44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7313" y="1698625"/>
            <a:ext cx="4040187" cy="71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t-BR" sz="3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FREQUÊNCIA </a:t>
            </a:r>
            <a:endParaRPr lang="pt-BR" sz="3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7950" y="2449513"/>
            <a:ext cx="4040188" cy="4194175"/>
          </a:xfrm>
          <a:ln>
            <a:solidFill>
              <a:schemeClr val="tx1"/>
            </a:solidFill>
          </a:ln>
        </p:spPr>
        <p:txBody>
          <a:bodyPr/>
          <a:lstStyle/>
          <a:p>
            <a:pPr algn="just" eaLnBrk="1" hangingPunct="1">
              <a:buFont typeface="Wingdings" pitchFamily="2" charset="2"/>
              <a:buChar char="ü"/>
            </a:pPr>
            <a:r>
              <a:rPr lang="pt-BR" smtClean="0">
                <a:latin typeface="Times New Roman" pitchFamily="18" charset="0"/>
                <a:cs typeface="Times New Roman" pitchFamily="18" charset="0"/>
              </a:rPr>
              <a:t>A frequência da transmissão materna ou vertical da doença de Chagas pode variar de 1% no Brasil e de 4% a 12% em Países do Cone Sul (Carlier e cols 2002, Carlier 2005).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294188" y="1698625"/>
            <a:ext cx="4656137" cy="71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t-BR" sz="3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CONSEQUÊNCIAS</a:t>
            </a:r>
            <a:endParaRPr lang="pt-BR" sz="3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3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321175" y="2449513"/>
            <a:ext cx="4643438" cy="4194175"/>
          </a:xfrm>
          <a:ln>
            <a:solidFill>
              <a:schemeClr val="tx1"/>
            </a:solidFill>
          </a:ln>
        </p:spPr>
        <p:txBody>
          <a:bodyPr/>
          <a:lstStyle/>
          <a:p>
            <a:pPr algn="just" eaLnBrk="1" hangingPunct="1">
              <a:buFont typeface="Wingdings" pitchFamily="2" charset="2"/>
              <a:buChar char="ü"/>
            </a:pPr>
            <a:r>
              <a:rPr lang="it-IT" smtClean="0">
                <a:latin typeface="Times New Roman" pitchFamily="18" charset="0"/>
                <a:cs typeface="Times New Roman" pitchFamily="18" charset="0"/>
              </a:rPr>
              <a:t>A infecção materna pelo </a:t>
            </a:r>
            <a:r>
              <a:rPr lang="it-IT" i="1" smtClean="0">
                <a:latin typeface="Times New Roman" pitchFamily="18" charset="0"/>
                <a:cs typeface="Times New Roman" pitchFamily="18" charset="0"/>
              </a:rPr>
              <a:t>T. cruzi</a:t>
            </a:r>
            <a:r>
              <a:rPr lang="it-IT" smtClean="0">
                <a:latin typeface="Times New Roman" pitchFamily="18" charset="0"/>
                <a:cs typeface="Times New Roman" pitchFamily="18" charset="0"/>
              </a:rPr>
              <a:t> pode afetar o crescimento e a maturidade dos fetos infectados, predispondo ao abortamento, prematuridade, crescimento intra-uterino restrito  (CIUR)  e malformações fetais (</a:t>
            </a:r>
            <a:r>
              <a:rPr lang="pt-BR" smtClean="0">
                <a:latin typeface="Times New Roman" pitchFamily="18" charset="0"/>
                <a:cs typeface="Times New Roman" pitchFamily="18" charset="0"/>
              </a:rPr>
              <a:t>Streiger e cols 1995 , Carlier &amp;, Torrico 2003, Rassi e cols 2004).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14313" y="152400"/>
            <a:ext cx="8472487" cy="8477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dirty="0">
                <a:solidFill>
                  <a:schemeClr val="accent1"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DOENÇA DE CHAGAS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57200" y="1571625"/>
            <a:ext cx="4038600" cy="46243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/>
              <a:t>    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Fases da Doença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      Aguda</a:t>
            </a:r>
            <a:endParaRPr lang="pt-BR" sz="3200" dirty="0">
              <a:latin typeface="Times New Roman" pitchFamily="18" charset="0"/>
              <a:cs typeface="Times New Roman" pitchFamily="18" charset="0"/>
            </a:endParaRP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  Crônica</a:t>
            </a:r>
            <a:endParaRPr lang="pt-B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76775" y="1571625"/>
            <a:ext cx="4038600" cy="46434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/>
              <a:t>    </a:t>
            </a:r>
          </a:p>
        </p:txBody>
      </p:sp>
      <p:sp>
        <p:nvSpPr>
          <p:cNvPr id="34820" name="AutoShape 7"/>
          <p:cNvSpPr>
            <a:spLocks noChangeArrowheads="1"/>
          </p:cNvSpPr>
          <p:nvPr/>
        </p:nvSpPr>
        <p:spPr bwMode="auto">
          <a:xfrm>
            <a:off x="496888" y="1916113"/>
            <a:ext cx="431800" cy="935037"/>
          </a:xfrm>
          <a:prstGeom prst="curvedRightArrow">
            <a:avLst>
              <a:gd name="adj1" fmla="val 43309"/>
              <a:gd name="adj2" fmla="val 8661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orbel" pitchFamily="34" charset="0"/>
            </a:endParaRPr>
          </a:p>
        </p:txBody>
      </p:sp>
      <p:sp>
        <p:nvSpPr>
          <p:cNvPr id="34821" name="Rectangle 11"/>
          <p:cNvSpPr>
            <a:spLocks noChangeArrowheads="1"/>
          </p:cNvSpPr>
          <p:nvPr/>
        </p:nvSpPr>
        <p:spPr bwMode="auto">
          <a:xfrm>
            <a:off x="3563938" y="587692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>
              <a:latin typeface="Garamond" pitchFamily="18" charset="0"/>
            </a:endParaRPr>
          </a:p>
        </p:txBody>
      </p:sp>
      <p:pic>
        <p:nvPicPr>
          <p:cNvPr id="34822" name="Picture 15" descr="lab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3071813"/>
            <a:ext cx="3052762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Rectangle 18"/>
          <p:cNvSpPr>
            <a:spLocks noChangeArrowheads="1"/>
          </p:cNvSpPr>
          <p:nvPr/>
        </p:nvSpPr>
        <p:spPr bwMode="auto">
          <a:xfrm>
            <a:off x="649288" y="6021388"/>
            <a:ext cx="4067175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>
                <a:latin typeface="Corbel" pitchFamily="34" charset="0"/>
              </a:rPr>
              <a:t/>
            </a:r>
            <a:br>
              <a:rPr lang="pt-BR" sz="1200">
                <a:latin typeface="Corbel" pitchFamily="34" charset="0"/>
              </a:rPr>
            </a:br>
            <a:r>
              <a:rPr lang="pt-BR" sz="1400">
                <a:latin typeface="Times New Roman" pitchFamily="18" charset="0"/>
                <a:cs typeface="Times New Roman" pitchFamily="18" charset="0"/>
              </a:rPr>
              <a:t>galileu.globo.com/edic/158/imagens/lab_02.jpg </a:t>
            </a:r>
          </a:p>
        </p:txBody>
      </p:sp>
      <p:sp>
        <p:nvSpPr>
          <p:cNvPr id="34824" name="AutoShape 19"/>
          <p:cNvSpPr>
            <a:spLocks noChangeAspect="1" noChangeArrowheads="1"/>
          </p:cNvSpPr>
          <p:nvPr/>
        </p:nvSpPr>
        <p:spPr bwMode="auto">
          <a:xfrm>
            <a:off x="155575" y="3292475"/>
            <a:ext cx="95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orbel" pitchFamily="34" charset="0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4572000" y="1643063"/>
            <a:ext cx="4572000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2800">
                <a:latin typeface="Corbel" pitchFamily="34" charset="0"/>
              </a:rPr>
              <a:t> </a:t>
            </a:r>
            <a:r>
              <a:rPr lang="pt-BR" sz="3200">
                <a:latin typeface="Times New Roman" pitchFamily="18" charset="0"/>
                <a:cs typeface="Times New Roman" pitchFamily="18" charset="0"/>
              </a:rPr>
              <a:t> Formas Clínicas</a:t>
            </a:r>
          </a:p>
          <a:p>
            <a:pPr>
              <a:lnSpc>
                <a:spcPct val="90000"/>
              </a:lnSpc>
            </a:pPr>
            <a:endParaRPr lang="pt-BR" sz="32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320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3200">
                <a:latin typeface="Times New Roman" pitchFamily="18" charset="0"/>
                <a:cs typeface="Times New Roman" pitchFamily="18" charset="0"/>
              </a:rPr>
              <a:t>   Indeterminada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3200">
                <a:latin typeface="Times New Roman" pitchFamily="18" charset="0"/>
                <a:cs typeface="Times New Roman" pitchFamily="18" charset="0"/>
              </a:rPr>
              <a:t>   Cardíaca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3200">
                <a:latin typeface="Times New Roman" pitchFamily="18" charset="0"/>
                <a:cs typeface="Times New Roman" pitchFamily="18" charset="0"/>
              </a:rPr>
              <a:t>   Megacólon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3200">
                <a:latin typeface="Times New Roman" pitchFamily="18" charset="0"/>
                <a:cs typeface="Times New Roman" pitchFamily="18" charset="0"/>
              </a:rPr>
              <a:t>   Megaesôfago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3200">
                <a:latin typeface="Times New Roman" pitchFamily="18" charset="0"/>
                <a:cs typeface="Times New Roman" pitchFamily="18" charset="0"/>
              </a:rPr>
              <a:t>   Associada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3200">
                <a:latin typeface="Times New Roman" pitchFamily="18" charset="0"/>
                <a:cs typeface="Times New Roman" pitchFamily="18" charset="0"/>
              </a:rPr>
              <a:t>   Nervosa</a:t>
            </a:r>
          </a:p>
        </p:txBody>
      </p:sp>
      <p:sp>
        <p:nvSpPr>
          <p:cNvPr id="12" name="Seta em curva para a esquerda 11"/>
          <p:cNvSpPr/>
          <p:nvPr/>
        </p:nvSpPr>
        <p:spPr>
          <a:xfrm>
            <a:off x="7554913" y="1857375"/>
            <a:ext cx="731837" cy="1216025"/>
          </a:xfrm>
          <a:prstGeom prst="curvedLeft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8568952" cy="9144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FASE AGUDA</a:t>
            </a:r>
          </a:p>
        </p:txBody>
      </p:sp>
      <p:sp>
        <p:nvSpPr>
          <p:cNvPr id="35842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2874" y="1600200"/>
            <a:ext cx="9001125" cy="4525963"/>
          </a:xfrm>
        </p:spPr>
        <p:txBody>
          <a:bodyPr/>
          <a:lstStyle/>
          <a:p>
            <a:pPr eaLnBrk="1" hangingPunct="1"/>
            <a:r>
              <a:rPr lang="pt-BR" sz="2500" dirty="0" smtClean="0">
                <a:latin typeface="Times New Roman" pitchFamily="18" charset="0"/>
                <a:cs typeface="Times New Roman" pitchFamily="18" charset="0"/>
              </a:rPr>
              <a:t>Pode ser assintomática ou </a:t>
            </a:r>
            <a:r>
              <a:rPr lang="pt-BR" sz="2500" dirty="0" err="1" smtClean="0">
                <a:latin typeface="Times New Roman" pitchFamily="18" charset="0"/>
                <a:cs typeface="Times New Roman" pitchFamily="18" charset="0"/>
              </a:rPr>
              <a:t>oligossintomática</a:t>
            </a:r>
            <a:r>
              <a:rPr lang="pt-BR" sz="2500" dirty="0" smtClean="0">
                <a:latin typeface="Times New Roman" pitchFamily="18" charset="0"/>
                <a:cs typeface="Times New Roman" pitchFamily="18" charset="0"/>
              </a:rPr>
              <a:t> (maioria);</a:t>
            </a:r>
          </a:p>
          <a:p>
            <a:pPr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pt-BR" sz="2500" dirty="0" smtClean="0">
                <a:latin typeface="Times New Roman" pitchFamily="18" charset="0"/>
                <a:cs typeface="Times New Roman" pitchFamily="18" charset="0"/>
              </a:rPr>
              <a:t>Os sintomas ocorrem entre 5 a 15 dias : febre, </a:t>
            </a:r>
            <a:r>
              <a:rPr lang="pt-BR" sz="2500" dirty="0" err="1" smtClean="0">
                <a:latin typeface="Times New Roman" pitchFamily="18" charset="0"/>
                <a:cs typeface="Times New Roman" pitchFamily="18" charset="0"/>
              </a:rPr>
              <a:t>adenomegalia</a:t>
            </a:r>
            <a:r>
              <a:rPr lang="pt-BR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500" dirty="0" err="1" smtClean="0">
                <a:latin typeface="Times New Roman" pitchFamily="18" charset="0"/>
                <a:cs typeface="Times New Roman" pitchFamily="18" charset="0"/>
              </a:rPr>
              <a:t>hepaesplenomegalia</a:t>
            </a:r>
            <a:r>
              <a:rPr lang="pt-BR" sz="25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pt-BR" sz="2500" dirty="0" err="1" smtClean="0">
                <a:latin typeface="Times New Roman" pitchFamily="18" charset="0"/>
                <a:cs typeface="Times New Roman" pitchFamily="18" charset="0"/>
              </a:rPr>
              <a:t>conjuntive</a:t>
            </a:r>
            <a:r>
              <a:rPr lang="pt-BR" sz="2500" dirty="0" smtClean="0">
                <a:latin typeface="Times New Roman" pitchFamily="18" charset="0"/>
                <a:cs typeface="Times New Roman" pitchFamily="18" charset="0"/>
              </a:rPr>
              <a:t> unilateral (sinal de </a:t>
            </a:r>
            <a:r>
              <a:rPr lang="pt-BR" sz="2500" dirty="0" err="1" smtClean="0">
                <a:latin typeface="Times New Roman" pitchFamily="18" charset="0"/>
                <a:cs typeface="Times New Roman" pitchFamily="18" charset="0"/>
              </a:rPr>
              <a:t>Romaña</a:t>
            </a:r>
            <a:r>
              <a:rPr lang="pt-BR" sz="2500" dirty="0" smtClean="0">
                <a:latin typeface="Times New Roman" pitchFamily="18" charset="0"/>
                <a:cs typeface="Times New Roman" pitchFamily="18" charset="0"/>
              </a:rPr>
              <a:t>), miocardite e </a:t>
            </a:r>
            <a:r>
              <a:rPr lang="pt-BR" sz="2500" dirty="0" err="1" smtClean="0">
                <a:latin typeface="Times New Roman" pitchFamily="18" charset="0"/>
                <a:cs typeface="Times New Roman" pitchFamily="18" charset="0"/>
              </a:rPr>
              <a:t>meningoencefalite</a:t>
            </a:r>
            <a:r>
              <a:rPr lang="pt-BR" sz="25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 typeface="Wingdings" pitchFamily="2" charset="2"/>
              <a:buChar char=""/>
            </a:pPr>
            <a:endParaRPr lang="pt-BR" dirty="0" smtClean="0"/>
          </a:p>
          <a:p>
            <a:pPr eaLnBrk="1" hangingPunct="1"/>
            <a:endParaRPr lang="pt-BR" dirty="0" smtClean="0"/>
          </a:p>
        </p:txBody>
      </p:sp>
      <p:pic>
        <p:nvPicPr>
          <p:cNvPr id="35843" name="Espaço Reservado para Conteúdo 4" descr="http://www.capaonovo.com/imagens/barbeiro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29011" y="3714752"/>
            <a:ext cx="2786063" cy="2600325"/>
          </a:xfrm>
        </p:spPr>
      </p:pic>
      <p:pic>
        <p:nvPicPr>
          <p:cNvPr id="35844" name="Imagem 6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4071957"/>
            <a:ext cx="2286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tângulo 7"/>
          <p:cNvSpPr>
            <a:spLocks noChangeArrowheads="1"/>
          </p:cNvSpPr>
          <p:nvPr/>
        </p:nvSpPr>
        <p:spPr bwMode="auto">
          <a:xfrm>
            <a:off x="6357938" y="6224609"/>
            <a:ext cx="2571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dirty="0">
                <a:latin typeface="Times New Roman" pitchFamily="18" charset="0"/>
                <a:cs typeface="Times New Roman" pitchFamily="18" charset="0"/>
              </a:rPr>
              <a:t>http://cienciaecultura.bvs.br/scielo.</a:t>
            </a:r>
            <a:r>
              <a:rPr lang="pt-BR" sz="1200" dirty="0" err="1">
                <a:latin typeface="Times New Roman" pitchFamily="18" charset="0"/>
                <a:cs typeface="Times New Roman" pitchFamily="18" charset="0"/>
              </a:rPr>
              <a:t>php</a:t>
            </a:r>
            <a:endParaRPr lang="pt-BR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5" name="Picture 1" descr="C:\Users\LILIANESIRIANO\Pictures\chagoma de inoculaçã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572008"/>
            <a:ext cx="3056509" cy="1771129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857224" y="6438149"/>
            <a:ext cx="2214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latin typeface="Times New Roman" pitchFamily="18" charset="0"/>
                <a:cs typeface="Times New Roman" pitchFamily="18" charset="0"/>
              </a:rPr>
              <a:t>Anotacoesdalua</a:t>
            </a: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FASE CRÔNICA</a:t>
            </a:r>
          </a:p>
        </p:txBody>
      </p:sp>
      <p:sp>
        <p:nvSpPr>
          <p:cNvPr id="35842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"/>
            </a:pPr>
            <a:endParaRPr lang="pt-BR" dirty="0" smtClean="0"/>
          </a:p>
          <a:p>
            <a:pPr eaLnBrk="1" hangingPunct="1"/>
            <a:endParaRPr lang="pt-BR" dirty="0" smtClean="0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32048" y="1685126"/>
            <a:ext cx="853244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73050" marR="0" lvl="0" indent="-273050" defTabSz="914400" latinLnBrk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tabLst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À medida que a infecção evolui, o número de parasitos se reduz acentuadamente e, na fase crônica da doença, há desproporção entre o número de parasitos nos tecidos e a resposta inflamatória.</a:t>
            </a:r>
            <a:endParaRPr lang="pt-BR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4000" dirty="0" smtClean="0">
                <a:latin typeface="Times New Roman" pitchFamily="18" charset="0"/>
              </a:rPr>
              <a:t>DOENÇA DE CHAGAS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9381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Formas Clínicas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z="28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 smtClean="0"/>
              <a:t>    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Indeterminada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Cardíaca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Megacólon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Megaesôfago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Associada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Nervosa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pt-BR" sz="2800" dirty="0" smtClean="0"/>
          </a:p>
        </p:txBody>
      </p:sp>
      <p:sp>
        <p:nvSpPr>
          <p:cNvPr id="130052" name="AutoShape 4"/>
          <p:cNvSpPr>
            <a:spLocks noChangeArrowheads="1"/>
          </p:cNvSpPr>
          <p:nvPr/>
        </p:nvSpPr>
        <p:spPr bwMode="auto">
          <a:xfrm>
            <a:off x="2916238" y="2277740"/>
            <a:ext cx="649287" cy="1511300"/>
          </a:xfrm>
          <a:prstGeom prst="curvedLeftArrow">
            <a:avLst>
              <a:gd name="adj1" fmla="val 46553"/>
              <a:gd name="adj2" fmla="val 9310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5" name="Picture 10" descr="n38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2533" y="2636912"/>
            <a:ext cx="35718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11"/>
          <p:cNvSpPr>
            <a:spLocks noChangeArrowheads="1"/>
          </p:cNvSpPr>
          <p:nvPr/>
        </p:nvSpPr>
        <p:spPr bwMode="auto">
          <a:xfrm>
            <a:off x="5687466" y="5085184"/>
            <a:ext cx="1620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pt-BR" sz="1200" b="0" dirty="0" err="1"/>
              <a:t>cienciahoje</a:t>
            </a:r>
            <a:r>
              <a:rPr lang="pt-BR" sz="1200" b="0" dirty="0"/>
              <a:t>.uol.com.</a:t>
            </a:r>
            <a:r>
              <a:rPr lang="pt-BR" sz="1200" b="0" dirty="0" err="1"/>
              <a:t>br</a:t>
            </a:r>
            <a:r>
              <a:rPr lang="pt-BR" sz="1200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CARDIOPATIA CHAGÁSICA</a:t>
            </a:r>
            <a:endParaRPr lang="pt-BR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http://s3.amazonaws.com/magoo/ABAAAAXjcAJ-15.jpg"/>
          <p:cNvPicPr>
            <a:picLocks noChangeAspect="1" noChangeArrowheads="1"/>
          </p:cNvPicPr>
          <p:nvPr/>
        </p:nvPicPr>
        <p:blipFill>
          <a:blip r:embed="rId2" cstate="print"/>
          <a:srcRect l="6615" t="10080" r="7391" b="6761"/>
          <a:stretch>
            <a:fillRect/>
          </a:stretch>
        </p:blipFill>
        <p:spPr bwMode="auto">
          <a:xfrm>
            <a:off x="1979712" y="1556792"/>
            <a:ext cx="6552728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MEGACÓLON CHAGÁSICO</a:t>
            </a:r>
            <a:endParaRPr lang="pt-BR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898" name="Picture 2" descr="http://s3.amazonaws.com/magoo/ABAAAAXjcAJ-18.jpg"/>
          <p:cNvPicPr>
            <a:picLocks noChangeAspect="1" noChangeArrowheads="1"/>
          </p:cNvPicPr>
          <p:nvPr/>
        </p:nvPicPr>
        <p:blipFill>
          <a:blip r:embed="rId2" cstate="print"/>
          <a:srcRect l="17955" t="27720" r="14951" b="8021"/>
          <a:stretch>
            <a:fillRect/>
          </a:stretch>
        </p:blipFill>
        <p:spPr bwMode="auto">
          <a:xfrm>
            <a:off x="2555776" y="2132856"/>
            <a:ext cx="5112568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 smtClean="0">
                <a:effectLst/>
                <a:latin typeface="Times New Roman" pitchFamily="18" charset="0"/>
                <a:cs typeface="Times New Roman" pitchFamily="18" charset="0"/>
              </a:rPr>
              <a:t>MEGAESÔFAGON CHAGÁSICO</a:t>
            </a:r>
            <a:endParaRPr lang="pt-BR" sz="4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 descr="http://s3.amazonaws.com/magoo/ABAAAAXjcAJ-19.jpg"/>
          <p:cNvPicPr>
            <a:picLocks noChangeAspect="1" noChangeArrowheads="1"/>
          </p:cNvPicPr>
          <p:nvPr/>
        </p:nvPicPr>
        <p:blipFill>
          <a:blip r:embed="rId2" cstate="print"/>
          <a:srcRect l="2835" t="23940" r="62201" b="5501"/>
          <a:stretch>
            <a:fillRect/>
          </a:stretch>
        </p:blipFill>
        <p:spPr bwMode="auto">
          <a:xfrm>
            <a:off x="3491880" y="1988840"/>
            <a:ext cx="3168352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85794" y="285728"/>
            <a:ext cx="8686800" cy="785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DIAGNÓSTICO DA INFECÇÃO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600200"/>
            <a:ext cx="8329613" cy="4525963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As manifestações clínicas;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Os antecedentes epidemiológicos;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Métodos de diagnóstico, em geral laboratoriais, que permitem confirmar ou excluir a suspeita diagnóstica na maioria das situações.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www.fiocruz.br/chagas/cgi/cgilua.exe/</a:t>
            </a:r>
            <a:r>
              <a:rPr lang="pt-BR" sz="1400" dirty="0" err="1" smtClean="0">
                <a:latin typeface="Times New Roman" pitchFamily="18" charset="0"/>
                <a:cs typeface="Times New Roman" pitchFamily="18" charset="0"/>
              </a:rPr>
              <a:t>sys</a:t>
            </a: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/start.htm?</a:t>
            </a:r>
            <a:r>
              <a:rPr lang="pt-BR" sz="1400" dirty="0" err="1" smtClean="0">
                <a:latin typeface="Times New Roman" pitchFamily="18" charset="0"/>
                <a:cs typeface="Times New Roman" pitchFamily="18" charset="0"/>
              </a:rPr>
              <a:t>sid</a:t>
            </a: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=56 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ctrTitle" idx="4294967295"/>
          </p:nvPr>
        </p:nvSpPr>
        <p:spPr>
          <a:xfrm>
            <a:off x="0" y="-357188"/>
            <a:ext cx="9144000" cy="1470026"/>
          </a:xfrm>
        </p:spPr>
        <p:txBody>
          <a:bodyPr/>
          <a:lstStyle/>
          <a:p>
            <a:pPr algn="ctr" eaLnBrk="1" hangingPunct="1"/>
            <a:r>
              <a:rPr lang="pt-BR" sz="4400" smtClean="0">
                <a:latin typeface="Times New Roman" pitchFamily="18" charset="0"/>
                <a:cs typeface="Times New Roman" pitchFamily="18" charset="0"/>
              </a:rPr>
              <a:t>DOENÇA DE CHAGAS</a:t>
            </a:r>
          </a:p>
        </p:txBody>
      </p:sp>
      <p:pic>
        <p:nvPicPr>
          <p:cNvPr id="17410" name="Picture 3" descr="materia2_boletim_5172">
            <a:hlinkClick r:id="rId2"/>
          </p:cNvPr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15063" y="3378200"/>
            <a:ext cx="2786062" cy="2479675"/>
          </a:xfrm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908175" y="5157788"/>
            <a:ext cx="50038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sz="1600">
              <a:latin typeface="Gill Sans MT" pitchFamily="34" charset="0"/>
            </a:endParaRPr>
          </a:p>
          <a:p>
            <a:endParaRPr lang="pt-BR" sz="1600">
              <a:latin typeface="Gill Sans MT" pitchFamily="34" charset="0"/>
            </a:endParaRPr>
          </a:p>
          <a:p>
            <a:endParaRPr lang="pt-BR">
              <a:latin typeface="Gill Sans MT" pitchFamily="34" charset="0"/>
            </a:endParaRPr>
          </a:p>
          <a:p>
            <a:endParaRPr lang="pt-BR">
              <a:latin typeface="Gill Sans MT" pitchFamily="34" charset="0"/>
            </a:endParaRPr>
          </a:p>
        </p:txBody>
      </p:sp>
      <p:pic>
        <p:nvPicPr>
          <p:cNvPr id="17412" name="Picture 5" descr="trypanosom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905000"/>
            <a:ext cx="2357437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ciclo%20tan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50" y="2638425"/>
            <a:ext cx="36449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00063" y="4297363"/>
            <a:ext cx="14827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Garamond" pitchFamily="18" charset="0"/>
              </a:rPr>
              <a:t>www.ccs.saude.gov.br</a:t>
            </a: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7099300" y="5797550"/>
            <a:ext cx="12588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Garamond" pitchFamily="18" charset="0"/>
              </a:rPr>
              <a:t>sites.ioc.fiocruz.br</a:t>
            </a:r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2819400" y="5226050"/>
            <a:ext cx="31099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Garamond" pitchFamily="18" charset="0"/>
              </a:rPr>
              <a:t>www.fiocruz.br/chagas/media/ciclo%20tania.jpg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42392" y="2938264"/>
            <a:ext cx="6858000" cy="1066800"/>
          </a:xfrm>
        </p:spPr>
        <p:txBody>
          <a:bodyPr anchor="ctr"/>
          <a:lstStyle/>
          <a:p>
            <a:pPr algn="ctr"/>
            <a:r>
              <a:rPr lang="pt-BR" sz="4800" b="1" dirty="0" smtClean="0">
                <a:latin typeface="Times New Roman" pitchFamily="18" charset="0"/>
                <a:cs typeface="Times New Roman" pitchFamily="18" charset="0"/>
              </a:rPr>
              <a:t>DIAGNÓSTICO LABORATORIAL</a:t>
            </a:r>
            <a:endParaRPr lang="pt-BR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DIAGNÓSTICO DA DOENÇA DE CHAGAS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 diagnóstico etiológico da doença de Chagas (DC) deve ser realizado para todos os casos suspeitos, tanto na fase aguda como na fase crônica.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confirmação de um caso de doença de Chagas requer a realização do diagnóstico laboratorial. Este pode ser realizado por métodos diretos ou indiretos, sendo que a escolha do tipo de exame a ser solicitado dependerá da fase clínica da doença.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smtClean="0">
                <a:latin typeface="Times New Roman" pitchFamily="18" charset="0"/>
                <a:cs typeface="Times New Roman" pitchFamily="18" charset="0"/>
              </a:rPr>
              <a:t>DIAGNÓSTICO PARASITOLÓGICO</a:t>
            </a:r>
          </a:p>
        </p:txBody>
      </p:sp>
      <p:sp>
        <p:nvSpPr>
          <p:cNvPr id="40962" name="Espaço Reservado para Conteúdo 4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625975"/>
          </a:xfrm>
        </p:spPr>
        <p:txBody>
          <a:bodyPr/>
          <a:lstStyle/>
          <a:p>
            <a:pPr eaLnBrk="1" hangingPunct="1">
              <a:buFont typeface="Wingdings 2" pitchFamily="18" charset="2"/>
              <a:buChar char=""/>
            </a:pPr>
            <a:r>
              <a:rPr lang="pt-BR" sz="2800" smtClean="0">
                <a:latin typeface="Times New Roman" pitchFamily="18" charset="0"/>
                <a:cs typeface="Times New Roman" pitchFamily="18" charset="0"/>
              </a:rPr>
              <a:t>Hemocultivo: v/v ( sangue e LIT)</a:t>
            </a:r>
          </a:p>
          <a:p>
            <a:pPr eaLnBrk="1" hangingPunct="1">
              <a:buFont typeface="Wingdings 2" pitchFamily="18" charset="2"/>
              <a:buChar char=""/>
            </a:pPr>
            <a:r>
              <a:rPr lang="pt-BR" sz="2800" smtClean="0">
                <a:latin typeface="Times New Roman" pitchFamily="18" charset="0"/>
                <a:cs typeface="Times New Roman" pitchFamily="18" charset="0"/>
              </a:rPr>
              <a:t>Observação: 30,60,90,120 e 150 dias.</a:t>
            </a:r>
          </a:p>
        </p:txBody>
      </p:sp>
      <p:pic>
        <p:nvPicPr>
          <p:cNvPr id="40963" name="il_fi" descr="http://fcmdsc.files.wordpress.com/2011/02/t-cruzi-in-the-blood.jpg?w=500&amp;h=3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484563"/>
            <a:ext cx="26638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tângulo 6"/>
          <p:cNvSpPr>
            <a:spLocks noChangeArrowheads="1"/>
          </p:cNvSpPr>
          <p:nvPr/>
        </p:nvSpPr>
        <p:spPr bwMode="auto">
          <a:xfrm>
            <a:off x="1217613" y="5600700"/>
            <a:ext cx="1604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1200">
                <a:latin typeface="Times New Roman" pitchFamily="18" charset="0"/>
                <a:cs typeface="Times New Roman" pitchFamily="18" charset="0"/>
              </a:rPr>
              <a:t>fcmdsc.wordpress.com</a:t>
            </a:r>
            <a:endParaRPr lang="pt-BR" sz="1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5" name="il_fi" descr="http://2.bp.blogspot.com/-0ibZSP44Ovc/Tb88dJ9qjjI/AAAAAAAAAGw/BeeNX4RoM7k/s1600/microscopio+%25281%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363" y="3270250"/>
            <a:ext cx="285908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de seta reta 9"/>
          <p:cNvCxnSpPr>
            <a:stCxn id="8" idx="1"/>
          </p:cNvCxnSpPr>
          <p:nvPr/>
        </p:nvCxnSpPr>
        <p:spPr>
          <a:xfrm flipH="1" flipV="1">
            <a:off x="3563938" y="3500438"/>
            <a:ext cx="1749425" cy="1001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>
            <a:stCxn id="8" idx="1"/>
          </p:cNvCxnSpPr>
          <p:nvPr/>
        </p:nvCxnSpPr>
        <p:spPr>
          <a:xfrm flipH="1">
            <a:off x="3635375" y="4502150"/>
            <a:ext cx="1677988" cy="1014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8" name="Retângulo 12"/>
          <p:cNvSpPr>
            <a:spLocks noChangeArrowheads="1"/>
          </p:cNvSpPr>
          <p:nvPr/>
        </p:nvSpPr>
        <p:spPr bwMode="auto">
          <a:xfrm>
            <a:off x="5553075" y="5600700"/>
            <a:ext cx="2332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1200">
                <a:latin typeface="Times New Roman" pitchFamily="18" charset="0"/>
                <a:cs typeface="Times New Roman" pitchFamily="18" charset="0"/>
              </a:rPr>
              <a:t>retaliacaodanatureza.blogspot.com</a:t>
            </a:r>
            <a:endParaRPr lang="pt-BR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dirty="0" smtClean="0">
                <a:solidFill>
                  <a:schemeClr val="accent1"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SOROLÓGICO</a:t>
            </a:r>
            <a:endParaRPr lang="pt-BR" sz="4400" dirty="0">
              <a:solidFill>
                <a:schemeClr val="accent1">
                  <a:satMod val="1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2138" y="4443413"/>
            <a:ext cx="2952750" cy="2200275"/>
          </a:xfrm>
        </p:spPr>
      </p:pic>
      <p:pic>
        <p:nvPicPr>
          <p:cNvPr id="39939" name="Picture 4" descr="fig6.jpg (42122 bytes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263" y="1916113"/>
            <a:ext cx="2957512" cy="1922462"/>
          </a:xfrm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5795963" y="3802063"/>
            <a:ext cx="16462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orbel" pitchFamily="34" charset="0"/>
              </a:rPr>
              <a:t>www.cnpgc.embrapa.br</a:t>
            </a:r>
            <a:endParaRPr lang="pt-BR" sz="1400">
              <a:latin typeface="Corbel" pitchFamily="34" charset="0"/>
            </a:endParaRP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3851275" y="6583363"/>
            <a:ext cx="1636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fontAlgn="b"/>
            <a:r>
              <a:rPr lang="pt-BR" sz="1200">
                <a:latin typeface="Corbel" pitchFamily="34" charset="0"/>
              </a:rPr>
              <a:t>www.bvsms.saude.gov.br</a:t>
            </a:r>
            <a:r>
              <a:rPr lang="pt-BR">
                <a:latin typeface="Gill Sans MT" pitchFamily="34" charset="0"/>
              </a:rPr>
              <a:t> </a:t>
            </a:r>
          </a:p>
        </p:txBody>
      </p:sp>
      <p:pic>
        <p:nvPicPr>
          <p:cNvPr id="39942" name="Picture 7" descr="fotoifichag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892300"/>
            <a:ext cx="33115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Rectangle 8"/>
          <p:cNvSpPr>
            <a:spLocks noChangeArrowheads="1"/>
          </p:cNvSpPr>
          <p:nvPr/>
        </p:nvSpPr>
        <p:spPr bwMode="auto">
          <a:xfrm>
            <a:off x="1454150" y="3933825"/>
            <a:ext cx="1189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orbel" pitchFamily="34" charset="0"/>
              </a:rPr>
              <a:t>www.pasteur.fr</a:t>
            </a:r>
            <a:r>
              <a:rPr lang="pt-BR">
                <a:latin typeface="Garamond" pitchFamily="18" charset="0"/>
              </a:rPr>
              <a:t> </a:t>
            </a:r>
          </a:p>
        </p:txBody>
      </p:sp>
      <p:sp>
        <p:nvSpPr>
          <p:cNvPr id="39944" name="CaixaDeTexto 8"/>
          <p:cNvSpPr txBox="1">
            <a:spLocks noChangeArrowheads="1"/>
          </p:cNvSpPr>
          <p:nvPr/>
        </p:nvSpPr>
        <p:spPr bwMode="auto">
          <a:xfrm>
            <a:off x="-252413" y="1474788"/>
            <a:ext cx="5003801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Times New Roman" pitchFamily="18" charset="0"/>
                <a:cs typeface="Times New Roman" pitchFamily="18" charset="0"/>
              </a:rPr>
              <a:t>IMUNOFLUORESCÊNCIA  INDIRETA</a:t>
            </a:r>
          </a:p>
        </p:txBody>
      </p:sp>
      <p:sp>
        <p:nvSpPr>
          <p:cNvPr id="39945" name="CaixaDeTexto 9"/>
          <p:cNvSpPr txBox="1">
            <a:spLocks noChangeArrowheads="1"/>
          </p:cNvSpPr>
          <p:nvPr/>
        </p:nvSpPr>
        <p:spPr bwMode="auto">
          <a:xfrm>
            <a:off x="5076825" y="1557338"/>
            <a:ext cx="2951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Times New Roman" pitchFamily="18" charset="0"/>
                <a:cs typeface="Times New Roman" pitchFamily="18" charset="0"/>
              </a:rPr>
              <a:t>ELISA</a:t>
            </a:r>
          </a:p>
        </p:txBody>
      </p:sp>
      <p:sp>
        <p:nvSpPr>
          <p:cNvPr id="39946" name="CaixaDeTexto 10"/>
          <p:cNvSpPr txBox="1">
            <a:spLocks noChangeArrowheads="1"/>
          </p:cNvSpPr>
          <p:nvPr/>
        </p:nvSpPr>
        <p:spPr bwMode="auto">
          <a:xfrm>
            <a:off x="3348038" y="4149725"/>
            <a:ext cx="25923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Times New Roman" pitchFamily="18" charset="0"/>
                <a:cs typeface="Times New Roman" pitchFamily="18" charset="0"/>
              </a:rPr>
              <a:t>HEMAGLUTINAÇÃO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ítulo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906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TRATAMENTO</a:t>
            </a:r>
          </a:p>
        </p:txBody>
      </p:sp>
      <p:sp>
        <p:nvSpPr>
          <p:cNvPr id="46082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pt-BR" dirty="0" smtClean="0"/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Os tratamentos medicamentosos são pouco satisfatórios, os medicamentos têm efeitos colaterais significativos e são muitas vezes ineficazes, em especial na fase crônica da doença.</a:t>
            </a:r>
          </a:p>
          <a:p>
            <a:endParaRPr lang="pt-BR" dirty="0" smtClean="0"/>
          </a:p>
          <a:p>
            <a:pPr eaLnBrk="1" hangingPunct="1"/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Nifurtimox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Benznidazol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ítulo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15436" cy="142877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algn="ctr" eaLnBrk="1" hangingPunct="1"/>
            <a:r>
              <a:rPr lang="pt-BR" dirty="0" smtClean="0"/>
              <a:t>TRATAMENTO</a:t>
            </a:r>
            <a:br>
              <a:rPr lang="pt-BR" dirty="0" smtClean="0"/>
            </a:br>
            <a:r>
              <a:rPr lang="pt-BR" dirty="0" smtClean="0"/>
              <a:t>EFICÁCIA</a:t>
            </a:r>
          </a:p>
        </p:txBody>
      </p:sp>
      <p:sp>
        <p:nvSpPr>
          <p:cNvPr id="48130" name="Espaço Reservado para Conteúdo 7"/>
          <p:cNvSpPr>
            <a:spLocks noGrp="1"/>
          </p:cNvSpPr>
          <p:nvPr>
            <p:ph sz="half" idx="1"/>
          </p:nvPr>
        </p:nvSpPr>
        <p:spPr>
          <a:xfrm>
            <a:off x="214282" y="2500306"/>
            <a:ext cx="4786344" cy="3071833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Esquema terapêutico prolongado;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Reações adversas;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Variabilidade genética dos parasitos;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Cepas naturalmente resistentes aos fármacos.</a:t>
            </a:r>
          </a:p>
        </p:txBody>
      </p:sp>
      <p:sp>
        <p:nvSpPr>
          <p:cNvPr id="48131" name="Espaço Reservado para Conteúdo 8"/>
          <p:cNvSpPr>
            <a:spLocks noGrp="1"/>
          </p:cNvSpPr>
          <p:nvPr>
            <p:ph sz="quarter" idx="2"/>
          </p:nvPr>
        </p:nvSpPr>
        <p:spPr>
          <a:xfrm>
            <a:off x="5072066" y="2500307"/>
            <a:ext cx="3824318" cy="3071833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Fase aguda: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    &gt; 80%</a:t>
            </a:r>
          </a:p>
        </p:txBody>
      </p:sp>
      <p:sp>
        <p:nvSpPr>
          <p:cNvPr id="48132" name="Espaço Reservado para Conteúdo 9"/>
          <p:cNvSpPr>
            <a:spLocks noGrp="1"/>
          </p:cNvSpPr>
          <p:nvPr>
            <p:ph sz="quarter" idx="3"/>
          </p:nvPr>
        </p:nvSpPr>
        <p:spPr>
          <a:xfrm>
            <a:off x="5105400" y="3929063"/>
            <a:ext cx="4038600" cy="2187575"/>
          </a:xfrm>
        </p:spPr>
        <p:txBody>
          <a:bodyPr/>
          <a:lstStyle/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Fase crônica: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   8% a 30 %</a:t>
            </a:r>
          </a:p>
        </p:txBody>
      </p:sp>
      <p:pic>
        <p:nvPicPr>
          <p:cNvPr id="55297" name="Picture 1" descr="C:\Users\LILIANESIRIANO\Pictures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85728"/>
            <a:ext cx="2090744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MEDIDAS DE CONTROLE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Controle dos vetores;</a:t>
            </a: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Tratamento precoce dos casos agudos;</a:t>
            </a:r>
          </a:p>
          <a:p>
            <a:pPr algn="just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ontrole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das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transmissões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acidentais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transfusões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sanguíneas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transplantes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órgãos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evitar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contaminação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alimentos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Follow-up das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gestantes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infectadas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e dos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seus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filhos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Vacina (ainda não disponível).</a:t>
            </a:r>
            <a:endParaRPr lang="pt-BR" dirty="0" smtClean="0"/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MEDIDAS DE CONTROLE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Quando não houver o encontro de triatomíneos no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peri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e/ou intra-domicílio nas unidades domiciliares pesquisadas, há a necessidade de se manter a pesquisa anual por agentes de saúde do município, para a verificação de possível infestação intra-domiciliar até mesmo com formação de colônias, ou mesmo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domiciliação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de espécies que antes não apresentavam este perfil. 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MEDIDAS DE CONTROLE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Também deve-se divulgar informações para a população sobre o vetor, para que estes atuem como apoio de vigilância passiva por meio da captura dos insetos e envio às Secretarias Municipais de Saúde – coleta nos Postos de Informação de Triatomíneos (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PITs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MEDIDAS DE CONTROLE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Uma observação importante refere-se ao trabalho de campo realizado para doença de Chagas, o qual há a indicação de realização principalmente no segundo semestre devido às condições climáticas.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Observar que caso haja barbeiros, deve-se proceder à técnica da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borrifação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62" name="Picture 2" descr="C:\Users\LILIANESIRIANO\Pictures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214818"/>
            <a:ext cx="2857520" cy="2071702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3000364" y="6286520"/>
            <a:ext cx="5214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https://encrypted-tbn1.gstatic.com/images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57275" y="0"/>
            <a:ext cx="8229600" cy="1143000"/>
          </a:xfrm>
        </p:spPr>
        <p:txBody>
          <a:bodyPr/>
          <a:lstStyle/>
          <a:p>
            <a:pPr algn="just" eaLnBrk="1" hangingPunct="1"/>
            <a:r>
              <a:rPr lang="pt-BR" smtClean="0"/>
              <a:t>       </a:t>
            </a:r>
            <a:r>
              <a:rPr lang="pt-BR" sz="3600" smtClean="0">
                <a:latin typeface="Times New Roman" pitchFamily="18" charset="0"/>
              </a:rPr>
              <a:t>DOENÇA DE CHAGAS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3600" smtClean="0">
                <a:latin typeface="Times New Roman" pitchFamily="18" charset="0"/>
              </a:rPr>
              <a:t>Introdução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None/>
            </a:pPr>
            <a:endParaRPr lang="pt-BR" sz="3600" smtClean="0">
              <a:latin typeface="Times New Roman" pitchFamily="18" charset="0"/>
            </a:endParaRPr>
          </a:p>
        </p:txBody>
      </p:sp>
      <p:graphicFrame>
        <p:nvGraphicFramePr>
          <p:cNvPr id="1026" name="Object 2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87450" y="3141663"/>
          <a:ext cx="4038600" cy="218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Gráfico" r:id="rId4" imgW="4038549" imgH="2181354" progId="MSGraph.Chart.8">
                  <p:embed followColorScheme="full"/>
                </p:oleObj>
              </mc:Choice>
              <mc:Fallback>
                <p:oleObj name="Gráfico" r:id="rId4" imgW="4038549" imgH="2181354" progId="MSGraph.Chart.8">
                  <p:embed followColorScheme="full"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141663"/>
                        <a:ext cx="4038600" cy="2181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1714480" y="4857760"/>
            <a:ext cx="1149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latin typeface="Times New Roman" pitchFamily="18" charset="0"/>
                <a:cs typeface="Times New Roman" pitchFamily="18" charset="0"/>
              </a:rPr>
              <a:t>www.fiocruz.br</a:t>
            </a: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6011863" y="32131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 sz="1200">
              <a:latin typeface="Gill Sans MT" pitchFamily="34" charset="0"/>
            </a:endParaRPr>
          </a:p>
        </p:txBody>
      </p:sp>
      <p:sp>
        <p:nvSpPr>
          <p:cNvPr id="1031" name="Rectangle 14"/>
          <p:cNvSpPr>
            <a:spLocks noChangeArrowheads="1"/>
          </p:cNvSpPr>
          <p:nvPr/>
        </p:nvSpPr>
        <p:spPr bwMode="auto">
          <a:xfrm>
            <a:off x="5219700" y="5516563"/>
            <a:ext cx="361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1032" name="Rectangle 23"/>
          <p:cNvSpPr>
            <a:spLocks noChangeArrowheads="1"/>
          </p:cNvSpPr>
          <p:nvPr/>
        </p:nvSpPr>
        <p:spPr bwMode="auto">
          <a:xfrm>
            <a:off x="2411413" y="4941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033" name="Picture 31" descr="04_BUNKY_ISIFASPL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38" y="2500313"/>
            <a:ext cx="2690812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2"/>
          <p:cNvSpPr>
            <a:spLocks noChangeArrowheads="1"/>
          </p:cNvSpPr>
          <p:nvPr/>
        </p:nvSpPr>
        <p:spPr bwMode="auto">
          <a:xfrm>
            <a:off x="5719779" y="4714884"/>
            <a:ext cx="1209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latin typeface="Times New Roman" pitchFamily="18" charset="0"/>
                <a:cs typeface="Times New Roman" pitchFamily="18" charset="0"/>
              </a:rPr>
              <a:t>      www.iabc.cz</a:t>
            </a:r>
          </a:p>
        </p:txBody>
      </p:sp>
      <p:pic>
        <p:nvPicPr>
          <p:cNvPr id="1035" name="Picture 4" descr="https://encrypted-tbn3.gstatic.com/images?q=tbn:ANd9GcTbuv43Qd0nboPPTubt4wKeKqlz3JBcsjGcjKgKA-2fSpMqSlnlk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3725" y="2432050"/>
            <a:ext cx="369252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9906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MEDIDAS DE CONTROLE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229600" cy="5214974"/>
          </a:xfrm>
          <a:ln w="38100">
            <a:solidFill>
              <a:srgbClr val="002060"/>
            </a:solidFill>
          </a:ln>
        </p:spPr>
        <p:txBody>
          <a:bodyPr/>
          <a:lstStyle/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Ações de educação em saúde com participação da população exposta;</a:t>
            </a:r>
          </a:p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Capacitação permanente junto aos profissionais de saúde; </a:t>
            </a:r>
          </a:p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Cursos de reciclagem e de atualização para técnicos e agentes de saúde, objetivando torná-los especialistas em saneamento e controle de endemias ligados dentro dos municípios e do estado; </a:t>
            </a:r>
          </a:p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Capacitação especializada para médicos, enfermeiros, núcleos de Vigilância Epidemiológica municipal e gestores municipais.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SUSPEIÇÃO DE DOENÇA CHAGAS </a:t>
            </a:r>
            <a:br>
              <a:rPr lang="pt-BR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AGUDA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É caracterizada pelo indivíduo que apresente febre persistente, associada a uma ou mais das seguintes manifestações clínicas: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artralgia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cefaleia,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chagoma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de inoculação, edema de face ou membros,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epigastralgia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exantema, mialgia, sinal de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Romaña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adenomegalia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cardiopatia aguda,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esplenomegalia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hepatomegalia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icterícia ou manifestações hemorrágicas.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SUSPEIÇÃO DE DOENÇA CHAGAS </a:t>
            </a:r>
            <a:br>
              <a:rPr lang="pt-BR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CRÔNICA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É caracterizada pelo indivíduo que apresente falta de ar, batedeira, dificuldade de engolir comida seca ou fria, intestino preso, presença de bloqueio de ramo direito no eletrocardiograma.</a:t>
            </a:r>
          </a:p>
          <a:p>
            <a:pPr algn="just"/>
            <a:endParaRPr lang="pt-B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Filho de mães infectadas por </a:t>
            </a:r>
            <a:r>
              <a:rPr lang="pt-BR" sz="3200" i="1" dirty="0" smtClean="0"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pt-BR" sz="3200" i="1" dirty="0" err="1" smtClean="0">
                <a:latin typeface="Times New Roman" pitchFamily="18" charset="0"/>
                <a:cs typeface="Times New Roman" pitchFamily="18" charset="0"/>
              </a:rPr>
              <a:t>cruzi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t-B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2136"/>
            <a:ext cx="8229600" cy="9906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ESQUEMA PRÁTICO DO PROCEDIMENTO DIAGNÓSTICO FRENTE A UMA CASO SUSPEITO DE PARA DOENÇA DE CHAGAS AGUDA, NO SERVIÇO DA REDE BÁSICA DE SAÚDE</a:t>
            </a:r>
            <a:endParaRPr lang="pt-B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1268760"/>
            <a:ext cx="8103844" cy="553997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u="sng" dirty="0" smtClean="0">
                <a:latin typeface="Times New Roman" pitchFamily="18" charset="0"/>
                <a:cs typeface="Times New Roman" pitchFamily="18" charset="0"/>
              </a:rPr>
              <a:t>Definição de Caso Suspeito</a:t>
            </a:r>
          </a:p>
          <a:p>
            <a:endParaRPr lang="pt-BR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Todo paciente residente em área caracterizada como provável de estar infestada por triatomíneo e que apresente sinal de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Romaña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ou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chagoma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de inoculação.</a:t>
            </a:r>
          </a:p>
          <a:p>
            <a:pPr algn="just"/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Todo paciente residente em área de transmissão ativa da doença e que apresente febre com mais de uma semana de duração.</a:t>
            </a:r>
          </a:p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Todo paciente, com febre, que tenha sido submetido à transfusão de sangue ou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hemoderivados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sem o devido controle de qualidade.</a:t>
            </a:r>
          </a:p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Todo paciente com clínica sugestiva e com exame parasitológico direto negativo ou não realizado.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3822"/>
            <a:ext cx="8229600" cy="9906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ESQUEMA PRÁTICO DO PROCEDIMENTO DIAGNÓSTICO FRENTE A UMA CASO SUSPEITO DE PARA DOENÇA DE CHAGAS AGUDA, NO SERVIÇO DA REDE BÁSICA DE SAÚDE</a:t>
            </a:r>
            <a:endParaRPr lang="pt-B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8401080" cy="5357850"/>
          </a:xfrm>
        </p:spPr>
        <p:txBody>
          <a:bodyPr/>
          <a:lstStyle/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Realizar exame a fresco imediato, repetindo de três a quatro vezes ao dia durante alguns dias em face de resultados anteriores negativos;</a:t>
            </a:r>
          </a:p>
          <a:p>
            <a:pPr algn="just"/>
            <a:endParaRPr lang="pt-B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Procurar enriquecer a pesquisa direta realizando concomitantemente as técnicas de concentração como a do </a:t>
            </a:r>
            <a:r>
              <a:rPr lang="pt-BR" sz="2800" dirty="0" err="1" smtClean="0">
                <a:latin typeface="Times New Roman" pitchFamily="18" charset="0"/>
                <a:cs typeface="Times New Roman" pitchFamily="18" charset="0"/>
              </a:rPr>
              <a:t>microhematócrito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e do </a:t>
            </a:r>
            <a:r>
              <a:rPr lang="pt-BR" sz="2800" dirty="0" err="1" smtClean="0">
                <a:latin typeface="Times New Roman" pitchFamily="18" charset="0"/>
                <a:cs typeface="Times New Roman" pitchFamily="18" charset="0"/>
              </a:rPr>
              <a:t>Strout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3822"/>
            <a:ext cx="8229600" cy="9906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ESQUEMA PRÁTICO DO PROCEDIMENTO DIAGNÓSTICO FRENTE A UMA CASO SUSPEITO DE PARA DOENÇA DE CHAGAS AGUDA, NO SERVIÇO DA REDE BÁSICA DE SAÚDE</a:t>
            </a:r>
            <a:endParaRPr lang="pt-B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8401080" cy="5357850"/>
          </a:xfrm>
        </p:spPr>
        <p:txBody>
          <a:bodyPr/>
          <a:lstStyle/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Caso não haja microscópio disponível no local, proceder a coleta da gota espessa para exame no município vizinho, num esquema similar ao exame a fresco;</a:t>
            </a:r>
          </a:p>
          <a:p>
            <a:pPr algn="just"/>
            <a:endParaRPr lang="pt-B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Coletar sangue venoso (soro) para realização de pesquisa de anticorpos da classe </a:t>
            </a:r>
            <a:r>
              <a:rPr lang="pt-BR" sz="2800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por técnicas convencionais (ELISA, IFI , HAI).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FLUXOGRAMA PARA ENVIO DE AMOSTRA PARA O LABORATÓRIO CENTRAL - LACEN</a:t>
            </a:r>
            <a:endParaRPr lang="pt-BR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DADOS CADASTRAIS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8" name="Espaço Reservado para Conteúdo 6"/>
          <p:cNvSpPr>
            <a:spLocks noGrp="1"/>
          </p:cNvSpPr>
          <p:nvPr>
            <p:ph sz="quarter" idx="1"/>
          </p:nvPr>
        </p:nvSpPr>
        <p:spPr>
          <a:xfrm>
            <a:off x="457200" y="1428750"/>
            <a:ext cx="8229600" cy="4937125"/>
          </a:xfrm>
          <a:ln>
            <a:solidFill>
              <a:srgbClr val="002060"/>
            </a:solidFill>
          </a:ln>
        </p:spPr>
        <p:txBody>
          <a:bodyPr/>
          <a:lstStyle/>
          <a:p>
            <a:pPr algn="just"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Dados da Instituição solicitante: nome, endereço, município, CNES, e regional de saúde;</a:t>
            </a:r>
          </a:p>
          <a:p>
            <a:pPr algn="just" eaLnBrk="1" hangingPunct="1"/>
            <a:endParaRPr lang="pt-BR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Dados do Cliente: nome completo, data de nascimento, sexo, carteira de identidade (obrigatório para maiores de 18 anos), nº do cartão SUS, endereço completo;</a:t>
            </a:r>
          </a:p>
          <a:p>
            <a:pPr algn="just" eaLnBrk="1" hangingPunct="1"/>
            <a:endParaRPr lang="pt-BR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Dados da Amostra: tipo de amostra (sangue, LCR, urina, fezes), data da colheita, hora da colheita quando apropriado</a:t>
            </a:r>
          </a:p>
        </p:txBody>
      </p:sp>
      <p:pic>
        <p:nvPicPr>
          <p:cNvPr id="50179" name="Picture 1" descr="C:\Users\LILIANESIRIANO\Pictures\Acesso-a-Informaçã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188" y="220663"/>
            <a:ext cx="139223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CaixaDeTexto 8"/>
          <p:cNvSpPr txBox="1">
            <a:spLocks noChangeArrowheads="1"/>
          </p:cNvSpPr>
          <p:nvPr/>
        </p:nvSpPr>
        <p:spPr bwMode="auto">
          <a:xfrm>
            <a:off x="6215063" y="5857875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Fonte: LACEN/GO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DADOS CADASTRAIS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2" name="Espaço Reservado para Conteúdo 6"/>
          <p:cNvSpPr>
            <a:spLocks noGrp="1"/>
          </p:cNvSpPr>
          <p:nvPr>
            <p:ph sz="quarter" idx="1"/>
          </p:nvPr>
        </p:nvSpPr>
        <p:spPr>
          <a:xfrm>
            <a:off x="457200" y="1214438"/>
            <a:ext cx="8229600" cy="4937125"/>
          </a:xfrm>
          <a:ln>
            <a:solidFill>
              <a:srgbClr val="002060"/>
            </a:solidFill>
          </a:ln>
        </p:spPr>
        <p:txBody>
          <a:bodyPr/>
          <a:lstStyle/>
          <a:p>
            <a:pPr algn="just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Exames de notificação compulsória: nome completo, idade, tipo de amostra (sangue, LCR, urina, fezes), data da colheita, hipótese diagnóstica, período de exposição ao agente, início dos sintomas, sintomatologia clínica, dados de exames;</a:t>
            </a:r>
          </a:p>
          <a:p>
            <a:pPr algn="just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Dados do responsável da solicitação do exame: nome, assinatura, carimbo, número do conselho profissional.</a:t>
            </a:r>
          </a:p>
          <a:p>
            <a:pPr algn="just" eaLnBrk="1" hangingPunct="1"/>
            <a:endParaRPr lang="pt-BR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3" name="Picture 3" descr="C:\Users\LILIANESIRIANO\Pictures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25" y="4214813"/>
            <a:ext cx="2571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CaixaDeTexto 7"/>
          <p:cNvSpPr txBox="1">
            <a:spLocks noChangeArrowheads="1"/>
          </p:cNvSpPr>
          <p:nvPr/>
        </p:nvSpPr>
        <p:spPr bwMode="auto">
          <a:xfrm>
            <a:off x="3714750" y="5929313"/>
            <a:ext cx="2214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www.jornaldemuriae.com.br</a:t>
            </a:r>
            <a:endParaRPr lang="pt-B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5" name="CaixaDeTexto 8"/>
          <p:cNvSpPr txBox="1">
            <a:spLocks noChangeArrowheads="1"/>
          </p:cNvSpPr>
          <p:nvPr/>
        </p:nvSpPr>
        <p:spPr bwMode="auto">
          <a:xfrm>
            <a:off x="6858000" y="5835650"/>
            <a:ext cx="1785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dirty="0">
                <a:latin typeface="Times New Roman" pitchFamily="18" charset="0"/>
                <a:cs typeface="Times New Roman" pitchFamily="18" charset="0"/>
              </a:rPr>
              <a:t>Fonte: LACEN/GO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IDENTIFICAÇÃO DA AMOSTRA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000240"/>
            <a:ext cx="34766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5072066" y="4357695"/>
            <a:ext cx="6429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Chagas</a:t>
            </a:r>
            <a:endParaRPr lang="pt-B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500430" y="4643446"/>
            <a:ext cx="12858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00430" y="4857760"/>
            <a:ext cx="6429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Chagas</a:t>
            </a:r>
            <a:endParaRPr lang="pt-B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5214942" y="5835650"/>
            <a:ext cx="371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Times New Roman" pitchFamily="18" charset="0"/>
                <a:cs typeface="Times New Roman" pitchFamily="18" charset="0"/>
              </a:rPr>
              <a:t>Fonte: </a:t>
            </a: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 Divisão de Biologia Médica do LACEN/GO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5"/>
          <p:cNvSpPr>
            <a:spLocks noGrp="1"/>
          </p:cNvSpPr>
          <p:nvPr>
            <p:ph type="title"/>
          </p:nvPr>
        </p:nvSpPr>
        <p:spPr>
          <a:xfrm>
            <a:off x="5572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A DESCOBERTA DA DOENÇA DE CHAGAS</a:t>
            </a:r>
          </a:p>
        </p:txBody>
      </p:sp>
      <p:pic>
        <p:nvPicPr>
          <p:cNvPr id="21506" name="Picture 2" descr="jornal.gif (76692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643063"/>
            <a:ext cx="4660900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tângulo 7"/>
          <p:cNvSpPr>
            <a:spLocks noChangeArrowheads="1"/>
          </p:cNvSpPr>
          <p:nvPr/>
        </p:nvSpPr>
        <p:spPr bwMode="auto">
          <a:xfrm>
            <a:off x="2428875" y="4500563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>
                <a:latin typeface="Times New Roman" pitchFamily="18" charset="0"/>
                <a:cs typeface="Times New Roman" pitchFamily="18" charset="0"/>
              </a:rPr>
              <a:t>http://www.submarino.net/cchagas/artigos/art1.htm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TRANSPORTE E ACONDICIONAMENTO DAS AMOSTRAS BIOLÓGICAS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01080" cy="5424510"/>
          </a:xfrm>
        </p:spPr>
        <p:txBody>
          <a:bodyPr/>
          <a:lstStyle/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Acondicionar as amostras de forma a evitar vazamento e contaminação. Sugere-se envolver as amostras em saco plástico;</a:t>
            </a:r>
          </a:p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As requisições de exames devem ser acondicionadas em saco plástico separadas das amostras biológicas;</a:t>
            </a:r>
          </a:p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Colocar os tubos de polipropileno (sangue, LCR) em estantes e acondicionar em recipiente de transporte;</a:t>
            </a:r>
          </a:p>
          <a:p>
            <a:pPr algn="just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Os recipientes de transporte devem ser adequados para manter a temperatura ideal necessária conforme especificado para cada exame solicitado.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215074" y="6000768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Fonte: LACEN/GO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TRANSPORTE E ACONDICIONAMENTO DAS AMOSTRAS BIOLÓGICAS</a:t>
            </a:r>
            <a:endParaRPr lang="pt-BR" sz="2800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785926"/>
            <a:ext cx="64770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785786" y="4086059"/>
            <a:ext cx="79296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Maneira correta de envio de material, com todos os espaços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preenchidos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 utilizando gelo reciclável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. </a:t>
            </a: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lphaUcPeriod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Maneira incorreta de envio de material, com a amostra solta na caixa. Para o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envio correto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, preencher os espaços vazios com jornal e gelo reciclável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357718" y="612161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Fonte:  Divisão de Biologia Médica do LACEN/GO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SUSPEIÇÃO DE DOENÇA CHAGAS </a:t>
            </a:r>
            <a:br>
              <a:rPr lang="pt-BR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AGUDA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Exame parasitológico direto: técnica “padrão ouro” para diagnóstico desta fase da doença.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Pesquisa a fresco de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tripanossomatídeos</a:t>
            </a: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Métodos de concentração (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Strout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microhematócrito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ou creme leucocitário)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Lâmina corada de gota espessa ou esfregaço.</a:t>
            </a:r>
          </a:p>
          <a:p>
            <a:pPr algn="just">
              <a:buFont typeface="Wingdings" pitchFamily="2" charset="2"/>
              <a:buChar char="ü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22276" y="4972072"/>
            <a:ext cx="8293128" cy="1600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Quando os resultados forem negativos na primeira coleta devem ser realizadas novas coletas até a confirmação do caso e/ou desaparecimento dos sintomas agudos, ou confirmação de outra hipótese diagnóstica.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SOROLOGIA PARA DOENÇA DE CHAGAS AGUDA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"/>
          </p:nvPr>
        </p:nvSpPr>
        <p:spPr>
          <a:xfrm>
            <a:off x="500034" y="1285860"/>
            <a:ext cx="8229600" cy="5138758"/>
          </a:xfrm>
        </p:spPr>
        <p:txBody>
          <a:bodyPr/>
          <a:lstStyle/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Exame sorológico para detecção de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IgM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não é o mais indicado no diagnóstico de fase aguda. Técnica complexa, com resultados falso positivos em várias doenças febris. Para realização o paciente deve obrigatoriamente apresentar alterações clínicas compatíveis com DCA e história epidemiológica sugestiva.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LILIANESIRIANO\Desktop\Sem títul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786190"/>
            <a:ext cx="2428892" cy="244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2857520" y="605018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 err="1" smtClean="0">
                <a:latin typeface="Times New Roman" pitchFamily="18" charset="0"/>
                <a:cs typeface="Times New Roman" pitchFamily="18" charset="0"/>
              </a:rPr>
              <a:t>metodoslaboratoriaiscomac</a:t>
            </a: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401080" cy="100013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SOROLOGIA PARA DOENÇA DE CHAGAS AGUDA  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4041648" cy="4937760"/>
          </a:xfrm>
          <a:noFill/>
          <a:ln>
            <a:solidFill>
              <a:srgbClr val="002060"/>
            </a:solidFill>
          </a:ln>
        </p:spPr>
        <p:txBody>
          <a:bodyPr/>
          <a:lstStyle/>
          <a:p>
            <a:pPr algn="ctr">
              <a:buNone/>
            </a:pP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Método</a:t>
            </a:r>
          </a:p>
          <a:p>
            <a:pPr algn="ctr">
              <a:buNone/>
            </a:pPr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Imunofluorescência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Indireta para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IgM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72000" y="1216152"/>
            <a:ext cx="4286280" cy="4937760"/>
          </a:xfrm>
          <a:ln>
            <a:solidFill>
              <a:srgbClr val="002060"/>
            </a:solidFill>
          </a:ln>
        </p:spPr>
        <p:txBody>
          <a:bodyPr/>
          <a:lstStyle/>
          <a:p>
            <a:pPr algn="ctr">
              <a:buNone/>
            </a:pP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Tempo para Liberação</a:t>
            </a:r>
          </a:p>
          <a:p>
            <a:pPr algn="ctr">
              <a:buNone/>
            </a:pPr>
            <a:endParaRPr lang="pt-BR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30 dias (de acordo com a liberação da Instituição de Referência para o diagnóstico)</a:t>
            </a:r>
          </a:p>
        </p:txBody>
      </p:sp>
      <p:sp>
        <p:nvSpPr>
          <p:cNvPr id="5" name="Retângulo 4"/>
          <p:cNvSpPr/>
          <p:nvPr/>
        </p:nvSpPr>
        <p:spPr>
          <a:xfrm>
            <a:off x="7191533" y="6345816"/>
            <a:ext cx="1595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Fonte: LACEN/GO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C:\Users\LILIANESIRIANO\Pictures\Índ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643314"/>
            <a:ext cx="3005861" cy="2000264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500166" y="5621553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www.iapcc.com.br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01080" cy="10001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SOROLOGIA PARA DOENÇA DE CHAGAS AGUDA  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noFill/>
          <a:ln>
            <a:solidFill>
              <a:srgbClr val="002060"/>
            </a:solidFill>
          </a:ln>
        </p:spPr>
        <p:txBody>
          <a:bodyPr/>
          <a:lstStyle/>
          <a:p>
            <a:pPr algn="ctr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Instruções de Coleta:</a:t>
            </a:r>
          </a:p>
          <a:p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Venopunção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em tubo seco e limpo ou sistema a vácuo.</a:t>
            </a:r>
          </a:p>
          <a:p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Material e Conservação para Envio</a:t>
            </a: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2 ml de soro.</a:t>
            </a: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Após separação do soro: tubo de ensaio com tampa em 4 a 8°C, após 48 horas, congelado a –20°C.</a:t>
            </a:r>
            <a:endParaRPr lang="pt-BR" sz="24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72000" y="1216152"/>
            <a:ext cx="4286280" cy="4937760"/>
          </a:xfrm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Transporte:</a:t>
            </a: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Isopor com gelo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Informações Importantes</a:t>
            </a: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 amostra deverá ser encaminhada obrigatoriamente com a ficha epidemiológica e</a:t>
            </a:r>
          </a:p>
          <a:p>
            <a:pPr algn="just">
              <a:buNone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   solicitação médica assinada e carimbada</a:t>
            </a:r>
            <a:r>
              <a:rPr lang="pt-BR" dirty="0" smtClean="0"/>
              <a:t>.</a:t>
            </a:r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30453" y="6345816"/>
            <a:ext cx="1595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Fonte: LACEN/GO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600" dirty="0" smtClean="0">
                <a:solidFill>
                  <a:schemeClr val="l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CRITÉRIOS DE REJEIÇÃO DA AMOSTRA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Soro fortemente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hemolisado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ou fortemente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lipêmico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Material sem ficha epidemiológica.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Volume inferior a 2 ml;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Sem solicitação assinada e carimbada;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Temperatura acima de 8ºC.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000892" y="5572140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Fonte: LACEN/GO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C:\Users\LILIANESIRIANO\Pictures\Índ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6137" y="4067193"/>
            <a:ext cx="2371725" cy="1933575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428992" y="6072206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www.iapcc.com.br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DOENÇA DE CHAGAS AGUDA - PESQUISA PARASITOLÓGICA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Coleta de punção digital ou do lóbulo da orelha.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Objetivo: Encontro do parasito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5" descr="La maladie de Chagas (agent : Trypanosoma cruzi, phylum des Protozoaires)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32422" y="3716338"/>
            <a:ext cx="2979738" cy="2184400"/>
          </a:xfrm>
          <a:prstGeom prst="rect">
            <a:avLst/>
          </a:prstGeom>
        </p:spPr>
      </p:pic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3787006" y="5805488"/>
            <a:ext cx="1289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pt-BR" sz="1200" b="0" dirty="0"/>
              <a:t>www2.ac-lyon.</a:t>
            </a:r>
            <a:r>
              <a:rPr lang="pt-BR" sz="1200" b="0" dirty="0" err="1"/>
              <a:t>fr</a:t>
            </a:r>
            <a:r>
              <a:rPr lang="pt-BR" sz="1800" b="0" dirty="0"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CRITÉRIOS DE REJEIÇÃO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34512"/>
            <a:ext cx="8229600" cy="4937760"/>
          </a:xfrm>
        </p:spPr>
        <p:txBody>
          <a:bodyPr/>
          <a:lstStyle/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Lâmina Quebrada;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Sem identificação;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Sem ficha epidemiológica;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Sangue coagulado;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Sem solicitação assinada e carimbada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500594" y="5786454"/>
            <a:ext cx="46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Times New Roman" pitchFamily="18" charset="0"/>
                <a:cs typeface="Times New Roman" pitchFamily="18" charset="0"/>
              </a:rPr>
              <a:t>Fonte: </a:t>
            </a: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Manual de Procedimentos: coleta, acondicionamento e </a:t>
            </a:r>
          </a:p>
          <a:p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transporte de amostras biológicas. LACEN/SES/GO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600" dirty="0" smtClean="0">
                <a:latin typeface="Times New Roman" pitchFamily="18" charset="0"/>
                <a:cs typeface="Times New Roman" pitchFamily="18" charset="0"/>
              </a:rPr>
              <a:t>CRITÉRIOS PARA RECEBIMENTO DAS AMOSTRAS</a:t>
            </a:r>
          </a:p>
        </p:txBody>
      </p:sp>
      <p:sp>
        <p:nvSpPr>
          <p:cNvPr id="53250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  <a:ln>
            <a:solidFill>
              <a:srgbClr val="0070C0"/>
            </a:solidFill>
          </a:ln>
        </p:spPr>
        <p:txBody>
          <a:bodyPr/>
          <a:lstStyle/>
          <a:p>
            <a:pPr marL="0" algn="just">
              <a:spcBef>
                <a:spcPts val="0"/>
              </a:spcBef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As amostras biológicas devem estar acompanhadas de documentos específicos para cada doença/agravo conforme as instruções próprias de cada exame solicitado:</a:t>
            </a:r>
          </a:p>
        </p:txBody>
      </p:sp>
      <p:pic>
        <p:nvPicPr>
          <p:cNvPr id="53251" name="Picture 3" descr="C:\Users\LILIANESIRIANO\Pictures\Índ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2312" y="3686189"/>
            <a:ext cx="2619375" cy="1743075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3571868" y="5429264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www.caepcampinas.com.br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7"/>
          <p:cNvSpPr>
            <a:spLocks noGrp="1"/>
          </p:cNvSpPr>
          <p:nvPr>
            <p:ph type="title"/>
          </p:nvPr>
        </p:nvSpPr>
        <p:spPr>
          <a:xfrm>
            <a:off x="428625" y="71438"/>
            <a:ext cx="8686800" cy="1143000"/>
          </a:xfrm>
        </p:spPr>
        <p:txBody>
          <a:bodyPr/>
          <a:lstStyle/>
          <a:p>
            <a:pPr algn="ctr"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  DISTRIBUIÇÃO GEOGRÁFICA</a:t>
            </a:r>
          </a:p>
        </p:txBody>
      </p:sp>
      <p:sp>
        <p:nvSpPr>
          <p:cNvPr id="23554" name="Espaço Reservado para Conteúdo 8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smtClean="0"/>
              <a:t> </a:t>
            </a:r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  <a:p>
            <a:pPr eaLnBrk="1" hangingPunct="1">
              <a:buFont typeface="Wingdings" pitchFamily="2" charset="2"/>
              <a:buNone/>
            </a:pPr>
            <a:r>
              <a:rPr lang="pt-BR" sz="1400" smtClean="0"/>
              <a:t>     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140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pt-BR" sz="1200" smtClean="0">
                <a:latin typeface="Times New Roman" pitchFamily="18" charset="0"/>
                <a:cs typeface="Times New Roman" pitchFamily="18" charset="0"/>
              </a:rPr>
              <a:t>www.veterinaria.com.ar</a:t>
            </a:r>
          </a:p>
          <a:p>
            <a:pPr eaLnBrk="1" hangingPunct="1"/>
            <a:endParaRPr lang="pt-BR" smtClean="0"/>
          </a:p>
        </p:txBody>
      </p:sp>
      <p:pic>
        <p:nvPicPr>
          <p:cNvPr id="23555" name="Picture 26" descr="chaga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475" y="1571625"/>
            <a:ext cx="2668588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http://www.sucen.sp.gov.br/doencas/imagens/chagas/casa_pauapiqu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r:link="rId5" cstate="print"/>
          <a:srcRect/>
          <a:stretch>
            <a:fillRect/>
          </a:stretch>
        </p:blipFill>
        <p:spPr>
          <a:xfrm>
            <a:off x="4945063" y="1328738"/>
            <a:ext cx="3413125" cy="2457450"/>
          </a:xfrm>
        </p:spPr>
      </p:pic>
      <p:pic>
        <p:nvPicPr>
          <p:cNvPr id="23557" name="Imagem 12" descr="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786188"/>
            <a:ext cx="340518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tângulo 14"/>
          <p:cNvSpPr>
            <a:spLocks noChangeArrowheads="1"/>
          </p:cNvSpPr>
          <p:nvPr/>
        </p:nvSpPr>
        <p:spPr bwMode="auto">
          <a:xfrm>
            <a:off x="6008688" y="6286500"/>
            <a:ext cx="1849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latin typeface="Times New Roman" pitchFamily="18" charset="0"/>
                <a:cs typeface="Times New Roman" pitchFamily="18" charset="0"/>
              </a:rPr>
              <a:t>www.fiocruz.br/chagas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2518" cy="990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CRITÉRIOS PARA RECEBIMENTO DAS AMOSTRAS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01080" cy="5138758"/>
          </a:xfrm>
        </p:spPr>
        <p:txBody>
          <a:bodyPr/>
          <a:lstStyle/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Ficha do GAL – Sistema Gerenciador de Ambiente Laboratorial;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Ficha do SINAN em casos de doenças de notificação compulsória;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Guia de remessa em duas vias;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Pedido Médico;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Histórico Clínico.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C:\Users\LILIANESIRIANO\Pictures\tubo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465" y="4024330"/>
            <a:ext cx="1317625" cy="197643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7072330" y="6000768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sabinonline.com.</a:t>
            </a:r>
            <a:r>
              <a:rPr lang="pt-BR" sz="1400" dirty="0" err="1" smtClean="0">
                <a:latin typeface="Times New Roman" pitchFamily="18" charset="0"/>
                <a:cs typeface="Times New Roman" pitchFamily="18" charset="0"/>
              </a:rPr>
              <a:t>br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01080" cy="9144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SOROLOGIA PARA DOENÇA DE CHAGAS CRÔNICA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noFill/>
          <a:ln>
            <a:solidFill>
              <a:srgbClr val="002060"/>
            </a:solidFill>
          </a:ln>
        </p:spPr>
        <p:txBody>
          <a:bodyPr/>
          <a:lstStyle/>
          <a:p>
            <a:pPr algn="ctr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Instruções de Coleta:</a:t>
            </a:r>
          </a:p>
          <a:p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Venopunção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em tubo seco e limpo ou sistema a vácuo.</a:t>
            </a:r>
          </a:p>
          <a:p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Material e Conservação para Envio</a:t>
            </a: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2 ml de soro.</a:t>
            </a: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Após separação do soro: tubo de ensaio com tampa em 4 a 8°C, após 48 horas, congelado a –20°C.</a:t>
            </a:r>
            <a:endParaRPr lang="pt-BR" sz="24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72000" y="1216152"/>
            <a:ext cx="4286280" cy="4937760"/>
          </a:xfrm>
          <a:ln>
            <a:solidFill>
              <a:srgbClr val="002060"/>
            </a:solidFill>
          </a:ln>
        </p:spPr>
        <p:txBody>
          <a:bodyPr/>
          <a:lstStyle/>
          <a:p>
            <a:pPr algn="ctr">
              <a:buNone/>
            </a:pP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Transporte:</a:t>
            </a: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Isopor com gelo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Informações Importantes</a:t>
            </a: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 amostra deverá ser encaminhada obrigatoriamente com a ficha epidemiológica e</a:t>
            </a:r>
          </a:p>
          <a:p>
            <a:pPr algn="just">
              <a:buNone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   solicitação médica assinada e carimbada</a:t>
            </a:r>
            <a:r>
              <a:rPr lang="pt-BR" dirty="0" smtClean="0"/>
              <a:t>.</a:t>
            </a:r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30453" y="6345816"/>
            <a:ext cx="1595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Fonte: LACEN/GO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0022"/>
            <a:ext cx="8401080" cy="9144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SOROLOGIA PARA DOENÇA DE CHAGAS CRÔNICA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4041648" cy="4937760"/>
          </a:xfrm>
          <a:noFill/>
          <a:ln>
            <a:solidFill>
              <a:srgbClr val="002060"/>
            </a:solidFill>
          </a:ln>
        </p:spPr>
        <p:txBody>
          <a:bodyPr/>
          <a:lstStyle/>
          <a:p>
            <a:pPr algn="ctr">
              <a:buNone/>
            </a:pP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Método</a:t>
            </a:r>
          </a:p>
          <a:p>
            <a:pPr algn="ctr">
              <a:buNone/>
            </a:pPr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Imunofluorescência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Indireta para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Enzimaimunoensaio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(ELISA)</a:t>
            </a:r>
          </a:p>
          <a:p>
            <a:pPr>
              <a:buFont typeface="Wingdings" pitchFamily="2" charset="2"/>
              <a:buChar char="q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Hemaglutinação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Indireta.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72000" y="1216152"/>
            <a:ext cx="4286280" cy="4937760"/>
          </a:xfrm>
          <a:ln>
            <a:solidFill>
              <a:srgbClr val="002060"/>
            </a:solidFill>
          </a:ln>
        </p:spPr>
        <p:txBody>
          <a:bodyPr/>
          <a:lstStyle/>
          <a:p>
            <a:pPr algn="ctr">
              <a:buNone/>
            </a:pP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Tempo para Liberação</a:t>
            </a:r>
          </a:p>
          <a:p>
            <a:pPr algn="ctr">
              <a:buNone/>
            </a:pPr>
            <a:endParaRPr lang="pt-BR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08 dias úteis.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7191533" y="6345816"/>
            <a:ext cx="1595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Fonte: LACEN/GO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CONFIRMAÇÃO DA DOENÇA CHAGAS </a:t>
            </a:r>
            <a:br>
              <a:rPr lang="pt-BR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CRÔNICA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confirmação ocorre quando pelo menos dois testes são reagentes, sendo preferencialmente um destes o ELISA. 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Devido à parasitemia pouco evidente na fase crônica, os métodos parasitológicos convencionais (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hemocultivo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e xenodiagnóstico) são de baixa sensibilidade, o que implica em pouco valor diagnóstico.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600" dirty="0" smtClean="0">
                <a:solidFill>
                  <a:schemeClr val="l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CRITÉRIOS DE REJEIÇÃO DA AMOSTRA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Soro fortemente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hemolisado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ou fortemente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lipêmico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Material sem ficha epidemiológica;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Volume inferior a 5 ml;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Sem solicitação assinada e carimbada;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Temperatura acima de 8ºC.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15140" y="6478809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Fonte: LACEN/GO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C:\Users\LILIANESIRIANO\Pictures\Índ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6137" y="4067193"/>
            <a:ext cx="2371725" cy="1933575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428992" y="6072206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www.iapcc.com.br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TÉCNICAS SOROLÓGICAS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Clr>
                <a:srgbClr val="00B050"/>
              </a:buClr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Não são as mais indicadas no diagnóstico de fase aguda. Podem ser realizadas quando a pesquisa direta for negativa e a suspeita clínica persistir.</a:t>
            </a:r>
          </a:p>
          <a:p>
            <a:pPr algn="just">
              <a:buClr>
                <a:srgbClr val="00B050"/>
              </a:buClr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B050"/>
              </a:buClr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Detecção de anticorpos anti-</a:t>
            </a:r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pt-BR" i="1" dirty="0" err="1" smtClean="0">
                <a:latin typeface="Times New Roman" pitchFamily="18" charset="0"/>
                <a:cs typeface="Times New Roman" pitchFamily="18" charset="0"/>
              </a:rPr>
              <a:t>cruzi</a:t>
            </a:r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da classe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: são necessárias 2 (duas) coletas com intervalo mínimo de 21 dias entre uma coleta e outra.</a:t>
            </a:r>
          </a:p>
          <a:p>
            <a:pPr algn="just">
              <a:buClr>
                <a:srgbClr val="00B050"/>
              </a:buClr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B050"/>
              </a:buClr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Os testes de ELISA, HAI e IFI são os indicados para determinar o diagnóstico. A confirmação ocorre quando pelo menos dois testes são reagentes, sendo preferencialmente um destes o ELISA.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TÉCNICAS SOROLÓGICAS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Clr>
                <a:srgbClr val="00B050"/>
              </a:buClr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prova de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quimioluminescência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também permite a identificação de anticorpos da classe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 Embora existam alguns kits disponíveis no mercado, a técnica ainda não é recomendada pelo MS por não ter sido validada pelo Laboratório de Referência Nacional em conjunto com gestores deste Ministério.</a:t>
            </a:r>
          </a:p>
          <a:p>
            <a:pPr algn="just">
              <a:buClr>
                <a:srgbClr val="00B050"/>
              </a:buClr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B050"/>
              </a:buClr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técnica de PCR para o diagnóstico molecular é de uso restrito e realizado por centros de pesquisa em  caráter experimental,portanto, o PCR não pode ser considerado um método de diagnóstico isolado para confirmação ou descarte de caso de doença de Chagas aguda ou crônica..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6208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PESQUISA E CONTROLE DE </a:t>
            </a:r>
            <a:br>
              <a:rPr lang="pt-B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QUALIDADE DE TRIATOMÍNEOS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LILIANESIRIANO\Pictures\ARTHFIG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142852"/>
            <a:ext cx="1079669" cy="1587748"/>
          </a:xfrm>
          <a:prstGeom prst="rect">
            <a:avLst/>
          </a:prstGeom>
          <a:noFill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0" y="1785926"/>
          <a:ext cx="9001156" cy="4143404"/>
        </p:xfrm>
        <a:graphic>
          <a:graphicData uri="http://schemas.openxmlformats.org/drawingml/2006/table">
            <a:tbl>
              <a:tblPr/>
              <a:tblGrid>
                <a:gridCol w="9001156"/>
              </a:tblGrid>
              <a:tr h="4143404">
                <a:tc>
                  <a:txBody>
                    <a:bodyPr/>
                    <a:lstStyle/>
                    <a:p>
                      <a:pPr marR="10795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0170" algn="l"/>
                          <a:tab pos="244475" algn="l"/>
                        </a:tabLst>
                      </a:pPr>
                      <a:r>
                        <a:rPr lang="pt-BR" sz="2000" b="1" i="1" u="sng" dirty="0">
                          <a:latin typeface="Times New Roman"/>
                          <a:ea typeface="Times New Roman"/>
                        </a:rPr>
                        <a:t>Instruções de </a:t>
                      </a:r>
                      <a:r>
                        <a:rPr lang="pt-BR" sz="2000" b="1" i="1" u="sng" dirty="0" smtClean="0">
                          <a:latin typeface="Times New Roman"/>
                          <a:ea typeface="Times New Roman"/>
                        </a:rPr>
                        <a:t>coleta</a:t>
                      </a:r>
                    </a:p>
                    <a:p>
                      <a:pPr marR="10795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0170" algn="l"/>
                          <a:tab pos="244475" algn="l"/>
                        </a:tabLst>
                      </a:pPr>
                      <a:endParaRPr lang="pt-BR" sz="2000" dirty="0">
                        <a:latin typeface="Times New Roman"/>
                        <a:ea typeface="Times New Roman"/>
                      </a:endParaRPr>
                    </a:p>
                    <a:p>
                      <a:pPr marL="1143000" marR="107950" lvl="2" indent="-2286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Ø"/>
                        <a:tabLst>
                          <a:tab pos="90170" algn="l"/>
                          <a:tab pos="180340" algn="l"/>
                          <a:tab pos="244475" algn="l"/>
                        </a:tabLst>
                      </a:pPr>
                      <a:r>
                        <a:rPr lang="pt-BR" sz="2400" dirty="0">
                          <a:latin typeface="Times New Roman"/>
                          <a:ea typeface="Times New Roman"/>
                        </a:rPr>
                        <a:t>Pesquisa direta nas residências e anexos com o uso de pinças e </a:t>
                      </a:r>
                      <a:r>
                        <a:rPr lang="pt-BR" sz="2400" dirty="0" err="1">
                          <a:latin typeface="Times New Roman"/>
                          <a:ea typeface="Times New Roman"/>
                        </a:rPr>
                        <a:t>desalojante</a:t>
                      </a:r>
                      <a:r>
                        <a:rPr lang="pt-BR" sz="2400" dirty="0">
                          <a:latin typeface="Times New Roman"/>
                          <a:ea typeface="Times New Roman"/>
                        </a:rPr>
                        <a:t> (quando recomendado);</a:t>
                      </a:r>
                    </a:p>
                    <a:p>
                      <a:pPr marL="1143000" marR="107950" lvl="2" indent="-2286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Ø"/>
                        <a:tabLst>
                          <a:tab pos="90170" algn="l"/>
                          <a:tab pos="180340" algn="l"/>
                          <a:tab pos="244475" algn="l"/>
                        </a:tabLst>
                      </a:pPr>
                      <a:r>
                        <a:rPr lang="pt-BR" sz="2400" dirty="0">
                          <a:latin typeface="Times New Roman"/>
                          <a:ea typeface="Times New Roman"/>
                        </a:rPr>
                        <a:t>Identificar os triatomíneos;</a:t>
                      </a:r>
                    </a:p>
                    <a:p>
                      <a:pPr marL="1143000" marR="107950" lvl="2" indent="-2286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Ø"/>
                        <a:tabLst>
                          <a:tab pos="90170" algn="l"/>
                          <a:tab pos="180340" algn="l"/>
                          <a:tab pos="244475" algn="l"/>
                        </a:tabLst>
                      </a:pPr>
                      <a:r>
                        <a:rPr lang="pt-BR" sz="2400" dirty="0">
                          <a:latin typeface="Times New Roman"/>
                          <a:ea typeface="Times New Roman"/>
                        </a:rPr>
                        <a:t>Realizar o exame parasitológico a fresco do conteúdo intestinal dos Triatomíneos já identificados;</a:t>
                      </a:r>
                    </a:p>
                    <a:p>
                      <a:pPr marL="1143000" marR="107950" lvl="2" indent="-2286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Ø"/>
                        <a:tabLst>
                          <a:tab pos="90170" algn="l"/>
                          <a:tab pos="180340" algn="l"/>
                          <a:tab pos="244475" algn="l"/>
                        </a:tabLst>
                      </a:pPr>
                      <a:r>
                        <a:rPr lang="pt-BR" sz="2400" dirty="0">
                          <a:latin typeface="Times New Roman"/>
                          <a:ea typeface="Times New Roman"/>
                        </a:rPr>
                        <a:t>Corar as lâminas quando positivas e 10% das lâminas negativas.</a:t>
                      </a: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t-BR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MATERIAL E CONSERVAÇÃO PARA ENVIO</a:t>
            </a:r>
            <a:br>
              <a:rPr lang="pt-BR" dirty="0" smtClean="0">
                <a:latin typeface="Times New Roman" pitchFamily="18" charset="0"/>
                <a:cs typeface="Times New Roman" pitchFamily="18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428736"/>
            <a:ext cx="8229600" cy="4937760"/>
          </a:xfrm>
          <a:ln>
            <a:solidFill>
              <a:schemeClr val="tx2"/>
            </a:solidFill>
          </a:ln>
        </p:spPr>
        <p:txBody>
          <a:bodyPr/>
          <a:lstStyle/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Lâminas embrulhadas em papel ou dentro de caixas/tubos específicos;</a:t>
            </a: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Ninfas e adultos de Triatomíneos;</a:t>
            </a: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Lâminas, frascos, tubos devidamente identificados;</a:t>
            </a: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Pode ser encaminhado vivo desde que se tenha recipiente fechado e seguro (inquebrável) para o envio.</a:t>
            </a:r>
          </a:p>
          <a:p>
            <a:pPr lvl="0"/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C:\Users\LILIANESIRIANO\Pictures\postudo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929066"/>
            <a:ext cx="1493005" cy="2257424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857620" y="6121619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www6.</a:t>
            </a:r>
            <a:r>
              <a:rPr lang="pt-BR" sz="1400" dirty="0" err="1" smtClean="0">
                <a:latin typeface="Times New Roman" pitchFamily="18" charset="0"/>
                <a:cs typeface="Times New Roman" pitchFamily="18" charset="0"/>
              </a:rPr>
              <a:t>ensp</a:t>
            </a: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400" dirty="0" err="1" smtClean="0">
                <a:latin typeface="Times New Roman" pitchFamily="18" charset="0"/>
                <a:cs typeface="Times New Roman" pitchFamily="18" charset="0"/>
              </a:rPr>
              <a:t>fiocruz</a:t>
            </a: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400" dirty="0" err="1" smtClean="0">
                <a:latin typeface="Times New Roman" pitchFamily="18" charset="0"/>
                <a:cs typeface="Times New Roman" pitchFamily="18" charset="0"/>
              </a:rPr>
              <a:t>br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PESQUISA E CONTROLE DE QUALIDADE DE TRIATOMÍNEOS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420198"/>
            <a:ext cx="8229600" cy="4937760"/>
          </a:xfrm>
        </p:spPr>
        <p:txBody>
          <a:bodyPr/>
          <a:lstStyle/>
          <a:p>
            <a:pPr lvl="0"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Envio de 20% dos triatomíneos negativos e 100% dos positivos;</a:t>
            </a:r>
          </a:p>
          <a:p>
            <a:pPr lvl="0"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Envio de 100% dos triatomíneos com dúvidas na identificação;</a:t>
            </a:r>
          </a:p>
          <a:p>
            <a:pPr lvl="0"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Envio de 100% dos triatomíneos diferentes de </a:t>
            </a:r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pt-BR" i="1" dirty="0" err="1" smtClean="0">
                <a:latin typeface="Times New Roman" pitchFamily="18" charset="0"/>
                <a:cs typeface="Times New Roman" pitchFamily="18" charset="0"/>
              </a:rPr>
              <a:t>sordida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>R. </a:t>
            </a:r>
            <a:r>
              <a:rPr lang="pt-BR" i="1" dirty="0" err="1" smtClean="0">
                <a:latin typeface="Times New Roman" pitchFamily="18" charset="0"/>
                <a:cs typeface="Times New Roman" pitchFamily="18" charset="0"/>
              </a:rPr>
              <a:t>neglectus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pt-BR" i="1" dirty="0" err="1" smtClean="0">
                <a:latin typeface="Times New Roman" pitchFamily="18" charset="0"/>
                <a:cs typeface="Times New Roman" pitchFamily="18" charset="0"/>
              </a:rPr>
              <a:t>megistus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Envio dos triatomíneos correspondentes às lâminas negativas e positivas a serem enviadas (juntos);</a:t>
            </a: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As amostras deverão ser acompanhadas de boletins próprios.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71414"/>
            <a:ext cx="8229600" cy="4937125"/>
          </a:xfrm>
        </p:spPr>
        <p:txBody>
          <a:bodyPr/>
          <a:lstStyle/>
          <a:p>
            <a:pPr algn="just" eaLnBrk="1" hangingPunct="1"/>
            <a:endParaRPr lang="pt-B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pt-B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Durante décadas, a doença de Chagas era relacionada a comunidades periféricas, de baixo poder aquisitivo, com condições precárias de moradia e restrita a regiões tropicais. Mas a enfermidade deixou de ter barreiras territoriais e vive uma fase de globalização: a crescente migração de pessoas entre países está por trás do fenômeno.</a:t>
            </a:r>
          </a:p>
        </p:txBody>
      </p:sp>
      <p:pic>
        <p:nvPicPr>
          <p:cNvPr id="19458" name="Picture 2" descr="C:\Users\LILIANESIRIANO\Pictures\caft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39" y="4054083"/>
            <a:ext cx="2976583" cy="2232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3786182" y="612161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www.misodor.com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PESQUISA E CONTROLE DE </a:t>
            </a:r>
            <a:b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QUALIDADE DE TRIATOMÍNEOS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Método</a:t>
            </a:r>
            <a:endParaRPr lang="pt-B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Transporte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2"/>
          </p:nvPr>
        </p:nvSpPr>
        <p:spPr>
          <a:ln>
            <a:solidFill>
              <a:srgbClr val="92D050"/>
            </a:solidFill>
          </a:ln>
        </p:spPr>
        <p:txBody>
          <a:bodyPr/>
          <a:lstStyle/>
          <a:p>
            <a:pPr lvl="0"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Definido pela Secretaria de Vigilância em      Saúde/ Ministério da Saúde e utilizados pelas Instituições de Pesquisas Nacionais e Internacionais.</a:t>
            </a:r>
          </a:p>
          <a:p>
            <a:endParaRPr lang="pt-BR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ln>
            <a:solidFill>
              <a:srgbClr val="92D050"/>
            </a:solidFill>
          </a:ln>
        </p:spPr>
        <p:txBody>
          <a:bodyPr/>
          <a:lstStyle/>
          <a:p>
            <a:pPr lvl="0"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Material transportado em recipiente adequado (frascos ou tubos) contendo o triatomíneo e sua respectiva lâmina.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PESQUISA E CONTROLE DE </a:t>
            </a:r>
            <a:b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QUALIDADE DE TRIATOMÍNEOS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457200" y="1285874"/>
            <a:ext cx="4040188" cy="846981"/>
          </a:xfr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800" b="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Tempo para liberação</a:t>
            </a:r>
            <a:endParaRPr lang="pt-BR" sz="2800" b="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4643438" y="1285860"/>
            <a:ext cx="4041775" cy="84699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800" b="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Critérios para rejeição de amostra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2"/>
          </p:nvPr>
        </p:nvSpPr>
        <p:spPr>
          <a:ln>
            <a:solidFill>
              <a:srgbClr val="92D050"/>
            </a:solidFill>
          </a:ln>
        </p:spPr>
        <p:txBody>
          <a:bodyPr/>
          <a:lstStyle/>
          <a:p>
            <a:pPr lvl="0"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30 dias.</a:t>
            </a:r>
          </a:p>
          <a:p>
            <a:endParaRPr lang="pt-BR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ln>
            <a:solidFill>
              <a:srgbClr val="92D050"/>
            </a:solidFill>
          </a:ln>
        </p:spPr>
        <p:txBody>
          <a:bodyPr/>
          <a:lstStyle/>
          <a:p>
            <a:pPr lvl="0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Sem ficha de dados de coleta:</a:t>
            </a:r>
          </a:p>
          <a:p>
            <a:pPr lvl="0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Sem identificação nos frascos de acondicionamento dos triatomíneos/lâminas;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14348" y="6357958"/>
            <a:ext cx="792961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Antes de rejeitar a amostra consultar a equipe técnica da Seção de Entomologia.</a:t>
            </a: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PESQUISA PARASITOLÓGICA (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cruzi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) EM TRIATOMÍNEOS E CONTROLE DE QUALIDADE DAS LÂMINAS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Método</a:t>
            </a:r>
          </a:p>
          <a:p>
            <a:pPr algn="ctr">
              <a:buNone/>
            </a:pPr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Tempo para liberação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2"/>
          </p:nvPr>
        </p:nvSpPr>
        <p:spPr>
          <a:xfrm>
            <a:off x="4500562" y="1216152"/>
            <a:ext cx="4286280" cy="4937760"/>
          </a:xfrm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Critérios para rejeição de amostra</a:t>
            </a:r>
          </a:p>
          <a:p>
            <a:pPr lvl="0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Sem ficha de dados de coleta;</a:t>
            </a:r>
          </a:p>
          <a:p>
            <a:pPr lvl="0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Sem identificação nos frascos de acondicionamento dos triatomíneos/lâminas;</a:t>
            </a:r>
          </a:p>
          <a:p>
            <a:pPr algn="just">
              <a:buFont typeface="Wingdings" pitchFamily="2" charset="2"/>
              <a:buChar char="ü"/>
            </a:pPr>
            <a:r>
              <a:rPr lang="pt-BR" sz="2600" dirty="0" smtClean="0">
                <a:latin typeface="Times New Roman" pitchFamily="18" charset="0"/>
                <a:cs typeface="Times New Roman" pitchFamily="18" charset="0"/>
              </a:rPr>
              <a:t>Ninfas e adultos de Triatomíneos;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pt-BR" sz="2600" dirty="0" smtClean="0">
                <a:latin typeface="Times New Roman" pitchFamily="18" charset="0"/>
                <a:cs typeface="Times New Roman" pitchFamily="18" charset="0"/>
              </a:rPr>
              <a:t>âminas, frascos, tubos, devidamente identificados.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43956" cy="9144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PESQUISA PARASITOLÓGICA (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cruzi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) EM TRIATOMÍNEOS E CONTROLE DE QUALIDADE DAS LÂMINAS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Transporte</a:t>
            </a:r>
          </a:p>
          <a:p>
            <a:pPr algn="ctr">
              <a:buNone/>
            </a:pPr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Material transportado em recipiente adequado (frascos ou tubos) contendo o triatomíneo e sua respectiva lâmina</a:t>
            </a:r>
            <a:r>
              <a:rPr lang="pt-BR" sz="2800" dirty="0" smtClean="0"/>
              <a:t>.</a:t>
            </a:r>
          </a:p>
          <a:p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2"/>
          </p:nvPr>
        </p:nvSpPr>
        <p:spPr>
          <a:xfrm>
            <a:off x="4572000" y="1216152"/>
            <a:ext cx="4357718" cy="4937760"/>
          </a:xfrm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Informações Importantes</a:t>
            </a:r>
          </a:p>
          <a:p>
            <a:pPr lvl="0"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Envio de 20% das lâminas negativas e 100% das positivas;</a:t>
            </a: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Envio de 100% das lâminas com dúvidas na leitura;</a:t>
            </a:r>
          </a:p>
          <a:p>
            <a:pPr lvl="0"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Envio dos triatomíneos correspondentes às lâminas negativas e positivas a serem enviadas juntos;</a:t>
            </a: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As amostras deverão ser acompanhadas de boletins próprios (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Ento-anexo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VIII).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43956" cy="9144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PESQUISA PARASITOLÓGICA (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cruzi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) EM TRIATOMÍNEOS E CONTROLE DE QUALIDADE DAS LÂMINAS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Transporte</a:t>
            </a:r>
          </a:p>
          <a:p>
            <a:pPr algn="ctr">
              <a:buNone/>
            </a:pPr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Material transportado em recipiente adequado (frascos ou tubos) contendo o triatomíneo e sua respectiva lâmina</a:t>
            </a:r>
            <a:r>
              <a:rPr lang="pt-BR" sz="2800" dirty="0" smtClean="0"/>
              <a:t>.</a:t>
            </a:r>
          </a:p>
          <a:p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2"/>
          </p:nvPr>
        </p:nvSpPr>
        <p:spPr>
          <a:xfrm>
            <a:off x="4572000" y="1216152"/>
            <a:ext cx="4357718" cy="4937760"/>
          </a:xfrm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Informações Importantes</a:t>
            </a:r>
          </a:p>
          <a:p>
            <a:pPr lvl="0"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Envio de 20% das lâminas negativas e 100% das positivas;</a:t>
            </a: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Envio de 100% das lâminas com dúvidas na leitura;</a:t>
            </a:r>
          </a:p>
          <a:p>
            <a:pPr lvl="0"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Envio dos triatomíneos correspondentes às lâminas negativas e positivas a serem enviadas juntos;</a:t>
            </a: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As amostras deverão ser acompanhadas de boletins próprios (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Ento-anexo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VIII).</a:t>
            </a:r>
          </a:p>
        </p:txBody>
      </p:sp>
      <p:sp>
        <p:nvSpPr>
          <p:cNvPr id="5" name="Retângulo 4"/>
          <p:cNvSpPr/>
          <p:nvPr/>
        </p:nvSpPr>
        <p:spPr>
          <a:xfrm>
            <a:off x="500034" y="6345816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Antes de rejeitar a amostra consultar a equipe técnica da Seção de Entomologia.</a:t>
            </a:r>
            <a:endParaRPr lang="pt-BR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43956" cy="9144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TRIATOMÍNEOS ENCAMINHADOS PELA POPULAÇÃO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5281634"/>
          </a:xfrm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Instruções de coleta</a:t>
            </a: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Proceder da mesma forma como se tivesse coletado o triatomíneo;</a:t>
            </a: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Identificar os triatomíneos;</a:t>
            </a: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Realizar o exame a fresco do material intestinal, em lâminas, dos Triatomíneos já identificados;</a:t>
            </a: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Corar as lâminas quando positivas e 10% das lâminas negativas.</a:t>
            </a:r>
          </a:p>
          <a:p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2"/>
          </p:nvPr>
        </p:nvSpPr>
        <p:spPr>
          <a:xfrm>
            <a:off x="4572000" y="1216152"/>
            <a:ext cx="4357718" cy="5284682"/>
          </a:xfrm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Material e conservação para envio</a:t>
            </a: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Ninfas e adultos de Triatomíneos;</a:t>
            </a:r>
          </a:p>
          <a:p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Frascos ou tubos devidamente identificados.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43956" cy="9144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TRIATOMÍNEOS ENCAMINHADOS PELA POPULAÇÃO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528163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Transporte</a:t>
            </a:r>
          </a:p>
          <a:p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Informações importantes</a:t>
            </a:r>
          </a:p>
          <a:p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dirty="0" smtClean="0"/>
              <a:t> </a:t>
            </a:r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Método</a:t>
            </a:r>
          </a:p>
          <a:p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Tempo para liberação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2"/>
          </p:nvPr>
        </p:nvSpPr>
        <p:spPr>
          <a:xfrm>
            <a:off x="4572000" y="1216152"/>
            <a:ext cx="4357718" cy="5284682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pt-BR" sz="2800" u="sng" dirty="0" smtClean="0">
                <a:latin typeface="Times New Roman" pitchFamily="18" charset="0"/>
                <a:cs typeface="Times New Roman" pitchFamily="18" charset="0"/>
              </a:rPr>
              <a:t>Critérios para rejeição de amostra</a:t>
            </a:r>
          </a:p>
          <a:p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Frascos ou tubos sem identificação.</a:t>
            </a:r>
          </a:p>
          <a:p>
            <a:endParaRPr lang="pt-BR" sz="2800" u="sng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FORMULÁRIO DIÁRIO DE ATIVIDADES – PROGRAMA DE CONTROLE DA DOENÇA DE CHAGAS</a:t>
            </a:r>
            <a:endParaRPr lang="pt-BR" sz="2400" dirty="0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513" t="27775" r="25844" b="17523"/>
          <a:stretch>
            <a:fillRect/>
          </a:stretch>
        </p:blipFill>
        <p:spPr bwMode="auto">
          <a:xfrm>
            <a:off x="1000100" y="1285860"/>
            <a:ext cx="7233581" cy="488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9906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FORMULÁRIO DIÁRIO DE ATIVIDADES – PROGRAMA DE CONTROLE DA DOENÇA DE CHAGAS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6487" t="30289" r="25583" b="21961"/>
          <a:stretch>
            <a:fillRect/>
          </a:stretch>
        </p:blipFill>
        <p:spPr bwMode="auto">
          <a:xfrm>
            <a:off x="571471" y="1571612"/>
            <a:ext cx="7765094" cy="483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DIAGNÓSTICO DIFERENCIAL NA FASE AGUDA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05884"/>
            <a:ext cx="8401080" cy="4937760"/>
          </a:xfrm>
        </p:spPr>
        <p:txBody>
          <a:bodyPr/>
          <a:lstStyle/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Para a fase aguda, devem ser consideradas doenças como leishmaniose visceral, malária, dengue, febre tifóide, toxoplasmose, mononucleose infecciosa, esquistossomose, aguda, brucelose,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colagenoses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miocardites agudas em geral. 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Atualmente cabe acrescentar também doenças que podem cursar com eventos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íctero-hemorrágicos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como leptospirose, febre amarela e outras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arboviroses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hepatites virais,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hantaviroses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rickettsioses, dentre outros.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LILIANESIRIANO\Pictures\de63ba4e0b719207b2086cf54f7a2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214950"/>
            <a:ext cx="1717199" cy="1144800"/>
          </a:xfrm>
          <a:prstGeom prst="rect">
            <a:avLst/>
          </a:prstGeom>
          <a:noFill/>
        </p:spPr>
      </p:pic>
      <p:pic>
        <p:nvPicPr>
          <p:cNvPr id="21507" name="Picture 3" descr="C:\Users\LILIANESIRIANO\Pictures\olasmo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5795" y="5214950"/>
            <a:ext cx="1714512" cy="1143008"/>
          </a:xfrm>
          <a:prstGeom prst="rect">
            <a:avLst/>
          </a:prstGeom>
          <a:noFill/>
        </p:spPr>
      </p:pic>
      <p:pic>
        <p:nvPicPr>
          <p:cNvPr id="21508" name="Picture 4" descr="C:\Users\LILIANESIRIANO\Pictures\toxoplasmo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0307" y="5214950"/>
            <a:ext cx="1721779" cy="1144800"/>
          </a:xfrm>
          <a:prstGeom prst="rect">
            <a:avLst/>
          </a:prstGeom>
          <a:noFill/>
        </p:spPr>
      </p:pic>
      <p:pic>
        <p:nvPicPr>
          <p:cNvPr id="21510" name="Picture 6" descr="vir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4819" y="5232807"/>
            <a:ext cx="1526399" cy="1144800"/>
          </a:xfrm>
          <a:prstGeom prst="rect">
            <a:avLst/>
          </a:prstGeom>
          <a:noFill/>
        </p:spPr>
      </p:pic>
      <p:pic>
        <p:nvPicPr>
          <p:cNvPr id="21512" name="Picture 8" descr="http://www.brasilescola.com/upload/e/esquistossom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5017" y="5214950"/>
            <a:ext cx="1678773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 PARASITO</a:t>
            </a:r>
          </a:p>
        </p:txBody>
      </p:sp>
      <p:sp>
        <p:nvSpPr>
          <p:cNvPr id="28674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0833"/>
            <a:ext cx="8229600" cy="4937125"/>
          </a:xfrm>
          <a:ln w="28575">
            <a:solidFill>
              <a:schemeClr val="accent5"/>
            </a:solidFill>
          </a:ln>
        </p:spPr>
        <p:txBody>
          <a:bodyPr/>
          <a:lstStyle/>
          <a:p>
            <a:pPr algn="just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Infecta em condições naturais mais de 100 espécies de mamíferos de diferentes ordens; </a:t>
            </a:r>
          </a:p>
          <a:p>
            <a:pPr algn="just"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Diferentes populações de hospedeiros vertebrados.</a:t>
            </a:r>
          </a:p>
          <a:p>
            <a:pPr algn="just"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5" descr="La maladie de Chagas (agent : Trypanosoma cruzi, phylum des Protozoaires)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00364" y="4000504"/>
            <a:ext cx="2979738" cy="2184400"/>
          </a:xfrm>
          <a:prstGeom prst="rect">
            <a:avLst/>
          </a:prstGeom>
        </p:spPr>
      </p:pic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3854454" y="6062684"/>
            <a:ext cx="1289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pt-BR" sz="1200" b="0" dirty="0">
                <a:effectLst/>
                <a:latin typeface="Times New Roman" pitchFamily="18" charset="0"/>
                <a:cs typeface="Times New Roman" pitchFamily="18" charset="0"/>
              </a:rPr>
              <a:t>www2.ac-lyon.</a:t>
            </a:r>
            <a:r>
              <a:rPr lang="pt-BR" sz="1200" b="0" dirty="0" err="1">
                <a:effectLst/>
                <a:latin typeface="Times New Roman" pitchFamily="18" charset="0"/>
                <a:cs typeface="Times New Roman" pitchFamily="18" charset="0"/>
              </a:rPr>
              <a:t>fr</a:t>
            </a:r>
            <a:r>
              <a:rPr lang="pt-BR" sz="1800" b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DIAGNÓSTICO DIFERENCIAL NA FASE CRÔNICA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57158" y="1071546"/>
            <a:ext cx="8572560" cy="4937760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miocardiopatia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chagásica tem que ser diferenciada de muitas outras cardiopatias. </a:t>
            </a:r>
          </a:p>
          <a:p>
            <a:pPr marL="0" indent="0" algn="just">
              <a:spcBef>
                <a:spcPts val="0"/>
              </a:spcBef>
            </a:pPr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Os dados epidemiológicos, a idade do paciente, os exames sorológicos, eletrocardiográficos e radiológicos, em geral, permitem a perfeita caracterização dessa entidade clínica. </a:t>
            </a:r>
          </a:p>
          <a:p>
            <a:pPr marL="0" indent="0" algn="just">
              <a:spcBef>
                <a:spcPts val="0"/>
              </a:spcBef>
            </a:pPr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Já a forma digestiva deve ser diferenciada de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megas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causados por outras etiologias e a forma congênita deve ser diferenciada da sífilis e da toxoplasmose.</a:t>
            </a:r>
          </a:p>
        </p:txBody>
      </p:sp>
      <p:pic>
        <p:nvPicPr>
          <p:cNvPr id="82946" name="Picture 2" descr="C:\Users\LILIANESIRIANO\Pictures\original_cardiopatia chagasic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4714884"/>
            <a:ext cx="1214446" cy="1589820"/>
          </a:xfrm>
          <a:prstGeom prst="rect">
            <a:avLst/>
          </a:prstGeom>
          <a:noFill/>
        </p:spPr>
      </p:pic>
      <p:pic>
        <p:nvPicPr>
          <p:cNvPr id="82947" name="Picture 3" descr="C:\Users\LILIANESIRIANO\Pictures\doenca-de-chagas-foto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786322"/>
            <a:ext cx="1905000" cy="142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ASSISTÊNCIA MÉDICA 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 tratamento específico pode ser feito em unidade ambulatorial por médico generalista que conheça as particularidades do medicamento e da doença de Chagas. 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Casos agudos sintomáticos podem necessitar de internação. </a:t>
            </a:r>
          </a:p>
        </p:txBody>
      </p:sp>
      <p:pic>
        <p:nvPicPr>
          <p:cNvPr id="20482" name="Picture 2" descr="C:\Users\LILIANESIRIANO\Pictures\logotipo-do-estetoscpio-do-corao-26572580.jpg"/>
          <p:cNvPicPr>
            <a:picLocks noChangeAspect="1" noChangeArrowheads="1"/>
          </p:cNvPicPr>
          <p:nvPr/>
        </p:nvPicPr>
        <p:blipFill>
          <a:blip r:embed="rId2" cstate="print"/>
          <a:srcRect r="8340"/>
          <a:stretch>
            <a:fillRect/>
          </a:stretch>
        </p:blipFill>
        <p:spPr bwMode="auto">
          <a:xfrm>
            <a:off x="7500958" y="4572008"/>
            <a:ext cx="1571636" cy="17592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ASSISTÊNCIA MÉDICA 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Na fase crônica recente (crianças em idade escolar) é válido o mesmo raciocínio quanto à recomendação do tratamento na fase aguda. Nesse sentido, considera-se que devem ser tratadas todas as crianças com idade igual ou inferior a 12 anos, com sorologia positiva. </a:t>
            </a: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Para a fase crônica de maior duração, o tratamento tem sido indicado na forma indeterminada e nas formas cardíacas leves e digestivas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LILIANESIRIANO\Pictures\logotipo-do-estetoscpio-do-corao-26572580.jpg"/>
          <p:cNvPicPr>
            <a:picLocks noChangeAspect="1" noChangeArrowheads="1"/>
          </p:cNvPicPr>
          <p:nvPr/>
        </p:nvPicPr>
        <p:blipFill>
          <a:blip r:embed="rId2" cstate="print"/>
          <a:srcRect r="6837"/>
          <a:stretch>
            <a:fillRect/>
          </a:stretch>
        </p:blipFill>
        <p:spPr bwMode="auto">
          <a:xfrm>
            <a:off x="7429520" y="62258"/>
            <a:ext cx="1500198" cy="165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3822"/>
            <a:ext cx="8229600" cy="9906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NOTIFICAÇÃO</a:t>
            </a:r>
            <a:endParaRPr lang="pt-BR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8229600" cy="4937760"/>
          </a:xfrm>
          <a:noFill/>
        </p:spPr>
        <p:txBody>
          <a:bodyPr/>
          <a:lstStyle/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Notificar (preencher a ficha do SINAN) casos suspeitos ou confirmados de doença de Chagas aguda;</a:t>
            </a:r>
          </a:p>
          <a:p>
            <a:pPr algn="just"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007FA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NOTIFICAÇÃO DA DOENÇA DE CHAGAS  CRÔNICA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5530" t="17267" r="13826" b="17620"/>
          <a:stretch>
            <a:fillRect/>
          </a:stretch>
        </p:blipFill>
        <p:spPr bwMode="auto">
          <a:xfrm>
            <a:off x="1142976" y="1199604"/>
            <a:ext cx="6429420" cy="509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007FA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NOTIFICAÇÃO DA DOENÇA DE CHAGAS  CRÔNICA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0052" t="17267" r="20157" b="7492"/>
          <a:stretch>
            <a:fillRect/>
          </a:stretch>
        </p:blipFill>
        <p:spPr bwMode="auto">
          <a:xfrm>
            <a:off x="2357422" y="1219200"/>
            <a:ext cx="4303366" cy="505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007FAC"/>
          </a:solidFill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NOTIFICAÇÃO DA DOENÇA DE CHAGAS  CRÔNICA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0052" t="18714" r="16539" b="11832"/>
          <a:stretch>
            <a:fillRect/>
          </a:stretch>
        </p:blipFill>
        <p:spPr bwMode="auto">
          <a:xfrm>
            <a:off x="2103423" y="1290638"/>
            <a:ext cx="4937153" cy="499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-24"/>
            <a:ext cx="8215370" cy="990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FICHA DE NOTIFICAÇÃO DE </a:t>
            </a:r>
            <a:b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DOENÇA DE CHAGAS</a:t>
            </a:r>
            <a:endParaRPr lang="pt-BR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51809" b="45112"/>
          <a:stretch>
            <a:fillRect/>
          </a:stretch>
        </p:blipFill>
        <p:spPr bwMode="auto">
          <a:xfrm>
            <a:off x="500034" y="938522"/>
            <a:ext cx="8215370" cy="58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-24"/>
            <a:ext cx="8215370" cy="990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FICHA DE NOTIFICAÇÃO DE </a:t>
            </a:r>
            <a:b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DOENÇA DE CHAGAS CRÔNICA</a:t>
            </a:r>
            <a:endParaRPr lang="pt-BR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2817" t="12926" r="14731" b="7492"/>
          <a:stretch>
            <a:fillRect/>
          </a:stretch>
        </p:blipFill>
        <p:spPr bwMode="auto">
          <a:xfrm>
            <a:off x="2071669" y="1142984"/>
            <a:ext cx="5499427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-24"/>
            <a:ext cx="8215370" cy="990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FICHA DE NOTIFICAÇÃO DE </a:t>
            </a:r>
            <a:b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DOENÇA DE CHAGAS CRÔNICA</a:t>
            </a:r>
            <a:endParaRPr lang="pt-BR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2817" t="51994" r="13826" b="7492"/>
          <a:stretch>
            <a:fillRect/>
          </a:stretch>
        </p:blipFill>
        <p:spPr bwMode="auto">
          <a:xfrm>
            <a:off x="428596" y="1428736"/>
            <a:ext cx="858021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HOSPEDEIROS</a:t>
            </a:r>
          </a:p>
        </p:txBody>
      </p:sp>
      <p:sp>
        <p:nvSpPr>
          <p:cNvPr id="32770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28625" y="1285875"/>
            <a:ext cx="4038600" cy="4525963"/>
          </a:xfrm>
        </p:spPr>
        <p:txBody>
          <a:bodyPr/>
          <a:lstStyle/>
          <a:p>
            <a:pPr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Invertebrados</a:t>
            </a:r>
          </a:p>
        </p:txBody>
      </p:sp>
      <p:sp>
        <p:nvSpPr>
          <p:cNvPr id="32771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4643438" y="1357313"/>
            <a:ext cx="4038600" cy="4525962"/>
          </a:xfrm>
        </p:spPr>
        <p:txBody>
          <a:bodyPr/>
          <a:lstStyle/>
          <a:p>
            <a:pPr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Vertebrados</a:t>
            </a:r>
          </a:p>
        </p:txBody>
      </p:sp>
      <p:pic>
        <p:nvPicPr>
          <p:cNvPr id="32772" name="Imagem 6" descr="http://www.sucen.sp.gov.br/doencas/imagens/chagas/t_infestans_peq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2214563"/>
            <a:ext cx="1857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tângulo 7"/>
          <p:cNvSpPr>
            <a:spLocks noChangeArrowheads="1"/>
          </p:cNvSpPr>
          <p:nvPr/>
        </p:nvSpPr>
        <p:spPr bwMode="auto">
          <a:xfrm>
            <a:off x="214313" y="4714875"/>
            <a:ext cx="3500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>
                <a:latin typeface="Times New Roman" pitchFamily="18" charset="0"/>
                <a:cs typeface="Times New Roman" pitchFamily="18" charset="0"/>
              </a:rPr>
              <a:t>www.sucen.sp.gov.br</a:t>
            </a:r>
          </a:p>
        </p:txBody>
      </p:sp>
      <p:pic>
        <p:nvPicPr>
          <p:cNvPr id="32774" name="Imagem 9" descr=" "/>
          <p:cNvPicPr>
            <a:picLocks noChangeAspect="1" noChangeArrowheads="1"/>
          </p:cNvPicPr>
          <p:nvPr/>
        </p:nvPicPr>
        <p:blipFill>
          <a:blip r:embed="rId5" cstate="print"/>
          <a:srcRect t="50000"/>
          <a:stretch>
            <a:fillRect/>
          </a:stretch>
        </p:blipFill>
        <p:spPr bwMode="auto">
          <a:xfrm>
            <a:off x="5000625" y="1857375"/>
            <a:ext cx="3810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Retângulo 12"/>
          <p:cNvSpPr>
            <a:spLocks noChangeArrowheads="1"/>
          </p:cNvSpPr>
          <p:nvPr/>
        </p:nvSpPr>
        <p:spPr bwMode="auto">
          <a:xfrm>
            <a:off x="6143625" y="6143625"/>
            <a:ext cx="1849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latin typeface="Times New Roman" pitchFamily="18" charset="0"/>
                <a:cs typeface="Times New Roman" pitchFamily="18" charset="0"/>
              </a:rPr>
              <a:t>www.fiocruz.br/chagas</a:t>
            </a:r>
          </a:p>
        </p:txBody>
      </p:sp>
      <p:pic>
        <p:nvPicPr>
          <p:cNvPr id="32776" name="Imagem 13" descr=" "/>
          <p:cNvPicPr>
            <a:picLocks noChangeAspect="1" noChangeArrowheads="1"/>
          </p:cNvPicPr>
          <p:nvPr/>
        </p:nvPicPr>
        <p:blipFill>
          <a:blip r:embed="rId6" cstate="print"/>
          <a:srcRect l="54500"/>
          <a:stretch>
            <a:fillRect/>
          </a:stretch>
        </p:blipFill>
        <p:spPr bwMode="auto">
          <a:xfrm>
            <a:off x="7072313" y="3429000"/>
            <a:ext cx="17335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Imagem 9" descr="http://tbn0.google.com/images?q=tbn:neUpQys8UAzOlM:http://www.petfriends.com.br/images/news/tatu%2520bola%2520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88" y="3643313"/>
            <a:ext cx="203835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-24"/>
            <a:ext cx="8215370" cy="990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FICHA DE NOTIFICAÇÃO DE </a:t>
            </a:r>
            <a:b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DOENÇA DE CHAGAS CRÔNICA</a:t>
            </a:r>
            <a:endParaRPr lang="pt-BR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2817" t="34630" r="13826" b="8939"/>
          <a:stretch>
            <a:fillRect/>
          </a:stretch>
        </p:blipFill>
        <p:spPr bwMode="auto">
          <a:xfrm>
            <a:off x="719842" y="1214422"/>
            <a:ext cx="77812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-24"/>
            <a:ext cx="8215370" cy="990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FICHA DE NOTIFICAÇÃO DE </a:t>
            </a:r>
            <a:b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DOENÇA DE CHAGAS CRÔNICA</a:t>
            </a:r>
            <a:endParaRPr lang="pt-BR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2817" t="23055" r="13826" b="8939"/>
          <a:stretch>
            <a:fillRect/>
          </a:stretch>
        </p:blipFill>
        <p:spPr bwMode="auto">
          <a:xfrm>
            <a:off x="1285852" y="1142984"/>
            <a:ext cx="6523656" cy="519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pt-BR" sz="4800" dirty="0" smtClean="0"/>
              <a:t>MUITO OBRIGADA!!!!</a:t>
            </a:r>
            <a:endParaRPr lang="pt-BR" sz="4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457200" y="-71438"/>
            <a:ext cx="8229600" cy="1250951"/>
          </a:xfrm>
        </p:spPr>
        <p:txBody>
          <a:bodyPr/>
          <a:lstStyle/>
          <a:p>
            <a:pPr algn="ctr" eaLnBrk="1" hangingPunct="1"/>
            <a:r>
              <a:rPr lang="pt-BR" sz="4400" smtClean="0">
                <a:latin typeface="Times New Roman" pitchFamily="18" charset="0"/>
                <a:cs typeface="Times New Roman" pitchFamily="18" charset="0"/>
              </a:rPr>
              <a:t>CICLO BIOLÓGICO</a:t>
            </a:r>
          </a:p>
        </p:txBody>
      </p:sp>
      <p:pic>
        <p:nvPicPr>
          <p:cNvPr id="26626" name="Imagem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70000" y="1774825"/>
            <a:ext cx="6604000" cy="4625975"/>
          </a:xfrm>
          <a:ln>
            <a:solidFill>
              <a:srgbClr val="FF0000"/>
            </a:solidFill>
          </a:ln>
        </p:spPr>
      </p:pic>
      <p:sp>
        <p:nvSpPr>
          <p:cNvPr id="26627" name="Retângulo 15"/>
          <p:cNvSpPr>
            <a:spLocks noChangeArrowheads="1"/>
          </p:cNvSpPr>
          <p:nvPr/>
        </p:nvSpPr>
        <p:spPr bwMode="auto">
          <a:xfrm>
            <a:off x="3851275" y="6416675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Times New Roman" pitchFamily="18" charset="0"/>
                <a:cs typeface="Times New Roman" pitchFamily="18" charset="0"/>
              </a:rPr>
              <a:t>Fonte: WHO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Origem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m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em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em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952</TotalTime>
  <Words>3294</Words>
  <Application>Microsoft Office PowerPoint</Application>
  <PresentationFormat>Apresentação na tela (4:3)</PresentationFormat>
  <Paragraphs>484</Paragraphs>
  <Slides>82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84" baseType="lpstr">
      <vt:lpstr>Origem</vt:lpstr>
      <vt:lpstr>Gráfico</vt:lpstr>
      <vt:lpstr> CAPACITAÇÃO DE DOENÇA DE CHAGAS</vt:lpstr>
      <vt:lpstr>DOENÇA DE CHAGAS</vt:lpstr>
      <vt:lpstr>       DOENÇA DE CHAGAS</vt:lpstr>
      <vt:lpstr>A DESCOBERTA DA DOENÇA DE CHAGAS</vt:lpstr>
      <vt:lpstr>  DISTRIBUIÇÃO GEOGRÁFICA</vt:lpstr>
      <vt:lpstr>Apresentação do PowerPoint</vt:lpstr>
      <vt:lpstr>O PARASITO</vt:lpstr>
      <vt:lpstr>HOSPEDEIROS</vt:lpstr>
      <vt:lpstr>CICLO BIOLÓGICO</vt:lpstr>
      <vt:lpstr>DOENÇA DE CHAGAS</vt:lpstr>
      <vt:lpstr>TRANSMISSÃO CONGÊNITA</vt:lpstr>
      <vt:lpstr>DOENÇA DE CHAGAS</vt:lpstr>
      <vt:lpstr>FASE AGUDA</vt:lpstr>
      <vt:lpstr>FASE CRÔNICA</vt:lpstr>
      <vt:lpstr>DOENÇA DE CHAGAS</vt:lpstr>
      <vt:lpstr>CARDIOPATIA CHAGÁSICA</vt:lpstr>
      <vt:lpstr>MEGACÓLON CHAGÁSICO</vt:lpstr>
      <vt:lpstr>MEGAESÔFAGON CHAGÁSICO</vt:lpstr>
      <vt:lpstr>DIAGNÓSTICO DA INFECÇÃO</vt:lpstr>
      <vt:lpstr>DIAGNÓSTICO LABORATORIAL</vt:lpstr>
      <vt:lpstr>DIAGNÓSTICO DA DOENÇA DE CHAGAS</vt:lpstr>
      <vt:lpstr>DIAGNÓSTICO PARASITOLÓGICO</vt:lpstr>
      <vt:lpstr>DIAGNÓSTICO SOROLÓGICO</vt:lpstr>
      <vt:lpstr>TRATAMENTO</vt:lpstr>
      <vt:lpstr>TRATAMENTO EFICÁCIA</vt:lpstr>
      <vt:lpstr>MEDIDAS DE CONTROLE</vt:lpstr>
      <vt:lpstr>MEDIDAS DE CONTROLE</vt:lpstr>
      <vt:lpstr>MEDIDAS DE CONTROLE</vt:lpstr>
      <vt:lpstr>MEDIDAS DE CONTROLE</vt:lpstr>
      <vt:lpstr>MEDIDAS DE CONTROLE</vt:lpstr>
      <vt:lpstr>SUSPEIÇÃO DE DOENÇA CHAGAS  AGUDA </vt:lpstr>
      <vt:lpstr>SUSPEIÇÃO DE DOENÇA CHAGAS  CRÔNICA</vt:lpstr>
      <vt:lpstr>ESQUEMA PRÁTICO DO PROCEDIMENTO DIAGNÓSTICO FRENTE A UMA CASO SUSPEITO DE PARA DOENÇA DE CHAGAS AGUDA, NO SERVIÇO DA REDE BÁSICA DE SAÚDE</vt:lpstr>
      <vt:lpstr>ESQUEMA PRÁTICO DO PROCEDIMENTO DIAGNÓSTICO FRENTE A UMA CASO SUSPEITO DE PARA DOENÇA DE CHAGAS AGUDA, NO SERVIÇO DA REDE BÁSICA DE SAÚDE</vt:lpstr>
      <vt:lpstr>ESQUEMA PRÁTICO DO PROCEDIMENTO DIAGNÓSTICO FRENTE A UMA CASO SUSPEITO DE PARA DOENÇA DE CHAGAS AGUDA, NO SERVIÇO DA REDE BÁSICA DE SAÚDE</vt:lpstr>
      <vt:lpstr>Apresentação do PowerPoint</vt:lpstr>
      <vt:lpstr>DADOS CADASTRAIS</vt:lpstr>
      <vt:lpstr>DADOS CADASTRAIS</vt:lpstr>
      <vt:lpstr>IDENTIFICAÇÃO DA AMOSTRA</vt:lpstr>
      <vt:lpstr>TRANSPORTE E ACONDICIONAMENTO DAS AMOSTRAS BIOLÓGICAS</vt:lpstr>
      <vt:lpstr>TRANSPORTE E ACONDICIONAMENTO DAS AMOSTRAS BIOLÓGICAS</vt:lpstr>
      <vt:lpstr>SUSPEIÇÃO DE DOENÇA CHAGAS  AGUDA </vt:lpstr>
      <vt:lpstr>SOROLOGIA PARA DOENÇA DE CHAGAS AGUDA</vt:lpstr>
      <vt:lpstr>SOROLOGIA PARA DOENÇA DE CHAGAS AGUDA  </vt:lpstr>
      <vt:lpstr>SOROLOGIA PARA DOENÇA DE CHAGAS AGUDA  </vt:lpstr>
      <vt:lpstr>CRITÉRIOS DE REJEIÇÃO DA AMOSTRA</vt:lpstr>
      <vt:lpstr>DOENÇA DE CHAGAS AGUDA - PESQUISA PARASITOLÓGICA</vt:lpstr>
      <vt:lpstr>CRITÉRIOS DE REJEIÇÃO</vt:lpstr>
      <vt:lpstr>CRITÉRIOS PARA RECEBIMENTO DAS AMOSTRAS</vt:lpstr>
      <vt:lpstr>CRITÉRIOS PARA RECEBIMENTO DAS AMOSTRAS</vt:lpstr>
      <vt:lpstr>SOROLOGIA PARA DOENÇA DE CHAGAS CRÔNICA</vt:lpstr>
      <vt:lpstr>SOROLOGIA PARA DOENÇA DE CHAGAS CRÔNICA</vt:lpstr>
      <vt:lpstr>CONFIRMAÇÃO DA DOENÇA CHAGAS  CRÔNICA</vt:lpstr>
      <vt:lpstr>CRITÉRIOS DE REJEIÇÃO DA AMOSTRA</vt:lpstr>
      <vt:lpstr>TÉCNICAS SOROLÓGICAS </vt:lpstr>
      <vt:lpstr>TÉCNICAS SOROLÓGICAS </vt:lpstr>
      <vt:lpstr>PESQUISA E CONTROLE DE  QUALIDADE DE TRIATOMÍNEOS</vt:lpstr>
      <vt:lpstr> MATERIAL E CONSERVAÇÃO PARA ENVIO </vt:lpstr>
      <vt:lpstr>PESQUISA E CONTROLE DE QUALIDADE DE TRIATOMÍNEOS</vt:lpstr>
      <vt:lpstr>PESQUISA E CONTROLE DE  QUALIDADE DE TRIATOMÍNEOS</vt:lpstr>
      <vt:lpstr>PESQUISA E CONTROLE DE  QUALIDADE DE TRIATOMÍNEOS</vt:lpstr>
      <vt:lpstr>PESQUISA PARASITOLÓGICA (T. cruzi) EM TRIATOMÍNEOS E CONTROLE DE QUALIDADE DAS LÂMINAS</vt:lpstr>
      <vt:lpstr>PESQUISA PARASITOLÓGICA (T. cruzi) EM TRIATOMÍNEOS E CONTROLE DE QUALIDADE DAS LÂMINAS</vt:lpstr>
      <vt:lpstr>PESQUISA PARASITOLÓGICA (T. cruzi) EM TRIATOMÍNEOS E CONTROLE DE QUALIDADE DAS LÂMINAS</vt:lpstr>
      <vt:lpstr>TRIATOMÍNEOS ENCAMINHADOS PELA POPULAÇÃO</vt:lpstr>
      <vt:lpstr>TRIATOMÍNEOS ENCAMINHADOS PELA POPULAÇÃO</vt:lpstr>
      <vt:lpstr>FORMULÁRIO DIÁRIO DE ATIVIDADES – PROGRAMA DE CONTROLE DA DOENÇA DE CHAGAS</vt:lpstr>
      <vt:lpstr>FORMULÁRIO DIÁRIO DE ATIVIDADES – PROGRAMA DE CONTROLE DA DOENÇA DE CHAGAS</vt:lpstr>
      <vt:lpstr>DIAGNÓSTICO DIFERENCIAL NA FASE AGUDA</vt:lpstr>
      <vt:lpstr>DIAGNÓSTICO DIFERENCIAL NA FASE CRÔNICA</vt:lpstr>
      <vt:lpstr>ASSISTÊNCIA MÉDICA </vt:lpstr>
      <vt:lpstr>ASSISTÊNCIA MÉDICA </vt:lpstr>
      <vt:lpstr>NOTIFICAÇÃO</vt:lpstr>
      <vt:lpstr>NOTIFICAÇÃO DA DOENÇA DE CHAGAS  CRÔNICA</vt:lpstr>
      <vt:lpstr>NOTIFICAÇÃO DA DOENÇA DE CHAGAS  CRÔNICA</vt:lpstr>
      <vt:lpstr>NOTIFICAÇÃO DA DOENÇA DE CHAGAS  CRÔNICA</vt:lpstr>
      <vt:lpstr>FICHA DE NOTIFICAÇÃO DE  DOENÇA DE CHAGAS</vt:lpstr>
      <vt:lpstr>FICHA DE NOTIFICAÇÃO DE  DOENÇA DE CHAGAS CRÔNICA</vt:lpstr>
      <vt:lpstr>FICHA DE NOTIFICAÇÃO DE  DOENÇA DE CHAGAS CRÔNICA</vt:lpstr>
      <vt:lpstr>FICHA DE NOTIFICAÇÃO DE  DOENÇA DE CHAGAS CRÔNICA</vt:lpstr>
      <vt:lpstr>FICHA DE NOTIFICAÇÃO DE  DOENÇA DE CHAGAS CRÔNICA</vt:lpstr>
      <vt:lpstr>MUITO OBRIGADA!!!!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Capacitação de Doença de Chagas</dc:title>
  <dc:creator>Luis</dc:creator>
  <cp:lastModifiedBy>Tatiana</cp:lastModifiedBy>
  <cp:revision>103</cp:revision>
  <dcterms:created xsi:type="dcterms:W3CDTF">2014-02-05T16:53:01Z</dcterms:created>
  <dcterms:modified xsi:type="dcterms:W3CDTF">2014-05-01T15:33:06Z</dcterms:modified>
</cp:coreProperties>
</file>