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3" r:id="rId5"/>
    <p:sldId id="262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0F9FA-DD91-4CA2-82CE-97155432ABD5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C60B5-3DA8-4BF6-8E79-B11B7F98E8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ítulo 5"/>
          <p:cNvSpPr>
            <a:spLocks noGrp="1"/>
          </p:cNvSpPr>
          <p:nvPr>
            <p:ph type="ctrTitle"/>
          </p:nvPr>
        </p:nvSpPr>
        <p:spPr>
          <a:xfrm>
            <a:off x="0" y="428625"/>
            <a:ext cx="9144000" cy="1857375"/>
          </a:xfrm>
        </p:spPr>
        <p:txBody>
          <a:bodyPr/>
          <a:lstStyle/>
          <a:p>
            <a:pPr eaLnBrk="1" hangingPunct="1"/>
            <a:r>
              <a:rPr lang="pt-BR" sz="4800" b="1" dirty="0" smtClean="0">
                <a:solidFill>
                  <a:schemeClr val="bg1"/>
                </a:solidFill>
                <a:latin typeface="Myriad Pro"/>
                <a:ea typeface="Franchise"/>
                <a:cs typeface="Franchise"/>
              </a:rPr>
              <a:t>Atribuições dos Profissionais da Atenção Básica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539552" y="500063"/>
            <a:ext cx="8147248" cy="714375"/>
          </a:xfrm>
        </p:spPr>
        <p:txBody>
          <a:bodyPr>
            <a:noAutofit/>
          </a:bodyPr>
          <a:lstStyle/>
          <a:p>
            <a:pPr eaLnBrk="1" hangingPunct="1"/>
            <a:r>
              <a:rPr lang="pt-BR" sz="2400" b="1" dirty="0" smtClean="0">
                <a:solidFill>
                  <a:schemeClr val="bg1"/>
                </a:solidFill>
                <a:latin typeface="Myriad Pro"/>
              </a:rPr>
              <a:t>Atribuições do Agente Comunitário de Saúde </a:t>
            </a:r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475252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1900" b="1" dirty="0" smtClean="0"/>
              <a:t>Identificar os Sintomáticos Respiratórios nos domicílios e na comunidade e encaminhar ou comunicar o caso suspeito a equipe;</a:t>
            </a:r>
          </a:p>
          <a:p>
            <a:pPr>
              <a:buFont typeface="Wingdings" pitchFamily="2" charset="2"/>
              <a:buChar char="Ø"/>
            </a:pPr>
            <a:endParaRPr lang="pt-BR" sz="1900" b="1" dirty="0" smtClean="0"/>
          </a:p>
          <a:p>
            <a:pPr>
              <a:buFont typeface="Wingdings" pitchFamily="2" charset="2"/>
              <a:buChar char="Ø"/>
            </a:pPr>
            <a:r>
              <a:rPr lang="pt-BR" sz="1900" b="1" dirty="0" smtClean="0"/>
              <a:t>Orientar a coleta e o encaminhamento do escarro dos sintomáticos respiratórios;</a:t>
            </a:r>
          </a:p>
          <a:p>
            <a:pPr>
              <a:buFont typeface="Wingdings" pitchFamily="2" charset="2"/>
              <a:buChar char="Ø"/>
            </a:pPr>
            <a:endParaRPr lang="pt-BR" sz="1900" b="1" dirty="0" smtClean="0"/>
          </a:p>
          <a:p>
            <a:pPr>
              <a:buFont typeface="Wingdings" pitchFamily="2" charset="2"/>
              <a:buChar char="Ø"/>
            </a:pPr>
            <a:r>
              <a:rPr lang="pt-BR" sz="1900" b="1" dirty="0" smtClean="0"/>
              <a:t>Orientar e encaminhar os comunicantes dos casos confirmados à equipe;</a:t>
            </a:r>
          </a:p>
          <a:p>
            <a:pPr>
              <a:buFont typeface="Wingdings" pitchFamily="2" charset="2"/>
              <a:buChar char="Ø"/>
            </a:pPr>
            <a:endParaRPr lang="pt-BR" sz="1900" b="1" dirty="0" smtClean="0"/>
          </a:p>
          <a:p>
            <a:pPr>
              <a:buFont typeface="Wingdings" pitchFamily="2" charset="2"/>
              <a:buChar char="Ø"/>
            </a:pPr>
            <a:r>
              <a:rPr lang="pt-BR" sz="1900" b="1" dirty="0" smtClean="0"/>
              <a:t>Supervisionar a tomada diária da medicação específica, quando indicada, e o comparecimento do doente as consultas agendadas;</a:t>
            </a:r>
          </a:p>
          <a:p>
            <a:pPr>
              <a:buFont typeface="Wingdings" pitchFamily="2" charset="2"/>
              <a:buChar char="Ø"/>
            </a:pPr>
            <a:endParaRPr lang="pt-BR" sz="1900" b="1" dirty="0" smtClean="0"/>
          </a:p>
          <a:p>
            <a:pPr>
              <a:buFont typeface="Wingdings" pitchFamily="2" charset="2"/>
              <a:buChar char="Ø"/>
            </a:pPr>
            <a:r>
              <a:rPr lang="pt-BR" sz="1900" b="1" dirty="0" smtClean="0"/>
              <a:t>Fazer visita domiciliar de acordo com a programação da equipe utilizando os formulários corretos e a Ficha de Acompanhamento da tomada diária da medicação quando do tratamento supervisionado, mantendo-as atualizadas;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</a:pPr>
            <a:endParaRPr lang="pt-BR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611560" y="500063"/>
            <a:ext cx="8075240" cy="714375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Myriad Pro"/>
              </a:rPr>
              <a:t>Atribuições do Agente Comunitário de Saúde  </a:t>
            </a:r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412777"/>
            <a:ext cx="8003232" cy="430222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Verificar no cartão da criança, a situação vacinal: se faltoso encaminhar a US ou ao Centro de Saúde para ser vacinado;</a:t>
            </a:r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 Agendar consulta extra, quando necessário;</a:t>
            </a:r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 Realizar ações educativas junto á comunidade;</a:t>
            </a:r>
          </a:p>
          <a:p>
            <a:pPr>
              <a:buFont typeface="Wingdings" pitchFamily="2" charset="2"/>
              <a:buChar char="Ø"/>
            </a:pPr>
            <a:endParaRPr lang="pt-BR" sz="2000" b="1" dirty="0" smtClean="0"/>
          </a:p>
          <a:p>
            <a:pPr>
              <a:buFont typeface="Wingdings" pitchFamily="2" charset="2"/>
              <a:buChar char="Ø"/>
            </a:pPr>
            <a:r>
              <a:rPr lang="pt-BR" sz="2000" b="1" dirty="0" smtClean="0"/>
              <a:t> Participar, com a equipe, do planejamento de ações para ao controle da tuberculose na comunidade;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</a:pPr>
            <a:endParaRPr lang="pt-BR" sz="1400" dirty="0" smtClean="0"/>
          </a:p>
        </p:txBody>
      </p:sp>
      <p:pic>
        <p:nvPicPr>
          <p:cNvPr id="5" name="Picture 5" descr="PAGINO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365104"/>
            <a:ext cx="1992635" cy="1622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827584" y="500063"/>
            <a:ext cx="7859216" cy="714375"/>
          </a:xfrm>
        </p:spPr>
        <p:txBody>
          <a:bodyPr>
            <a:normAutofit/>
          </a:bodyPr>
          <a:lstStyle/>
          <a:p>
            <a:pPr eaLnBrk="1" hangingPunct="1"/>
            <a:r>
              <a:rPr lang="pt-BR" sz="2400" b="1" dirty="0" smtClean="0">
                <a:solidFill>
                  <a:schemeClr val="bg1"/>
                </a:solidFill>
                <a:latin typeface="Myriad Pro"/>
              </a:rPr>
              <a:t>Função do Agente de Endemias </a:t>
            </a:r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484785"/>
            <a:ext cx="7931224" cy="4230216"/>
          </a:xfrm>
        </p:spPr>
        <p:txBody>
          <a:bodyPr/>
          <a:lstStyle/>
          <a:p>
            <a:pPr>
              <a:buFont typeface="Wingdings" pitchFamily="2" charset="2"/>
              <a:buChar char="Ø"/>
              <a:tabLst>
                <a:tab pos="-114300" algn="l"/>
                <a:tab pos="228600" algn="l"/>
              </a:tabLst>
            </a:pPr>
            <a:r>
              <a:rPr lang="pt-BR" sz="2000" b="1" dirty="0" smtClean="0"/>
              <a:t>Identificar os sintomáticos respiratórios nos domicílios e na comunidade;</a:t>
            </a:r>
          </a:p>
          <a:p>
            <a:pPr>
              <a:buNone/>
              <a:tabLst>
                <a:tab pos="-114300" algn="l"/>
                <a:tab pos="228600" algn="l"/>
              </a:tabLst>
            </a:pPr>
            <a:endParaRPr lang="pt-BR" sz="2000" b="1" dirty="0" smtClean="0"/>
          </a:p>
          <a:p>
            <a:pPr>
              <a:buFont typeface="Wingdings" pitchFamily="2" charset="2"/>
              <a:buChar char="Ø"/>
              <a:tabLst>
                <a:tab pos="-114300" algn="l"/>
                <a:tab pos="228600" algn="l"/>
              </a:tabLst>
            </a:pPr>
            <a:r>
              <a:rPr lang="pt-BR" sz="2000" b="1" dirty="0" smtClean="0"/>
              <a:t> Encaminhar casos suspeitos e contatos para avaliação na US;</a:t>
            </a:r>
          </a:p>
          <a:p>
            <a:pPr>
              <a:buFont typeface="Wingdings" pitchFamily="2" charset="2"/>
              <a:buChar char="Ø"/>
              <a:tabLst>
                <a:tab pos="-114300" algn="l"/>
                <a:tab pos="228600" algn="l"/>
              </a:tabLst>
            </a:pPr>
            <a:endParaRPr lang="pt-BR" sz="2000" b="1" dirty="0" smtClean="0"/>
          </a:p>
          <a:p>
            <a:pPr>
              <a:buFont typeface="Wingdings" pitchFamily="2" charset="2"/>
              <a:buChar char="Ø"/>
              <a:tabLst>
                <a:tab pos="-114300" algn="l"/>
                <a:tab pos="228600" algn="l"/>
              </a:tabLst>
            </a:pPr>
            <a:r>
              <a:rPr lang="pt-BR" sz="2000" b="1" dirty="0" smtClean="0"/>
              <a:t>Desenvolver ações educativas e de mobilização da comunidade relativas ao controle da tuberculose, em sua área de abrangência.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</a:pPr>
            <a:endParaRPr lang="pt-BR" sz="1400" dirty="0" smtClean="0"/>
          </a:p>
        </p:txBody>
      </p:sp>
      <p:pic>
        <p:nvPicPr>
          <p:cNvPr id="5" name="Picture 3" descr="AGENTE%20DE%20ENDEMI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005064"/>
            <a:ext cx="5823297" cy="1881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899592" y="500063"/>
            <a:ext cx="7787208" cy="714375"/>
          </a:xfrm>
        </p:spPr>
        <p:txBody>
          <a:bodyPr>
            <a:noAutofit/>
          </a:bodyPr>
          <a:lstStyle/>
          <a:p>
            <a:pPr eaLnBrk="1" hangingPunct="1"/>
            <a:r>
              <a:rPr lang="pt-BR" sz="2400" b="1" dirty="0" smtClean="0">
                <a:solidFill>
                  <a:schemeClr val="bg1"/>
                </a:solidFill>
                <a:latin typeface="Myriad Pro"/>
              </a:rPr>
              <a:t>Função do Técnico e Auxiliar de Enfermagem </a:t>
            </a:r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7"/>
            <a:ext cx="8147248" cy="430222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endParaRPr lang="pt-BR" sz="2300" dirty="0" smtClean="0"/>
          </a:p>
          <a:p>
            <a:pPr>
              <a:buFont typeface="Wingdings" pitchFamily="2" charset="2"/>
              <a:buChar char="Ø"/>
            </a:pPr>
            <a:r>
              <a:rPr lang="pt-BR" sz="2300" dirty="0" smtClean="0"/>
              <a:t> </a:t>
            </a:r>
            <a:r>
              <a:rPr lang="pt-BR" sz="2300" b="1" dirty="0" smtClean="0"/>
              <a:t>Identificar os Sintomáticos Respiratórios em visita domiciliar, na comunidade e na US;</a:t>
            </a:r>
          </a:p>
          <a:p>
            <a:pPr>
              <a:buFont typeface="Wingdings" pitchFamily="2" charset="2"/>
              <a:buChar char="Ø"/>
            </a:pPr>
            <a:endParaRPr lang="pt-BR" sz="2300" b="1" dirty="0" smtClean="0"/>
          </a:p>
          <a:p>
            <a:pPr>
              <a:buFont typeface="Wingdings" pitchFamily="2" charset="2"/>
              <a:buChar char="Ø"/>
            </a:pPr>
            <a:r>
              <a:rPr lang="pt-BR" sz="2300" b="1" dirty="0" smtClean="0"/>
              <a:t> Convocar os comunicantes e o doente faltoso para consulta médica: planejar visita domiciliar ;</a:t>
            </a:r>
          </a:p>
          <a:p>
            <a:pPr>
              <a:buFont typeface="Wingdings" pitchFamily="2" charset="2"/>
              <a:buChar char="Ø"/>
            </a:pPr>
            <a:endParaRPr lang="pt-BR" sz="2300" b="1" dirty="0" smtClean="0"/>
          </a:p>
          <a:p>
            <a:pPr>
              <a:buFont typeface="Wingdings" pitchFamily="2" charset="2"/>
              <a:buChar char="Ø"/>
            </a:pPr>
            <a:r>
              <a:rPr lang="pt-BR" sz="2300" b="1" dirty="0" smtClean="0"/>
              <a:t> Orientar a coleta de escarro, identificar o pote de coleta e encaminhar o material ao laboratório;</a:t>
            </a:r>
          </a:p>
          <a:p>
            <a:pPr>
              <a:buNone/>
            </a:pPr>
            <a:endParaRPr lang="pt-BR" sz="2300" b="1" dirty="0" smtClean="0"/>
          </a:p>
          <a:p>
            <a:pPr>
              <a:buFont typeface="Wingdings" pitchFamily="2" charset="2"/>
              <a:buChar char="Ø"/>
            </a:pPr>
            <a:r>
              <a:rPr lang="pt-BR" sz="2300" b="1" dirty="0" smtClean="0"/>
              <a:t> Receber o resultado exame, protocolar e  anexá-lo ao prontuário;</a:t>
            </a:r>
          </a:p>
          <a:p>
            <a:pPr>
              <a:buNone/>
            </a:pPr>
            <a:endParaRPr lang="pt-BR" sz="2300" b="1" dirty="0" smtClean="0"/>
          </a:p>
          <a:p>
            <a:pPr>
              <a:buFont typeface="Wingdings" pitchFamily="2" charset="2"/>
              <a:buChar char="Ø"/>
            </a:pPr>
            <a:r>
              <a:rPr lang="pt-BR" sz="2300" b="1" dirty="0" smtClean="0"/>
              <a:t> Aplicar a vacina BCG e o teste tuberculínico (PPD) desde que capacitado;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</a:pPr>
            <a:endParaRPr lang="pt-BR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title"/>
          </p:nvPr>
        </p:nvSpPr>
        <p:spPr>
          <a:xfrm>
            <a:off x="683568" y="500063"/>
            <a:ext cx="8003232" cy="714375"/>
          </a:xfrm>
        </p:spPr>
        <p:txBody>
          <a:bodyPr>
            <a:noAutofit/>
          </a:bodyPr>
          <a:lstStyle/>
          <a:p>
            <a:pPr eaLnBrk="1" hangingPunct="1"/>
            <a:r>
              <a:rPr lang="pt-BR" sz="2400" b="1" dirty="0" smtClean="0">
                <a:solidFill>
                  <a:schemeClr val="bg1"/>
                </a:solidFill>
                <a:latin typeface="Myriad Pro"/>
              </a:rPr>
              <a:t>Função do Técnico e Auxiliar de Enfermagem </a:t>
            </a:r>
          </a:p>
        </p:txBody>
      </p:sp>
      <p:sp>
        <p:nvSpPr>
          <p:cNvPr id="3076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340768"/>
            <a:ext cx="8075240" cy="468051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Fornecer medicação, conforme prescrição, orientar o seu uso e a importância do tratamento;</a:t>
            </a:r>
          </a:p>
          <a:p>
            <a:pPr>
              <a:buNone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Supervisionar o uso correto da medicação nas visitas domiciliares e o comparecimento à consultas de acordo com a rotina da equipe;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 Agendar consulta extra, quando necessário;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 Preencher o Livro de Registro e Acompanhamento dos casos de Tuberculose e o de Sintomático Respiratório na US;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 Realizar o tratamento diretamente observado para  os pacientes com tuberculose, conforme orientação do enfermeiro ou médico;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 Realizar ações educativas junto á comunidade;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/>
          </a:p>
          <a:p>
            <a:pPr>
              <a:buFont typeface="Wingdings" pitchFamily="2" charset="2"/>
              <a:buChar char="Ø"/>
            </a:pPr>
            <a:r>
              <a:rPr lang="pt-BR" sz="1600" b="1" dirty="0" smtClean="0"/>
              <a:t> Participar da programação e avaliação das ações.</a:t>
            </a: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</a:pPr>
            <a:endParaRPr lang="pt-B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411</Words>
  <Application>Microsoft Office PowerPoint</Application>
  <PresentationFormat>Apresentação na tela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Atribuições dos Profissionais da Atenção Básica</vt:lpstr>
      <vt:lpstr>Atribuições do Agente Comunitário de Saúde </vt:lpstr>
      <vt:lpstr>Atribuições do Agente Comunitário de Saúde  </vt:lpstr>
      <vt:lpstr>Função do Agente de Endemias </vt:lpstr>
      <vt:lpstr>Função do Técnico e Auxiliar de Enfermagem </vt:lpstr>
      <vt:lpstr>Função do Técnico e Auxiliar de Enfermagem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Murilo Dias</dc:creator>
  <cp:lastModifiedBy>Tatiana</cp:lastModifiedBy>
  <cp:revision>3</cp:revision>
  <dcterms:created xsi:type="dcterms:W3CDTF">2013-12-18T15:01:11Z</dcterms:created>
  <dcterms:modified xsi:type="dcterms:W3CDTF">2014-03-24T12:45:40Z</dcterms:modified>
</cp:coreProperties>
</file>