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266" r:id="rId12"/>
    <p:sldId id="273" r:id="rId13"/>
    <p:sldId id="289" r:id="rId14"/>
    <p:sldId id="275" r:id="rId15"/>
    <p:sldId id="257" r:id="rId16"/>
    <p:sldId id="259" r:id="rId17"/>
    <p:sldId id="263" r:id="rId18"/>
    <p:sldId id="260" r:id="rId19"/>
    <p:sldId id="264" r:id="rId20"/>
    <p:sldId id="272" r:id="rId21"/>
    <p:sldId id="261" r:id="rId22"/>
    <p:sldId id="271" r:id="rId23"/>
    <p:sldId id="277" r:id="rId24"/>
    <p:sldId id="278" r:id="rId25"/>
    <p:sldId id="281" r:id="rId26"/>
    <p:sldId id="283" r:id="rId27"/>
    <p:sldId id="284" r:id="rId28"/>
    <p:sldId id="290" r:id="rId29"/>
    <p:sldId id="300" r:id="rId30"/>
    <p:sldId id="305" r:id="rId31"/>
    <p:sldId id="295" r:id="rId32"/>
    <p:sldId id="296" r:id="rId33"/>
    <p:sldId id="297" r:id="rId34"/>
    <p:sldId id="302" r:id="rId35"/>
    <p:sldId id="303" r:id="rId36"/>
    <p:sldId id="301" r:id="rId37"/>
    <p:sldId id="298" r:id="rId38"/>
    <p:sldId id="299" r:id="rId39"/>
    <p:sldId id="319" r:id="rId40"/>
    <p:sldId id="318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45911949685535E-2"/>
          <c:y val="0.18061040269220099"/>
          <c:w val="0.93081761006289399"/>
          <c:h val="0.67999760492960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Prevalência - sexo (%)</c:v>
                </c:pt>
              </c:strCache>
            </c:strRef>
          </c:tx>
          <c:invertIfNegative val="0"/>
          <c:cat>
            <c:strRef>
              <c:f>Plan1!$A$2:$A$4</c:f>
              <c:strCache>
                <c:ptCount val="3"/>
                <c:pt idx="0">
                  <c:v>Total</c:v>
                </c:pt>
                <c:pt idx="1">
                  <c:v>Masculino</c:v>
                </c:pt>
                <c:pt idx="2">
                  <c:v>Feminino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12.3</c:v>
                </c:pt>
                <c:pt idx="1">
                  <c:v>19.5</c:v>
                </c:pt>
                <c:pt idx="2">
                  <c:v>6.9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213760"/>
        <c:axId val="84543744"/>
      </c:barChart>
      <c:catAx>
        <c:axId val="24213760"/>
        <c:scaling>
          <c:orientation val="minMax"/>
        </c:scaling>
        <c:delete val="0"/>
        <c:axPos val="b"/>
        <c:majorTickMark val="none"/>
        <c:minorTickMark val="none"/>
        <c:tickLblPos val="nextTo"/>
        <c:crossAx val="84543744"/>
        <c:crosses val="autoZero"/>
        <c:auto val="1"/>
        <c:lblAlgn val="ctr"/>
        <c:lblOffset val="100"/>
        <c:noMultiLvlLbl val="0"/>
      </c:catAx>
      <c:valAx>
        <c:axId val="84543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4213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3EE0-844D-4D72-9C84-1BCB51F6036D}" type="datetimeFigureOut">
              <a:rPr lang="pt-BR" smtClean="0"/>
              <a:pPr/>
              <a:t>14/04/2014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7AB9-BA5B-459A-A885-69A7AEA28A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3EE0-844D-4D72-9C84-1BCB51F6036D}" type="datetimeFigureOut">
              <a:rPr lang="pt-BR" smtClean="0"/>
              <a:pPr/>
              <a:t>14/04/2014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7AB9-BA5B-459A-A885-69A7AEA28A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3EE0-844D-4D72-9C84-1BCB51F6036D}" type="datetimeFigureOut">
              <a:rPr lang="pt-BR" smtClean="0"/>
              <a:pPr/>
              <a:t>14/04/2014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7AB9-BA5B-459A-A885-69A7AEA28A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3EE0-844D-4D72-9C84-1BCB51F6036D}" type="datetimeFigureOut">
              <a:rPr lang="pt-BR" smtClean="0"/>
              <a:pPr/>
              <a:t>14/04/2014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7AB9-BA5B-459A-A885-69A7AEA28A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3EE0-844D-4D72-9C84-1BCB51F6036D}" type="datetimeFigureOut">
              <a:rPr lang="pt-BR" smtClean="0"/>
              <a:pPr/>
              <a:t>14/04/2014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7AB9-BA5B-459A-A885-69A7AEA28A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3EE0-844D-4D72-9C84-1BCB51F6036D}" type="datetimeFigureOut">
              <a:rPr lang="pt-BR" smtClean="0"/>
              <a:pPr/>
              <a:t>14/04/2014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7AB9-BA5B-459A-A885-69A7AEA28A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3EE0-844D-4D72-9C84-1BCB51F6036D}" type="datetimeFigureOut">
              <a:rPr lang="pt-BR" smtClean="0"/>
              <a:pPr/>
              <a:t>14/04/2014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7AB9-BA5B-459A-A885-69A7AEA28A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3EE0-844D-4D72-9C84-1BCB51F6036D}" type="datetimeFigureOut">
              <a:rPr lang="pt-BR" smtClean="0"/>
              <a:pPr/>
              <a:t>14/04/2014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7AB9-BA5B-459A-A885-69A7AEA28A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3EE0-844D-4D72-9C84-1BCB51F6036D}" type="datetimeFigureOut">
              <a:rPr lang="pt-BR" smtClean="0"/>
              <a:pPr/>
              <a:t>14/04/2014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7AB9-BA5B-459A-A885-69A7AEA28A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3EE0-844D-4D72-9C84-1BCB51F6036D}" type="datetimeFigureOut">
              <a:rPr lang="pt-BR" smtClean="0"/>
              <a:pPr/>
              <a:t>14/04/2014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7AB9-BA5B-459A-A885-69A7AEA28A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3EE0-844D-4D72-9C84-1BCB51F6036D}" type="datetimeFigureOut">
              <a:rPr lang="pt-BR" smtClean="0"/>
              <a:pPr/>
              <a:t>14/04/2014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7AB9-BA5B-459A-A885-69A7AEA28A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03EE0-844D-4D72-9C84-1BCB51F6036D}" type="datetimeFigureOut">
              <a:rPr lang="pt-BR" smtClean="0"/>
              <a:pPr/>
              <a:t>14/04/2014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27AB9-BA5B-459A-A885-69A7AEA28A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47.jpe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55335"/>
            <a:ext cx="7772400" cy="1470025"/>
          </a:xfrm>
          <a:solidFill>
            <a:schemeClr val="bg1">
              <a:lumMod val="95000"/>
            </a:schemeClr>
          </a:solidFill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latin typeface="Britannic Bold"/>
                <a:cs typeface="Britannic Bold"/>
              </a:rPr>
              <a:t>ÁLCOOL E DROGAS</a:t>
            </a:r>
            <a:endParaRPr lang="en-US" b="1" dirty="0">
              <a:latin typeface="Britannic Bold"/>
              <a:cs typeface="Britannic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13850"/>
            <a:ext cx="7621516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Airton Ferreira dos Santos Filho</a:t>
            </a:r>
          </a:p>
          <a:p>
            <a:r>
              <a:rPr lang="en-US" sz="2000" dirty="0" err="1" smtClean="0">
                <a:solidFill>
                  <a:srgbClr val="000000"/>
                </a:solidFill>
              </a:rPr>
              <a:t>Médico-psiquiatra</a:t>
            </a:r>
            <a:r>
              <a:rPr lang="en-US" sz="2000" dirty="0" smtClean="0">
                <a:solidFill>
                  <a:srgbClr val="000000"/>
                </a:solidFill>
              </a:rPr>
              <a:t> (UNIFESP)</a:t>
            </a:r>
          </a:p>
          <a:p>
            <a:r>
              <a:rPr lang="en-US" sz="2000" dirty="0" err="1" smtClean="0">
                <a:solidFill>
                  <a:srgbClr val="000000"/>
                </a:solidFill>
              </a:rPr>
              <a:t>Gerência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Saúde</a:t>
            </a:r>
            <a:r>
              <a:rPr lang="en-US" sz="2000" dirty="0" smtClean="0">
                <a:solidFill>
                  <a:srgbClr val="000000"/>
                </a:solidFill>
              </a:rPr>
              <a:t> Mental (SPAIS/SES-GO)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19068"/>
            <a:ext cx="7772400" cy="12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3" descr="BARALH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549275"/>
            <a:ext cx="8636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Imagem 4" descr="chocola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92150"/>
            <a:ext cx="1679575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Imagem 6" descr="dinheiro_real_tratada_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5453063"/>
            <a:ext cx="187325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Imagem 7" descr="McDonal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4364038"/>
            <a:ext cx="15113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565400"/>
            <a:ext cx="13176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CaixaDeTexto 14"/>
          <p:cNvSpPr txBox="1">
            <a:spLocks noChangeArrowheads="1"/>
          </p:cNvSpPr>
          <p:nvPr/>
        </p:nvSpPr>
        <p:spPr bwMode="auto">
          <a:xfrm>
            <a:off x="2987675" y="2708275"/>
            <a:ext cx="2520950" cy="12017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i="1">
                <a:latin typeface="Calibri" pitchFamily="34" charset="0"/>
              </a:rPr>
              <a:t>SISTEMA DE RECOMPENSA CEREBRAL</a:t>
            </a:r>
          </a:p>
        </p:txBody>
      </p:sp>
      <p:cxnSp>
        <p:nvCxnSpPr>
          <p:cNvPr id="17" name="Conector de seta reta 16"/>
          <p:cNvCxnSpPr/>
          <p:nvPr/>
        </p:nvCxnSpPr>
        <p:spPr>
          <a:xfrm rot="5400000" flipH="1" flipV="1">
            <a:off x="2303462" y="4184651"/>
            <a:ext cx="1008063" cy="792162"/>
          </a:xfrm>
          <a:prstGeom prst="straightConnector1">
            <a:avLst/>
          </a:prstGeom>
          <a:ln w="3492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1763713" y="3429000"/>
            <a:ext cx="1008062" cy="1588"/>
          </a:xfrm>
          <a:prstGeom prst="straightConnector1">
            <a:avLst/>
          </a:prstGeom>
          <a:ln w="3492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2339975" y="1844675"/>
            <a:ext cx="1008063" cy="720725"/>
          </a:xfrm>
          <a:prstGeom prst="straightConnector1">
            <a:avLst/>
          </a:prstGeom>
          <a:ln w="3492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5400000">
            <a:off x="4031457" y="2167731"/>
            <a:ext cx="647700" cy="1587"/>
          </a:xfrm>
          <a:prstGeom prst="straightConnector1">
            <a:avLst/>
          </a:prstGeom>
          <a:ln w="3492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5400000">
            <a:off x="5580062" y="2060576"/>
            <a:ext cx="1008063" cy="1008062"/>
          </a:xfrm>
          <a:prstGeom prst="straightConnector1">
            <a:avLst/>
          </a:prstGeom>
          <a:ln w="3492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rot="16200000" flipV="1">
            <a:off x="5652294" y="3933031"/>
            <a:ext cx="935038" cy="936625"/>
          </a:xfrm>
          <a:prstGeom prst="straightConnector1">
            <a:avLst/>
          </a:prstGeom>
          <a:ln w="3492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rot="5400000" flipH="1" flipV="1">
            <a:off x="3779044" y="4580732"/>
            <a:ext cx="1152525" cy="1587"/>
          </a:xfrm>
          <a:prstGeom prst="straightConnector1">
            <a:avLst/>
          </a:prstGeom>
          <a:ln w="3492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7" name="Imagem 17" descr="love-heart-clipar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5084763"/>
            <a:ext cx="15398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Imagem 19" descr="playstation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476250"/>
            <a:ext cx="136842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592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Espaço Reservado para Conteúdo 3" descr="recompens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571480"/>
            <a:ext cx="5199062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de seta reta 8"/>
          <p:cNvCxnSpPr/>
          <p:nvPr/>
        </p:nvCxnSpPr>
        <p:spPr>
          <a:xfrm rot="10800000" flipV="1">
            <a:off x="4286249" y="1285861"/>
            <a:ext cx="2714643" cy="12969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sko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0360" y="500042"/>
            <a:ext cx="1512168" cy="122863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928662" y="5500702"/>
            <a:ext cx="742952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 álcool estimula o </a:t>
            </a:r>
            <a:r>
              <a:rPr lang="pt-BR" sz="2400" b="1" u="sng" dirty="0" smtClean="0">
                <a:solidFill>
                  <a:srgbClr val="C00000"/>
                </a:solidFill>
              </a:rPr>
              <a:t>centro do prazer</a:t>
            </a:r>
            <a:r>
              <a:rPr lang="pt-BR" sz="2400" b="1" dirty="0" smtClean="0"/>
              <a:t> no cérebro !!!</a:t>
            </a:r>
            <a:endParaRPr lang="pt-BR" sz="2400" dirty="0" smtClean="0"/>
          </a:p>
          <a:p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2195736" y="4437112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Qual</a:t>
            </a:r>
            <a:r>
              <a:rPr lang="en-US" dirty="0" smtClean="0"/>
              <a:t> a </a:t>
            </a:r>
            <a:r>
              <a:rPr lang="en-US" dirty="0" err="1" smtClean="0"/>
              <a:t>droga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usada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r>
              <a:rPr lang="en-US" dirty="0" smtClean="0"/>
              <a:t>?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DROGAS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USO NA</a:t>
                      </a:r>
                      <a:r>
                        <a:rPr lang="pt-BR" baseline="0" dirty="0" smtClean="0"/>
                        <a:t> VIDA (%)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USO NO ANO (%)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USO NO MÊS (%)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ÁLCOOL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74,6</a:t>
                      </a:r>
                      <a:endParaRPr lang="pt-B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49,8</a:t>
                      </a:r>
                      <a:endParaRPr lang="pt-B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38,3</a:t>
                      </a:r>
                      <a:endParaRPr lang="pt-B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Tabaco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44,0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19,2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18,4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Maconha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8,8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2,6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1,9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Solventes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6,1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Benzodiazepínicos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5,6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2,1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Estimulantes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Cocaína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2,9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Opiáceos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Alucinógenos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Esteróides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Crack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0,1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pt-BR" dirty="0" smtClean="0"/>
              <a:t>IMPACTO SOCIAL</a:t>
            </a:r>
            <a:endParaRPr lang="pt-BR" dirty="0"/>
          </a:p>
        </p:txBody>
      </p:sp>
      <p:pic>
        <p:nvPicPr>
          <p:cNvPr id="7" name="Imagem 6" descr="mujer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005064"/>
            <a:ext cx="3601871" cy="2664296"/>
          </a:xfrm>
          <a:prstGeom prst="rect">
            <a:avLst/>
          </a:prstGeom>
        </p:spPr>
      </p:pic>
      <p:pic>
        <p:nvPicPr>
          <p:cNvPr id="12" name="Imagem 11" descr="suicidio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912" y="4005064"/>
            <a:ext cx="3751064" cy="2633247"/>
          </a:xfrm>
          <a:prstGeom prst="rect">
            <a:avLst/>
          </a:prstGeom>
        </p:spPr>
      </p:pic>
      <p:pic>
        <p:nvPicPr>
          <p:cNvPr id="14" name="Imagem 13" descr="homicidio_thumbn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268760"/>
            <a:ext cx="3456384" cy="2592288"/>
          </a:xfrm>
          <a:prstGeom prst="rect">
            <a:avLst/>
          </a:prstGeom>
        </p:spPr>
      </p:pic>
      <p:pic>
        <p:nvPicPr>
          <p:cNvPr id="15" name="Imagem 14" descr="acidente-de-transito-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764" y="1268760"/>
            <a:ext cx="3959220" cy="2623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Alcoolismo</a:t>
            </a:r>
            <a:r>
              <a:rPr lang="en-US" dirty="0" smtClean="0"/>
              <a:t> é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frequente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homem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mulher</a:t>
            </a:r>
            <a:r>
              <a:rPr lang="en-US" dirty="0" smtClean="0"/>
              <a:t>?</a:t>
            </a:r>
            <a:endParaRPr lang="pt-BR" dirty="0"/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sz="half" idx="2"/>
          </p:nvPr>
        </p:nvGraphicFramePr>
        <p:xfrm>
          <a:off x="4644008" y="1700808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lipse 6"/>
          <p:cNvSpPr/>
          <p:nvPr/>
        </p:nvSpPr>
        <p:spPr>
          <a:xfrm>
            <a:off x="6084168" y="5661248"/>
            <a:ext cx="1224136" cy="57606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746" name="Picture 2" descr="http://2.bp.blogspot.com/_JuO2_0FWHoE/S5WqrAlGM3I/AAAAAAAAAi4/N9d0XPsHALI/s320/placa-sinalizacao-homem-mulh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3643318" cy="3643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Ação no cérebro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457200" y="1699592"/>
            <a:ext cx="4038600" cy="4969768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O álcool é absorvido rapidamente pelo corpo.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 absorção depende da presença de alimentos no estômago, tipo de bebida, rapidez com que se bebe.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No começo provoca euforia e bem estar, baixando a ansiedade.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O aumento da dose leva à depressão das funções do cérebro, podendo chegar ao </a:t>
            </a:r>
            <a:r>
              <a:rPr lang="pt-BR" b="1" dirty="0" smtClean="0"/>
              <a:t>coma alcoólico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7" name="Espaço Reservado para Conteúdo 6" descr="alcool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958181"/>
            <a:ext cx="3429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Danos à Saúde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O álcool tem ação tóxica direta sobre diversos órgãos: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- </a:t>
            </a:r>
            <a:r>
              <a:rPr lang="pt-BR" b="1" dirty="0" smtClean="0"/>
              <a:t>Estômago</a:t>
            </a:r>
            <a:r>
              <a:rPr lang="pt-BR" dirty="0" smtClean="0"/>
              <a:t>: gastrites, úlceras</a:t>
            </a:r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- </a:t>
            </a:r>
            <a:r>
              <a:rPr lang="pt-BR" b="1" dirty="0" smtClean="0"/>
              <a:t>Fígado: </a:t>
            </a:r>
            <a:r>
              <a:rPr lang="pt-BR" dirty="0" smtClean="0"/>
              <a:t>hepatites, cirrose</a:t>
            </a:r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- </a:t>
            </a:r>
            <a:r>
              <a:rPr lang="pt-BR" b="1" dirty="0" smtClean="0"/>
              <a:t>Pâncreas</a:t>
            </a:r>
            <a:r>
              <a:rPr lang="pt-BR" dirty="0" smtClean="0"/>
              <a:t>: pancreatite</a:t>
            </a:r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- </a:t>
            </a:r>
            <a:r>
              <a:rPr lang="pt-BR" b="1" dirty="0" smtClean="0"/>
              <a:t>Sistema Nervoso: </a:t>
            </a:r>
            <a:r>
              <a:rPr lang="pt-BR" dirty="0" smtClean="0"/>
              <a:t>demência, neuropatias (dor, formigamento e perda de força nas pernas)</a:t>
            </a:r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- </a:t>
            </a:r>
            <a:r>
              <a:rPr lang="pt-BR" b="1" dirty="0" smtClean="0"/>
              <a:t>Cardiovascular: </a:t>
            </a:r>
            <a:r>
              <a:rPr lang="pt-BR" dirty="0" smtClean="0"/>
              <a:t>infarto agudo do miocárdio (IAM), hipertensão e derrame cerebral</a:t>
            </a:r>
            <a:endParaRPr lang="pt-BR" dirty="0"/>
          </a:p>
        </p:txBody>
      </p:sp>
      <p:pic>
        <p:nvPicPr>
          <p:cNvPr id="5" name="Espaço Reservado para Conteúdo 4" descr="alcoolismo24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0086" y="1600200"/>
            <a:ext cx="34748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728192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pt-BR" sz="5400" b="1" dirty="0" smtClean="0">
                <a:solidFill>
                  <a:srgbClr val="FFFF00"/>
                </a:solidFill>
              </a:rPr>
              <a:t>Qualquer uso de álcool faz mal à saúde?</a:t>
            </a:r>
            <a:endParaRPr lang="pt-BR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Não existe consumo de álcool isento de riscos!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2" name="Imagem 21" descr="Cerveja_Skol_L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214686"/>
            <a:ext cx="1905000" cy="1905000"/>
          </a:xfrm>
          <a:prstGeom prst="rect">
            <a:avLst/>
          </a:prstGeom>
        </p:spPr>
      </p:pic>
      <p:pic>
        <p:nvPicPr>
          <p:cNvPr id="23" name="Imagem 22" descr="Cerveja_Skol_L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44" y="3214686"/>
            <a:ext cx="1905000" cy="1905000"/>
          </a:xfrm>
          <a:prstGeom prst="rect">
            <a:avLst/>
          </a:prstGeom>
        </p:spPr>
      </p:pic>
      <p:pic>
        <p:nvPicPr>
          <p:cNvPr id="27" name="Imagem 26" descr="Cerveja_Skol_L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3238512"/>
            <a:ext cx="1905000" cy="1905000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714348" y="2143116"/>
            <a:ext cx="2357454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HOMEM</a:t>
            </a:r>
            <a:endParaRPr lang="pt-BR" sz="4000" b="1" dirty="0">
              <a:solidFill>
                <a:srgbClr val="FFFF0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000760" y="2221048"/>
            <a:ext cx="2357454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MULHER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42910" y="5286388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Até</a:t>
            </a:r>
            <a:r>
              <a:rPr lang="en-US" sz="2400" b="1" dirty="0" smtClean="0"/>
              <a:t> 2 </a:t>
            </a:r>
            <a:r>
              <a:rPr lang="en-US" sz="2400" b="1" dirty="0" err="1" smtClean="0"/>
              <a:t>latas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dia</a:t>
            </a:r>
            <a:endParaRPr lang="pt-BR" sz="2400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5929322" y="5286388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Até</a:t>
            </a:r>
            <a:r>
              <a:rPr lang="en-US" sz="2400" b="1" dirty="0" smtClean="0"/>
              <a:t> 1 </a:t>
            </a:r>
            <a:r>
              <a:rPr lang="en-US" sz="2400" b="1" dirty="0" err="1" smtClean="0"/>
              <a:t>lata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dia</a:t>
            </a:r>
            <a:endParaRPr lang="pt-BR" sz="2400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3214678" y="6182045"/>
            <a:ext cx="250033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BAIXO RISCO</a:t>
            </a:r>
            <a:endParaRPr lang="pt-BR" sz="2400" b="1" dirty="0"/>
          </a:p>
        </p:txBody>
      </p:sp>
      <p:cxnSp>
        <p:nvCxnSpPr>
          <p:cNvPr id="34" name="Conector de seta reta 33"/>
          <p:cNvCxnSpPr>
            <a:stCxn id="32" idx="3"/>
            <a:endCxn id="31" idx="2"/>
          </p:cNvCxnSpPr>
          <p:nvPr/>
        </p:nvCxnSpPr>
        <p:spPr>
          <a:xfrm flipV="1">
            <a:off x="5715008" y="5748053"/>
            <a:ext cx="1464479" cy="66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>
            <a:stCxn id="32" idx="1"/>
          </p:cNvCxnSpPr>
          <p:nvPr/>
        </p:nvCxnSpPr>
        <p:spPr>
          <a:xfrm rot="10800000">
            <a:off x="1785918" y="5786454"/>
            <a:ext cx="1428760" cy="626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728192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pt-BR" sz="5400" b="1" dirty="0" smtClean="0">
                <a:solidFill>
                  <a:srgbClr val="FFFF00"/>
                </a:solidFill>
              </a:rPr>
              <a:t>Quando o uso de álcool passa a ser um problema?</a:t>
            </a:r>
            <a:endParaRPr lang="pt-BR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50178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merican Typewriter"/>
                <a:cs typeface="American Typewriter"/>
              </a:rPr>
              <a:t>A DROGA</a:t>
            </a:r>
            <a:endParaRPr lang="en-US" b="1" dirty="0">
              <a:latin typeface="American Typewriter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86" y="1261119"/>
            <a:ext cx="25908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9" y="1429067"/>
            <a:ext cx="3888423" cy="2157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070" y="3586733"/>
            <a:ext cx="3262928" cy="22502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379" y="3813839"/>
            <a:ext cx="2857500" cy="2857500"/>
          </a:xfrm>
          <a:prstGeom prst="rect">
            <a:avLst/>
          </a:prstGeom>
        </p:spPr>
      </p:pic>
      <p:cxnSp>
        <p:nvCxnSpPr>
          <p:cNvPr id="5" name="Curved Connector 4"/>
          <p:cNvCxnSpPr/>
          <p:nvPr/>
        </p:nvCxnSpPr>
        <p:spPr>
          <a:xfrm rot="5400000">
            <a:off x="1602368" y="1897149"/>
            <a:ext cx="6858000" cy="3063707"/>
          </a:xfrm>
          <a:prstGeom prst="curvedConnector3">
            <a:avLst>
              <a:gd name="adj1" fmla="val 29709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 flipV="1">
            <a:off x="3499514" y="3318517"/>
            <a:ext cx="5644488" cy="3539486"/>
          </a:xfrm>
          <a:prstGeom prst="curvedConnector3">
            <a:avLst>
              <a:gd name="adj1" fmla="val 58139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13839"/>
            <a:ext cx="3283328" cy="26699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5361" y="251250"/>
            <a:ext cx="2328639" cy="100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Principais problemas associados ao uso de álcool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27373"/>
            <a:ext cx="4038600" cy="4525963"/>
          </a:xfrm>
        </p:spPr>
        <p:txBody>
          <a:bodyPr/>
          <a:lstStyle/>
          <a:p>
            <a:r>
              <a:rPr lang="pt-BR" dirty="0" smtClean="0"/>
              <a:t>Danos à saúde </a:t>
            </a:r>
          </a:p>
          <a:p>
            <a:r>
              <a:rPr lang="pt-BR" dirty="0" smtClean="0"/>
              <a:t>Problemas com a lei</a:t>
            </a:r>
          </a:p>
          <a:p>
            <a:r>
              <a:rPr lang="pt-BR" dirty="0" smtClean="0"/>
              <a:t>Acidentes de trânsito</a:t>
            </a:r>
          </a:p>
          <a:p>
            <a:r>
              <a:rPr lang="pt-BR" dirty="0" smtClean="0"/>
              <a:t>Brigas e discussões </a:t>
            </a:r>
          </a:p>
          <a:p>
            <a:r>
              <a:rPr lang="pt-BR" dirty="0" smtClean="0"/>
              <a:t>Violência doméstica</a:t>
            </a:r>
          </a:p>
          <a:p>
            <a:r>
              <a:rPr lang="pt-BR" dirty="0" smtClean="0"/>
              <a:t>Faltas ao trabalho</a:t>
            </a:r>
          </a:p>
          <a:p>
            <a:r>
              <a:rPr lang="pt-BR" dirty="0" smtClean="0"/>
              <a:t>Problemas financeiros</a:t>
            </a:r>
          </a:p>
          <a:p>
            <a:endParaRPr lang="pt-BR" dirty="0"/>
          </a:p>
        </p:txBody>
      </p:sp>
      <p:pic>
        <p:nvPicPr>
          <p:cNvPr id="6" name="Espaço Reservado para Conteúdo 5" descr="alcool-g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95944"/>
            <a:ext cx="4038600" cy="3334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TRIAGEM OU RASTREAMENTO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1104"/>
                <a:gridCol w="720080"/>
                <a:gridCol w="65841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Questionário</a:t>
                      </a:r>
                      <a:r>
                        <a:rPr lang="pt-BR" baseline="0" dirty="0" smtClean="0"/>
                        <a:t> - </a:t>
                      </a:r>
                      <a:r>
                        <a:rPr lang="pt-BR" dirty="0" smtClean="0"/>
                        <a:t>CAGE</a:t>
                      </a:r>
                      <a:r>
                        <a:rPr lang="pt-BR" baseline="0" dirty="0" smtClean="0"/>
                        <a:t> (</a:t>
                      </a:r>
                      <a:r>
                        <a:rPr lang="pt-BR" baseline="0" dirty="0" err="1" smtClean="0"/>
                        <a:t>Cut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down</a:t>
                      </a:r>
                      <a:r>
                        <a:rPr lang="pt-BR" baseline="0" dirty="0" smtClean="0"/>
                        <a:t> / </a:t>
                      </a:r>
                      <a:r>
                        <a:rPr lang="pt-BR" baseline="0" dirty="0" err="1" smtClean="0"/>
                        <a:t>Annoyed</a:t>
                      </a:r>
                      <a:r>
                        <a:rPr lang="pt-BR" baseline="0" dirty="0" smtClean="0"/>
                        <a:t> / </a:t>
                      </a:r>
                      <a:r>
                        <a:rPr lang="pt-BR" baseline="0" dirty="0" err="1" smtClean="0"/>
                        <a:t>Guilty</a:t>
                      </a:r>
                      <a:r>
                        <a:rPr lang="pt-BR" baseline="0" dirty="0" smtClean="0"/>
                        <a:t> / </a:t>
                      </a:r>
                      <a:r>
                        <a:rPr lang="pt-BR" baseline="0" dirty="0" err="1" smtClean="0"/>
                        <a:t>Eye-opener</a:t>
                      </a:r>
                      <a:r>
                        <a:rPr lang="pt-BR" baseline="0" dirty="0" smtClean="0"/>
                        <a:t>)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1. Alguma</a:t>
                      </a:r>
                      <a:r>
                        <a:rPr lang="pt-BR" baseline="0" dirty="0" smtClean="0"/>
                        <a:t> vez o (a) Sr. (a) sentiu que deveria diminuir a quantidade de bebida ou parar de beber?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2. As pessoas o (a) aborrecem</a:t>
                      </a:r>
                      <a:r>
                        <a:rPr lang="pt-BR" baseline="0" dirty="0" smtClean="0"/>
                        <a:t> porque criticam o seu modo de beber?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3.</a:t>
                      </a:r>
                      <a:r>
                        <a:rPr lang="pt-BR" baseline="0" dirty="0" smtClean="0"/>
                        <a:t> O (a) Sr. (a) se sente culpado (a) (chateado consigo mesmo) pela maneira como costuma beber?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4. O (a)</a:t>
                      </a:r>
                      <a:r>
                        <a:rPr lang="pt-BR" baseline="0" dirty="0" smtClean="0"/>
                        <a:t> Sr. (a) costuma beber pela manhã para diminuir o nervosismo ou a ressaca?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95536" y="537321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 smtClean="0"/>
              <a:t>* O consumo de álcool é considerado de risco a partir de 2 respostas afirmativas.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Como identificar pessoas que se tornaram dependentes do álcool?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4" name="Espaço Reservado para Conteúdo 3" descr="foto-alcoolismo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844824"/>
            <a:ext cx="3615084" cy="47217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Relevância do consumo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r>
              <a:rPr lang="pt-BR" dirty="0" smtClean="0"/>
              <a:t>Beber passar a ser prioridade na vida da pessoa!</a:t>
            </a:r>
          </a:p>
          <a:p>
            <a:r>
              <a:rPr lang="pt-BR" dirty="0" smtClean="0"/>
              <a:t>Passa muito tempo bebendo ou se recuperando das ressacas!</a:t>
            </a:r>
          </a:p>
          <a:p>
            <a:r>
              <a:rPr lang="pt-BR" dirty="0" smtClean="0"/>
              <a:t>Abandona outros prazeres e interesses (por exemplo atividades lazer, convívio com a família, trabalho, escola).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Compulsão para o consumo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95536" y="2071389"/>
            <a:ext cx="4176464" cy="4525963"/>
          </a:xfrm>
        </p:spPr>
        <p:txBody>
          <a:bodyPr/>
          <a:lstStyle/>
          <a:p>
            <a:r>
              <a:rPr lang="pt-BR" dirty="0" smtClean="0"/>
              <a:t>A pessoa sente um desejo </a:t>
            </a:r>
            <a:r>
              <a:rPr lang="pt-BR" b="1" dirty="0" smtClean="0"/>
              <a:t>INCONTROLÁVEL</a:t>
            </a:r>
            <a:r>
              <a:rPr lang="pt-BR" dirty="0" smtClean="0"/>
              <a:t> de beber!</a:t>
            </a:r>
          </a:p>
          <a:p>
            <a:r>
              <a:rPr lang="pt-BR" dirty="0" smtClean="0"/>
              <a:t>Começa a beber e não consegue parar...</a:t>
            </a:r>
          </a:p>
          <a:p>
            <a:r>
              <a:rPr lang="pt-BR" dirty="0" smtClean="0"/>
              <a:t>Não consegue dizer </a:t>
            </a:r>
            <a:r>
              <a:rPr lang="pt-BR" b="1" u="sng" dirty="0" smtClean="0">
                <a:solidFill>
                  <a:srgbClr val="FF0000"/>
                </a:solidFill>
              </a:rPr>
              <a:t>NÃO</a:t>
            </a:r>
            <a:r>
              <a:rPr lang="pt-BR" dirty="0" smtClean="0"/>
              <a:t> à bebida!</a:t>
            </a:r>
            <a:endParaRPr lang="pt-BR" dirty="0"/>
          </a:p>
        </p:txBody>
      </p:sp>
      <p:pic>
        <p:nvPicPr>
          <p:cNvPr id="5" name="Espaço Reservado para Conteúdo 4" descr="alcohol-250x2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10658" y="2132856"/>
            <a:ext cx="3477766" cy="3388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 Beber para aliviar os sintomas de abstinência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7373"/>
            <a:ext cx="4038600" cy="4525963"/>
          </a:xfrm>
        </p:spPr>
        <p:txBody>
          <a:bodyPr/>
          <a:lstStyle/>
          <a:p>
            <a:r>
              <a:rPr lang="pt-BR" dirty="0" smtClean="0"/>
              <a:t>“ </a:t>
            </a:r>
            <a:r>
              <a:rPr lang="pt-BR" i="1" dirty="0" smtClean="0"/>
              <a:t>Tomar uma pra rebater </a:t>
            </a:r>
            <a:r>
              <a:rPr lang="pt-BR" dirty="0" smtClean="0"/>
              <a:t>“...</a:t>
            </a:r>
          </a:p>
          <a:p>
            <a:r>
              <a:rPr lang="pt-BR" dirty="0" smtClean="0"/>
              <a:t>“ </a:t>
            </a:r>
            <a:r>
              <a:rPr lang="pt-BR" i="1" dirty="0" smtClean="0"/>
              <a:t>Beber para equilibrar o pandeiro</a:t>
            </a:r>
            <a:r>
              <a:rPr lang="pt-BR" dirty="0" smtClean="0"/>
              <a:t>”...</a:t>
            </a:r>
          </a:p>
          <a:p>
            <a:r>
              <a:rPr lang="pt-BR" dirty="0" smtClean="0"/>
              <a:t>A pessoa passa a beber de manhã para aliviar o mal-estar causado pela falta do álcool. </a:t>
            </a:r>
            <a:endParaRPr lang="pt-BR" dirty="0"/>
          </a:p>
        </p:txBody>
      </p:sp>
      <p:pic>
        <p:nvPicPr>
          <p:cNvPr id="5" name="Espaço Reservado para Conteúdo 4" descr="tremor_da_abstinencia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52072"/>
            <a:ext cx="4038600" cy="30222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Tratamento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/>
              <a:t>Alcoolismo é uma DOENÇA  CRÔNICA...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70 % dos pacientes </a:t>
            </a:r>
            <a:r>
              <a:rPr lang="pt-BR" dirty="0" smtClean="0"/>
              <a:t>tem</a:t>
            </a:r>
            <a:r>
              <a:rPr lang="pt-BR" dirty="0" smtClean="0">
                <a:solidFill>
                  <a:srgbClr val="FF0000"/>
                </a:solidFill>
              </a:rPr>
              <a:t> RECAÍDA </a:t>
            </a:r>
            <a:r>
              <a:rPr lang="pt-BR" dirty="0" smtClean="0"/>
              <a:t>nos primeiros 90 dias de abstinência!</a:t>
            </a:r>
          </a:p>
          <a:p>
            <a:pPr>
              <a:buNone/>
            </a:pPr>
            <a:endParaRPr lang="pt-BR" dirty="0" smtClean="0"/>
          </a:p>
          <a:p>
            <a:r>
              <a:rPr lang="pt-BR" b="1" dirty="0" smtClean="0"/>
              <a:t>“Recair não é voltar à estaca zero”, </a:t>
            </a:r>
            <a:r>
              <a:rPr lang="pt-BR" dirty="0" smtClean="0"/>
              <a:t>pelo contrário, é um momento de </a:t>
            </a:r>
            <a:r>
              <a:rPr lang="pt-BR" dirty="0" smtClean="0">
                <a:solidFill>
                  <a:srgbClr val="FF0000"/>
                </a:solidFill>
              </a:rPr>
              <a:t>aprendizado e reflexão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O tratamento da dependência do álcool é complicado e exige </a:t>
            </a:r>
            <a:r>
              <a:rPr lang="pt-BR" dirty="0" smtClean="0">
                <a:solidFill>
                  <a:srgbClr val="FF0000"/>
                </a:solidFill>
              </a:rPr>
              <a:t>paciência dos profissionais envolvidos</a:t>
            </a:r>
            <a:r>
              <a:rPr lang="pt-BR" dirty="0" smtClean="0"/>
              <a:t>...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 conversa com um familiar, colega ou funcionário não deve ser pautada pelo </a:t>
            </a:r>
            <a:r>
              <a:rPr lang="pt-BR" dirty="0" smtClean="0">
                <a:solidFill>
                  <a:srgbClr val="FF0000"/>
                </a:solidFill>
              </a:rPr>
              <a:t>discurso moralista </a:t>
            </a:r>
            <a:r>
              <a:rPr lang="pt-BR" dirty="0" smtClean="0"/>
              <a:t>(</a:t>
            </a:r>
            <a:r>
              <a:rPr lang="pt-BR" i="1" dirty="0" smtClean="0"/>
              <a:t>“bebe porque é vagabundo, não tem força de vontade”</a:t>
            </a:r>
            <a:r>
              <a:rPr lang="pt-BR" dirty="0" smtClean="0"/>
              <a:t>) </a:t>
            </a:r>
            <a:r>
              <a:rPr lang="pt-BR" dirty="0" smtClean="0">
                <a:solidFill>
                  <a:srgbClr val="FF0000"/>
                </a:solidFill>
              </a:rPr>
              <a:t>ou com soluções mágicas.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b="1" dirty="0" smtClean="0"/>
              <a:t>TERAPIAS</a:t>
            </a:r>
            <a:r>
              <a:rPr lang="pt-BR" dirty="0" smtClean="0"/>
              <a:t> e </a:t>
            </a:r>
            <a:r>
              <a:rPr lang="pt-BR" b="1" dirty="0" smtClean="0"/>
              <a:t>MEDICAÇÕES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AutoShape 2" descr="data:image/jpeg;base64,/9j/4AAQSkZJRgABAQAAAQABAAD/2wCEAAkGBhQSERUUEhQVFRQWGBkXFhgYGBcXHRceHCAaHBsaGRkfHCYeGR4jHBgYIC8gJCcqLC0tFyAxNjAqNSYrLDUBCQoKDgwOGg8PGiwkHyQqLDAsLDQsKi0uLiwvLCwtLSssLCkpLSwtLC8sLCwsLzQqLC0tLCksLC8uLCwsLCwsKf/AABEIAOAA4QMBIgACEQEDEQH/xAAcAAEAAQUBAQAAAAAAAAAAAAAABQIDBAYHAQj/xABQEAACAQIEAwUFBAYGBgYLAAABAhEAAwQSITEFIkEGBxNRYSMyQnGBFFKRoWKCscHR8DNDcoOSoiQlY5PS4Rd0ssLi4wgVFjQ1U1RVZKPT/8QAGwEBAAIDAQEAAAAAAAAAAAAAAAMEAQIFBgf/xAA1EQACAQIDBgIKAQQDAAAAAAAAAQIDEQQhMQUSQVFhcYHwIjJCkaGxwdHh8RQTM1KCBmKi/9oADAMBAAIRAxEAPwDuNKUoBSlKAUpSgFKUoBSlWsTiFtozuQqKCzMdAANSSfICgK2cAEnQDetG433vYS0/hYcXMZe2yWBmE/29j+qGrUOMcVxfG39mLlvhouC2AujX4PMz+SgTvoNBBMxNcN7OXsLmXCqiW8zxGTMwLErJI5oXKOeT70dK4uO2xSwz3I2cu9ku5NCk5ZmFc7d8ZxIY4fC2bCq2Q5g1xwYnb8B7uhOtRmPbjJg3ca9uTEIhUZj7qiAM0+m3WtsRsY6N8Lrd00VQwysDlBGqZip11gHWYqi62OQD4tQOUKx9DqJC/eJ12iNa4Utu4qUrJwXS/wBWmT/0Y9TW/sXGrTnJjrrhSQS1t2G8AgQ2YEa8s71mYHttxu3mzWLGKCMFcICrgmdBEAxGsAxIqev2MXncowyZmKiUmCdAsiNBHvzBmNKoRsY6uDo6usEBVDRmzZMw1SMnva761pDb2KSu5QennLz7g6Eepc4V3xYcuLWNtXcFd8roOT6PAIHqQB61vlm+rqGQhlIkEEEEeYI0Ncx4vw3E3LJS9bS+pJEZVfUzlKyJWD7xJEDLlI1NRSpi+B3Hu2M13h2fnslsxRTHOvVYPX5TPvDu4LbVKvJU6llJ6Z3T+z6fEgnRcc0dnpWJwvidvEWUvWmzW7ihlPmD+wjYjoRWXXdIRSlKAUpSgFKUoBSlKAUpSgFKUoBSlKAUqO49x+zg7LXsQ4RF/Fj0VRuxPkK4/wAV7XYzi9zwkZsHhGkKACXuQM3OQRoRrAOXX4pBraMXJ2RrOagryOi9oe9DAYMlHu+JcGnh2h4jT5GDlB9CRWsv30XWYLZ4ZfadVzvkJGuoGQ6aHrUDh+F2sOfBwlr2mqtcI5wY15m20KmRAg6eYz/FGGUo13mOqkBfYiFk5SZK5tcoGupA0MW44Ze0znyxv+KJbCd9dtXCY3CX8LMDN/SKJ89AfwBq93u8bD8LT7O4ZMVetWg6mQVaWMH1KAH6itefDW7KMb4W4zyfDzZgQZGbLABkk6xpmgSd9XTh14i9w9Q2W4PtmDXXR7cllUHXmTxB6lVPWairUHBXTJ6GJVV2a/J0DCdn7tq3aSzfDW1yDRmQQNc0BoJyyAo0MyQTrWQ/B2LsVxIEtdIUF+rywkPKwSoIWByjzNQHZy9hsVYs3FvBLgKLdRwpIYGSAIB5mHK5mAYBG1TN/B4Q3HLXWDF7mbRIBznMCCkNzFoJnQfo6fKayqQqOM273d/R8/A7is1kXv8A1XdKlbl6G8YG2xdiSQridGGVjObKIHLEVbfhF4KPCxGYSPiZABrzaNHL0UaN1Bq2mAw4tsr3gUN4QVCnKcjgBiQ2blLHOddAZ0q3e4bhSAUvhdROcKxg79N/JjOXplmtE3fX/wAZffz2Mmbe4SxuOy4gCXchZfeZYEh5UgaHLG1eDhd7K63L0HxEyMXaWIzawGGQkMOVYHLtVvFYTCNdctcYPnaRCwCDJkFOcSTGbN5dKt2+H4dUuA3gUNxACoVssZ8uckNnmW5jPu76VqnKyzfD2evPzf3GSt+D3gnssRn1I99kGpIkw0DK0mBuSZmAKu47gviXLnt1ys5m2S0Hl5kbm5ZSQcsaMZrBvcMwrJyXwup9/K2hkN05jAkEk5dxGaadpMTg7PjXrtxs6seQBdXCghdV5wYA5pA12E1vHflNKLd3f2c9V4eexh2MjuexBsW8dhbjjw8JiGAYmAFOadzyiULb/EayeLd9+BtMVtC7iCOttQF+jMRPzAIrjeLxF61hxhiWU3yMViBOpBHsUb0y88H/AOYvlWOLQABtj00j+NfR5VXTilLN2z7kuB2ZLFpzvZLxb7djsGG7/MITFzD4m2POEb8RmBrceAducHjdMPfRm+4ZR/8AA0E/Sa+cYDTEAnc/e3mPTQ/hVnwAemVxqCOXXp030rWOKXtIu1dgSX9uad9OvS/PwPrKlcG7I97uIwbLaxs4ixoM+9y39f6wD119eldu4ZxW1iLS3bDrctuJVl/nQjYg6irSakro8/VpTpScKiszLpSlZIxSlKAUpSgFKUoBUdx/j1rB4d799sqIPqx6Ko6sToBUjXD+1XEzxniDWkYfZMKYjNHiNMM8QcwGw9P7VbRi5OyNJzUIuTMB713jGI8fEsFGv2exqVRdiTHxe62o54OwECcu4kKPBwo1IYZwCdQIIk5YIIUEyY8tIr27i1nwsPzMd3ksYJWYcSR1kyIy6fDV2WRYIQ4lhrvLrJAGYEDOVXTUZjb6Ry9SEFBWXvOJVqupK8vBfUEmyuUunjGRbcqSFWRkV2JzRmMCSYLDfc4/gpYQte5mOaEYqcu0Aj5IgJAIEDpXq4RLSh8QM9xjoCAOo3bz85JEZhrrNeFJuHxL6hYClHLBA0mRbaPeUMFImTJ69dyLz37HtksxNzEAeEJZSSeU5oAUZVYqygcrAzAPWBgYK5cfjuAzaEeIdCSuXK/MrfEGGvzJETqc4JcuuWuzatoQYJYFSCDGYZR0HNzAZtD1HvdlgVv8VvX0nwcJaFi3P3mJkxA/2nTYiq+IdoWLeDjepfl7iW7Zd2Dm8cZw1hbvk5rlomEvahj5QSQJB0O+h1qAt9tMMjlOIYS7hcRzFpzkEkyfDOYFQSzHTTU6nNr2msTiXCLOITJftJdXydQw+k7fSvP4zZ9HF+vdPmnZ/nxO3Gbjoc6wuMwhtkpnu2zdGzDlGRyMgVhCBAwy6HmIjpXlzEYNgOW4ms8h6D3xqdF2zAAFtPeipHiPcjw+4c1sXbB39ncMT5w4aPpUfd7l32TieJAkGGUPtt8Y26eVcWX/AB93vGo/j5+BMq/NF/FY3DeKwa0+fOwkMZkMdUOcZJafu9d6t2b2FCOVW4yM6aTlyg+Jl8MAjKoh9DB1rXOynD7z8Uvp9ru4nDYeVus45brkFcuWSDBzGZ+AeYqS7QcUL32wHDbavirpzX7m62Y3ZiZAYT+rOgzGK409nzWJWEg3KVk3Zuy78ss8uhMprd3mYXFe1GEJ8DDWL93ETAt2cw3kEZtcoIjMFWdgdqm+z3dxexV8Yzi2WZz28KuqITGr6kfCsqJkjU9K23sV2Js8Os5U57r63bp96437Qs7D8ZJJrY69jg9nUcLnG7lzbu/DkVJ1HI+b+8BiOM4sETJQD5ZE2+lQRGUSuo6n5Hb5b61u/fTwvweIpfjkxNrKT+knKf8AKUrR5yHzB+X7KYhemex2NUTwqTejavxjfNPs/NuPrrsy77GAfPXTSqgJJ6PAn0849f2TVJTKCRrrroNPSP39PKvLgEZ10/n/AJ/nVc7Tyu2s9WvquvnXT1TIytuNtulSvY7tfe4XeDLLWHjxrM7jbMvQN5fKDptGESZ+KJjp6GP41SvMMrb9J1P86ipKdVwd14opYzBQxUNyWvsy+j69PrY+oeEcWt4myl6ywe24lSPzB8iDoR0IrMrgPdN2wbBYoYa6SMPiGhZ2t3NgR5BtFP6p6Gu/V1E1JXR4KrSlSm4TVmhSlKyRClKUApSlAal3o9oTg+HXXQxceLVvzDPIkeoUMfpXO+D4cYe1bw9ke2AAuuImSQWg5WGh0k7ZdtNJ/vquFr3DrIE5rrvliQxTJAI6+8dPWsInwLc2khyFLLIbwZEquXKTkkFRp5agCVu4WOsjnY2WkQHKJoqi+y5riqxJQSZdEGbqxYqvVieY721wiWwtzEc11irAbagkgSSASC4nXSB9S4cWgLl5ma6OcIGY6hWGoM9A0mAAARtpXuGtLcLX7iMShOZQpYMQPeQHmAgyU+8OvxXDm+fwMFa8U+LctkMMpEBQLsrKgBidVkiQwzcs7QKUz4liztktAwNYMkMCpGxYZwpn7pHVq88N8VLMwS2uaCMhG3vDfUb5g+nSDrWJ2g4/bFts11gqAjefGI06bODzAGARMxHLhtJXf7Nkm3Za/IzGvLdy2FZwAMqOc/NCgnOvLKlSCCDuAdARMr3LWgtziQGwxAA+metf7D8ae416zdti0yZHVIIORxpmnVjGXXSQwrY+5r+k4l/1o/8AeqriGpQUkX8JFwqSg+COmUpSqJ0hWpd5nao4LBN4f/vF4+FYA3zNoWA/RGvzyjrW2E1wHtBxTE8Y4xlwXu2ZS0/w2wNHvk9JbY76JGsVh3tkDOwD3bNtOFcNhsY0tirwPLZJjOc3muiz0gASxgdQ7F9i7PDrOS3zXG1u3T71xv3AawP2kk1V2N7G2eHWPDtDMx1u3COa43mfIeQ6fOTU/VXC4WGHTtnKTvJ8W/tyXA2lLeFKUq2amq95PZP7fgXtqPbJ7Sz/AGhPLP6QJX6g9K+eMNitAGkMCQQdCpGkec6fTavrGuMd7/d+bbtj8MsqdcSgG3+1A8j8X49TUNan/UjY6ezcdLCVb8Hr58++xzn3D5qfl5a9fQfjQqVkj6enz/CqLF4ELMEdNtPn9elViVPUg+h1Pr61zWmnZ/s9zBwlFSjpw/63XxXnU8uQRmHTU/z9BVWUNB6wYHnHWd42oFiWHu9NT+fkK8cZhmB8p/CsefwbZ53WerXO3tL7fPjbvJnUqfeEkH13+lfRXdx2jON4fZusZuAeHc/tpoT+sIb9avnmA8Hbodtfkf5iuo9wOLOXGWjsty3cA8swYH/sLV3Cy1ieY29R9Sr4X5rVX6rNZ5s65SlKuHmBSlKAUpVF68qKWYhVAkkkAADcknQCgOcd9eFdLeFxiCfst6W/svGvyzKo/WFQeFyoq4lrhZipZQpzZsyINSB6A+Q5d412HtB3vcLIew3iYlGBRxbt5lIOhEsVn5j6Gua8NRDfA4ZeS6pJyYXF+yfX4VcnJc1J0zA6nlMmbNGrualTE4d1Emv2bZbS284i6SyKWBVgzhWkAx0NuRI5R72uwA8K3sQc5Pgi2TlJ+EgqCQTrIi4JIiNOrCsa9heNO4IwGUjYeIuXfmze0hswkGem0ETWfh+7fiWKAXFXrOEsjTw7AkxtGmkR+kR6VYeIginHCVXrl8bEJ2n7TW9LVrNcctlWygWWMmGBUMR8S5dGMgxG+z9i+7G49xcXxPmca2sPOZbesy8k5mnWJPrOw2/sr2AwnDxNi3NyNbr8znz1+EeigCtjqpUrObL9GhGksjk/b7DfZuM4XEbJikNhz+ksZZ/G3/hrM7mN+I/9bb99SXfJwk3eGtcX38M631PUZTDfkxP6tRHcTiPEtY25EZ8Tm/xKDH51rvXhu9TfctU3+h1GlKVGSmJxbAePYuWs7J4iMmdfeXMCJHqJqN7Idj7HDrAtWBqdXcxmuHzb0HQbD8anaUApSlAKpdwBJIAG5PSqq5r2n7pL+NvO9ziN022YsttkLKgOygC4F02mKAnuNd6PD8NIfEK7D4LXtT8uXlH1IrSOLd+ty4CuEwmh0z3z/wBxdP8ANVKf+j4y+7jgP7n/AMyqz3DXv/uH/wCk/wD9K0lvezb4lqh/G1rOXZJfNv6HMVwpZ3dsi5yTkQQqk68o6AdAKqXaHGk6D6/s1FdKPcNf/wDrx/uT/wAdUP3CYg745D/cn/jqrKhUk7yaPQ0tr4KhBQowllzs0++flnOSxVp3B/n9/wCVMsGR7v4zvpHTU/Stt4v3RcRsaWxbxSDqjZG/wsR+RNQP/s1j1aPsOJ8o8NiPoYj61E8PNcC7T2xhJWbk1xzTunx53Xjcj2EgMNI/LziusdwnD2FnFYgiBeuKq+otgyR9Xj9WuV3uG+HdyYxjYGma1bC3Lx65cswhP6ZEeRrq/Au9/A4a3bsfZsThrKAKhZAR8zBkk6kmCSZq3QouGbODtXaEcVaNPRavm9LpcMv0dTpWJwzi1rE21u2Li3LbbMpkfL0I8jqKy6nOKKUpQHjGK4D3g9t34liGsWmYYK20cs+2YfET92fdHyO5EdG73+0ZwvD2S2Yu4g+CkbgH3yP1dPmwriOHw+RlRTsBME6nr6Qfx2qajDed2dbZeDWIq701eKa8W+BXg7eUtAgRpykdfxP4mrDYMNbaV5uhymdh+P8AO9ZNlpdjmMCeun11j8Kosk5GJY7Ruf3nf5fSrlk8j1zpwlBQay9LI6j3R9vnun7Di2JuqJs3GmbijdSTqWAEgncA+WvVK+Vzee0beItsfFtXA6HXodhOpGm3kTX0Z2R7W2eIYcXrJ9HQ+9bbqrfuPUVRqQ3WeJx2F/jVd3g1ddmTlKUqMoljHYNbtt7biVuKyMPRgQfyNaB3LcAvYSxird+2yEYghSwIzhVVcyzupjQ7V0alAKUpQClKUApSlAKUpQClKUApSlAK553qduLmGVcJhJOKvAmV1NpOrCPiMGPIAnyrf794IrMxhVBYnyA1J/CuA8MxzYy7jMc85rmZbe8ogGgGmmgUafd9a3hHedjaKu7FOB4KtmwItl7ruc9wq5Jhpk6ZwhjoAeu9ZuPtk27SeGxGUMeU7xBBCiA/z01M1UrN9mJnXP8AfJHvRGbNovTRoj4q8xhIsWoLAkb52BII3J0JbqBrqdAatWyLNsjGwnE7nCMWb2HV/srFRftQSpB+JDsCOmuh02OneMDjUvW0u22DI6hlYdQRINcT4rZzXEttqrKFZc7AESdPNp1kwdhOXetm7mOKsq4jAXDLYZ81uettzP5HX+8qCpG2aIakbO502lKVCRHD++3iWfiGHtSctm14hAj3nb+CL+NaaWAudZMeUa/nH76mO8XEZ+NYg/d8NPwC7fz51EA+1/ny8/5E1do+r4nsNixth0+c0eWSA5EmTPQfu/fVFphkYAttJ0WfpBiarw7czn9xjfr1P8Kosn2bfw9B+dTfk66eS/286npYFOsBvJf4xH18qyeCcXvYG8uKwpO0XbbbXF6yB16yNjqOorFc+yHz8tNz02iqMPibxFxhad7VrKHZQT4YPulvnB1PlWk921pFHG/xpQUMS7JpWfJ8PPE+juynaqzj7AvWT6Op9623VWH79iNRU1XzHwDtDcwV/wC1YNgw/rrWwddzI6HrPQ6jqK+hOy/aizj8Ot6w0g6MpjMjdVYdD+3cVSnBxZ4/E4aWHnuvNcGtGuaJilKVoVhSlKAUpSgFKUoBSlKAVhcV4zZwyeJiLiWkzBczmBJ2H8+VZtR/HeBWsZYexfXMjD5EHoynow6GgM21eVlDKQykSCCCCPMEaGq6+e8WOI9n8ULdu7msOSbef+iujyIJi2+wMEecxXR+zPe7h77C1igcJiNitzRCf0XMR8mj0ms2Bn96/EzY4ViSDBdRaH94Qp/ylq5fwXDqMIU9oAEVmIyAyBJCgTr55tdprdu/S7/q+0vR8TbHzGVz+4Vp+FOWzdOVpOmiHNBG8HUkEyVGg6VNSJaRWUQ2AecKrmP6KDJg/wCzySflFeY1F8O0zeKOWAPZzoJBM6Z/KDP4V4RGHChDLPBgNGh6mM+WBAbevMcPZ2lCN7oY8nWNdBs3XKdDOtTExkYpVF9SfEzNlIUZIHTSebpzZTEATVPZbEDD8fswWi+r23zEbkZhHWJCb+vlXuLE4hFynKsD3SR1OnSOhnaNNTUVjcSV4jg7uUgriVGoIJjIPkR1B31PlWlT1WaVND6EmlexSqpXPnPvDslOM4oTGfIw32IU/X61Fsx8QAMY0/L02/fNbb304LwuJ2bxkLdsgEgTzISD+RStRYgXJkyY6eY+f12q7RfonsdizTw1r6S58NT20xLtzGBPX+QPSKosucjEsdo6+Xqd/OqrMB2EmTPw6afWqLRXIwBO0nT9mu/8am/J103ln/lx4+/ke5yLc5tz5n9u8V0XuEtS2PY6gtZXXrHiEz+IrnTFcm5hW10+sb7fWut9xHDynD3une9eZgfMKAv7Q1V67yR53bs/Rpx+vv8AmZXavuewuJJuYf8A0W/vmQcjH9JNI+ax9a5kljiPAMV4zW5tkw5XW1eE7EgcjeUgEHoQTX0ZVF6yrqVYBlIgggEEeRB0NVb8Dze87bt8iN7NdpbOOsLfsNKnRgdGRuqsOhH/ADGhqVqK4H2Xw2D8T7NaW14rBnCkwSNBAJhRqdBA1qVrBqKUpQClKUApSlAKUpQClKUBG9oOz9nG2GsX1zI34qejKejDz/ca4fxfgZwV0YLiKi5Yafs2IOmn3S26keU6eqkV9BVF9ouztnG2GsX1zI2x6oejKehH/I6GK2jKxlOxwrifZzFi3bsWr7XcMtxXW3cIm2RIlSekE6CPlUrgrzG3eJZtFMNmYxoSCASYJ30j5CrV+xe4de+xYxibbgjD4gaBl2AJ6ESN/dMbgg1XhlU2boDXQBDFoUGQJMAMZYxrMdJqzC2sSxC2sSpbrfZy0nNn++x+IDLmzSB09761Ti7rCxahmkjU53kiJzFtDPWNd9jFem2psDVwiuRtbhpMRGbLkB03ivMaFNu0xa6BlAAhZMCQxltG10gzrtW5sX8c7C7bUEiYkB2HU9QeaYgkg+6Nt6i+JobnEsHakkHEJGp09yQBMDzmOu5qTxSgX1Ym5mOUhQEMbggSwImOaJ2qnsxw/wAXj9lQWYWFe8xPSRygHqAWSPma0qeqzWpodxmleZaVUKxoHfTwA38ALyCbmFbxf1Nn/Dlb9SuNYfEB3DDYj8NNv5619R3bYZSrAEEEEHUEHcEV869tOydzheKyjN9kuMTafcL1NtvUfmAD51PRnuuzOxsnGKhV3Jv0W170RGHfmc6fu36/ztVNl/Zt/O4/bV2xcJc80qJ+R/h6edWRicqMzOdoHnPp6+nSrn5PXbyjFNvL0s8vfqUYgM1tLaDM9xgiqOpJgAekwPwr6X7M8GGEwlnDr/VIFJ8z8R+rEn61y7ug7EPcujiGJBCifsyNuZ/rPkBIXzmegrslUas95nidoYr+TV3lokkvDj4ilKVEc8UpSgFKUoBSlKAUpSgFKUoBStF75eJ3bHDS9m49t/FtjMjFTuTuNY0FbN2Y4wMVg7F8f1ltWPo0cw+jSPpQEpSlKAie0vZqzjrDWL6yp1BHvI3RlPQj89joa4hgbbYN8Xg7xJu2TCtlksh0DAdRqraz73pX0LXPO9PsVcvhMZg5+1WAQVXe7b1kDzYSY8wSN4reEt1m0ZWdzSmIXDAZfecj00OxbygRnrzHuPDsrB90N7sdPL7065es1Z4Zx3xsOxV28UOJQu2bcco1zR0mfw2rLxl91sWyHYEgktmMkRJcn03g6a1a4FnVHnEbyC8uYQlsCSRoBqZHmIEHyy+tbP3M8LZxiOIXBBxD5LU9LaH95gf3dahYwV3i2JGGwzOMMoX7TdklQAZgHZ2Ow8yJ2k13Xh+ASxaS1aUKltQqgdABAqCrK7siGpK7sjIpSlQkQrF4lwy1iLbWryLcttoysJB/gfXcVlUoDlXFO4qwCz2MVdw6allYB1A68xKmB6zXPLFnDW8Rlwdo491aBexHJYmQARaHvCSIzvBkcu1dU76+LOmEt4a0SHxd0WzH3Rqw+pKj5EitKwmFtvYFpBla2GCaRnjrMkaypOp38jVDG414eKS1fw6l3DUZV8m3ZcPsZp7ecZRwv+i66KuQwdvd1mBOp6AT5VJ4LvnvWtcdg/ZzBu4dg6j6Ekf56iDieYWLm5BVnzZSM0HKs6sNVEneOsGrdpvBZrTgm20wQFGpOkAKJ0ZNBMRptA5MNq116yT+q5ouywFLg2vo+pt479cB9zFf7pf+Ovf+nXh/3cSP7of8VajctvhwTb1zNGzFVAOikDUsc25gQANTE0cT7WpadLapcu3XAyqg3klQNdZkEQATViO1alRpUqW9fr+CGWAhBXnO3h+Tch36cO//ACP91/4qf9OnDvO//uj/ABrW8J2a4xitRatYND1uHM/+GCZ+YFTmA7kbRIbG4m/iW8p8NPwkt+BFdWjOrLOpBR/2u/lb4lGpGnH1JN+FvqSOA75uH3rtu0rXc9xlRZtNuxAE/U1vVRPBuymEwg/0fD2rZ+8FGb6uZY/jUtVghFKUoBSsTinFLeHtPevOEtoJZj0/iTsANSaxezXaK3jsOuItBwjlgA65TykqTEkRI86AlaUpQHO+/Q/6sHrftD/tVT3MYspZxOCc8+Evso/ssSQf8QY/Wve/T/4anriLQ/J6wMHc+ydoUO1vHWSp8vETb68i/wCOs8DZLJs6pUD2o7bYXAJOIugMdVtrzO3yXy9TA9a1ftv3kul04PhwFzE7XLkZksagGdDmYEgRrBIEE8tax2X7IK73LuKL3rhJNy+5AKEbjKxOjLPMQCsCCN1JGYwctCXPeHxLGycDhreGsgT42IPSSJA2+EzAaI3qPtWuM3bmvEgFIzh0tjwymkMrBApmWEb8uuhBqcvtexDthwvhIs5spHu5lyk6ahlzEAET12YVRibtqDhUDXM0teNsuzBiQWZRzCQ3OwJHXcmDmxOqUTnnajhVxb7NjVTEga3L+GAs3NCQSwy5HIymSVOx5hBjd+z/AHTYPF2rd84zE4mywlVLBR5ENuQRqCBBFSFx1wvshbz3HAJfKSpz3MpCoXkgZzyhviWTzTWH3Ql8Ni8bgG91RbvoNOXOBmGmnxINNOX1oyKpDd0OkcJ4PZwtoWsPbW3bGyqPzJ3JPmdazaUrUiFKUoBSlKA5b33Blbh90D3b7LrtLZSJ1H3TUFeUXPE8LS5AzEZgGABGVH00kbiJyx8ugd6vATiuG3Qgm5ai8kbykkx6lCwrmGAxGe1bxNqBIXxAATze6wCjUyTMDyEdI4O16ecZrt46pM6uz55Sj4mXbYXrfhlstxBG7SfPeCdQJB+7PyrTFQUt3Z8TXmlZtZhA5jGZonUCOmp39ZVZiEhb4VZWdE+9lMFc8NGaDHlvVqwBfti2xi6o3YyYI13AJgMwjpG/WuFlbp8r8e3nv1ePX59O5TZIsM9twCjAsSFBA03Ik+TEyOk671h8d4AvhMGBIk+ERPJoCWJ89CoAgHqRoRJWsRoi31LPmUqIkroQGfpuGjrAmJBi3aPgXGS7zC5ueY5tBJIzHc5pAGnTSBW8Kk4y3ovP524o0lGMo7r0+Xc2ruv7evcb7DjG/wBIQeyuH+uQevVwAfUgHqDXSq+d+O8HdAL9q4RctMHsuDqWMMddlGhIJOpIHXXtPYftQvEMHbviAxGW4o+Fx7w+WxHowr1uExMcRT3lrxOBiKDozsyfpSlWyuKw+LcWtYa096+4S2gkk/sA6k7ADU1TxnjNrC2WvX3CW0Ekn8gBuSdgBvXFONcYucUY4rFg2sBZlrNmdbkfE3mTtPrA6kw168KMd6f5b5LqDB49x3E8dx1nDoGtWHabSeSCc15/M5Q0dBsN5PfuG8PSxaS1aGVLahFHkAIFc97nez7ZLnELygXMTpaH3LQ0AA6AwI9EXzrpdSxbaW9qBSlKyDnXfmf9X2/XE2v2XKw+8bgL4izaey6271i6HRyxWAdDBAJmchEeVZffmf8AQLPl9qtT/huVbt2hi7njQ6ZY2zkOqkuuRhlhwdGAkagqZhhsielmmiH7JdlbPhhVRoBlr0A+LrqrhphtAQV2V2XctMocRcxXsbSCyqRmU5DlhnhWEyuqLy5TMk6rBNJvtilW3YthLQCFgyiCI0DHY+6ABHTWIOXJxmIErh0vP4iMvOzKDdIB9m7AEg5Y5yhEqAZOlZJ1ZKyKMTdtwuERnMFSGDFsjTIUhQD4fLBKxkzLERK+eOuG9mitcvjKMxDuAWDlQphiBowAAE6+TRSmKt4VSlvnxAARjBAkIpgQOb3Vgbywk6637KG1bDYh18WGFtnUubJI5mZ5PJIDkmAoO8QAMjCqcOmfEMSzElVgOVaDmuISSZyk5hoOgEnmjO69WucWx1wuLoS1btG4DIcnLBB+SHTWNpMTVeOIsW3xOOYZkBKIcsuUCDSGIKlgQBAkOSYzZRN9z/BWtYE37v8ATYtzff5N7v4iW/XrDIKzySN7pSlalcUpSgFKUoDwiuD9p+FvwjHOLYjDYo5rRIYqjTzJAO4mP7JXeDXeah+1PZm1j8M9i8NG1VhujDZl9R+YJHWoq1KNaDhPRm9OpKnJSjqclxKZYvWtBu4lgFgktInQSxkZTsTp1uMqswZQFvZcwtkgayYcjSTBYgGPWI0hla9wy8+FxQ5wD4Tknw7q7hvnAAAEamGPWpXEoRF+1JOpdQTAOmbdZiEIMx0joK8hXw86M9yXg+fRnoqVWNWO9HxXIpsqL6FHg3kkgsLc7kQYBEeYjqNNqqS8PDC4gEgMAsA5mykgyBJyagZtJzRrPNW1tLhW6vvwxC5hNwrGXK2vLKzK6EHyJmi17ZWW5rdUkry5dA20BtpWIJ089JqvdcclfxXbp57S/P59z0XWtXSLxlX0mWy9dliFiAInSZ11NSHdbifsnE7+En2WIt+PajaV8tfu5tf0BUbbvezK4g5chCC4CQZBByqYkmFUyv5EaWeHBrfGuHkQAWZEC+7kIYADTybWSdfIRXU2XNxxG7zVnyds00UcdFOlfl71fmd5rA43xu1hLLXr7hLajU9SeiqOpPQVqXbrvQXBt9nwyi/izHLPJamINw+eo5ZG+pGk86xOBuYxy3EcYzujR4YhbaHXlA2OxBgD5neu/XxVOgrzfhqzhmXxDH3OLXRicX7LBIfYWSYDdMz+c+fXYaSTh9uMXLWcObd02CVe94SySoMBF6TAJ9OWpJ8NZW283ZXMnuqpIaGEHTXc6nUQNdK8vcPswYvgbjUqddtfM/pbzrOleaeM38Qq07tLRWdl+fPI1NjwnfbhEUJ9kxdtUAUAW0hQNAIz6QIqW4d3y8NumDea0fK6jL/mEqPqa0rEWLLXbk3CrZ9ZygSegMakdDuvQ1j3uGYfw3Lsjj2ckIjEGW9NQxbr0ETpXRjthZXg+HPj4GbnbMDxG1eTPZuJcU/EjBh+IrJr5+Xs7bsN4uDxjYa4J1D6dNG6kbzM/LQ1uPZTvXdbwwnFAqXJyrfXS250gP0UmRqNNRIWulh8ZSxGUHnyas/PYyUd7V8YjF4PAtPhDPib8fcQN5forcH6wq/dxD4gi3h1Nu2CGYgOplgrBvhGhuZgMxzZJ1EZoztElx+0bBDlYYVcra8oncj4hJMrsZ6biXxitHhYTKsZxdVFynM3LnUsRyBgVJUnKQBBiKuos0l6J7jnJ9lYuAXZY3IVbfjkqAxDbFlzIzDyOkEAi19ptYZWSyQ+IaUMFVAYFR7mgMFtAo1hp0Uwd7eGVvBi7eYnVQDlOYjSczCCwULJmBuSZvqjW0NwKhxLglFz/wBIOUtcFsQPEKBcwWRKCDWSY8RGRA7lPtLgrYLlgSYgLclQpcSUzlR74XrzWrWCzt42KOoJKWypkiVA9kS0CTEKN2Bk7lbwXiTfxR5DIFs5iGUs2UZCqmD7MgEGcskAmF1bivFLnFL4wuCtg3CCr3tctm1PxTPMCJzqQecqNSaGspKKuy8lg8bx6YcIBg8K2a6QoBA2FoGeuWI0jmPwiu2W0AAAEACAB09KiOyfZa1w/DrYsjbV3O9xurN+4dAAKma1Kcm27sUpSsGBSlKAUpSgFKUoCF7Vdk7HELJtYhZ6ow0ZD95T+7Y9a45xXg2M4OzeOrYjCHMBdXbXYXAZyH5+ehO1d9ql7YIIIBBEEHUEeRFRVqMK0d2auiSnVlTe9FnB/tK3QuJssGI95RlYroAB7sgQDppEk6STWWbC3iLqypBhgIkwAYQ7TIHN851Gm5cc7nMHeY3LBfCXfvWTC/4Nh+qVrWb3dBxFGXwsZYuBPc8RGUqPQBWHz11geVcSpsia/ty9/Ll1OnDaEfbj++Zgo/2gMLnI4nLAuLA5SwJMTErP0MARUHguMXBduY7QpgbZS02pDXrsogkk5suYt10tjeZO42O5jE33zY7GLl6rYSC3SCxA6eampHvO7K27HBGtYW2FSy9u4QNSQDDMx3Y80knyq3gtn/0Jb8nnwXLnmV8Ti/6q3Y/s0bgOCsrbD3WuNiLoD3G5p5oaZ6iGEzMzt5S1+7YL3A6MDLayxkZiGIEwFz9NiY0qzb4vZdVbwRDBWmRGuu4HvAkj5giav3seA9wPZUgMdQIJiRJMauRqPSda89VdSdRykpX7rpoc48L2RbYotxhKiMzL0fVTMgRn0+emtUXDhjtnHKYy5vdjddfdyzptE6VU2NXw3KWkBzIGDCQdGgsI30/zDWvMRxG3rmseczA9TOmjyAPmQJqOMZX0l71yQLmIvWfEuC4jAgnWWM/fgA6LtI66aV4HtC2xQXH/AKMRmZZOZwCpnTmzkx1B01qq/jgLlwNZVgG0IXUkTqTGrHXKPnqKt/bENtylpAfZghtQQSwBYAdACZ1kEa1qouyyfDjlw8QUXGwxGmccjRlze6QZK66KAH0297TWqeM4bD3jct3kYbw8kwQoLMq7DKMs+cbVXiOI24bNY6MTMDynNpo2g89111q9iMcFuuGtKwBEHLqSACCxIgkyQo8xuK3jvxkmt6+ftdVo/uDWcNxPEZLWLBZrmBIwuIIzSbDEm2xI5hp4iZpkQh31rfcHj8PZsLcw7red8sXAubww05pMrl0RzkZgZXWFGlHcxhRefiF/J7G66WlUiQQobMD0OjL+NSfEO5ix4hu4K/fwbEzFsyv0Egjc6TGte4hJuKb1sTQqbpbt4cWF8fwQLpILJmQi0C3tLisBmCyZOpyhj0kGMxXE7VsjEY++EkKVtZjn01UqiQQAdRPnM7ls09z193DXuKYhjESq5GjXTNnMDU1O8B7qMBhWz+Eb1zfPfPiGfOIyz6xNb3N3V5I0Szw7G8bu+Jbttg8KQA11ic1xQSR4Y0116cvqYrqnZjsrYwFkWsOmUbsx1Zz95j1P5DpFS8V7WCFtt3YpSlYMClKUApSlAKUpQClKUApSlAKUpQCrWJw63EZHAZWBVgdiCIIPzFXaUBwrjvBsRwVyApu4B2lHILGzJ1R4Ij9h3GpIq/h+LXLmd7UXbRJynSAJMLo0iVgknUHTLrXa7tkMpVgGUiCCAQR5EHcVz7jPc1YZzdwV18HdP3JNs/qSCB6Ax6VysXsynWbnGyk+mT+3dGLGtHEX2RsqlXBWMqicpDbS0HYa6RmOleXcdfEzaGx6ZtPL3tRMCfrl0pxHsXxq2CvssUsgyji22nTXL84123qJxWO4nb0uYLEj+yobX0IQjLPTX51yHsrEL2YvxFiavXsQtx4UskwsgQANo5pM9SdvI1R9pvsjQpRvZ5Sq6wS0xLQ0ADyjMRFQicSx73GNrA4oFjMMrQPujVIAHXz8xUra7McbxClTZSwrEc1y4siDOgWTB0kEHb1rEdlYh2vGK082z/IK8VxK+ilntqAqsSTqBHScwBBMa6bnTlqOs3sVxO/cw2BJNkkLcvEQltYEwdyW5tNz001rb+HdzPiEPxLFXMRGvhpKWx9dz9ApronDeGWsPbFuzbW3bXZVAA/5n1rqYXZVOm1Ook3ySy+IsY3Zzs/bwWGt4eyORBud2J1Zj6k61J0pXZMilKUApSlAKUpQClKUApSlAf/Z"/>
          <p:cNvSpPr>
            <a:spLocks noChangeAspect="1" noChangeArrowheads="1"/>
          </p:cNvSpPr>
          <p:nvPr/>
        </p:nvSpPr>
        <p:spPr bwMode="auto">
          <a:xfrm>
            <a:off x="155575" y="-1698625"/>
            <a:ext cx="35623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http://saude.abril.com.br/imagens/0323/slide-terapia-freud-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7" r="12492"/>
          <a:stretch/>
        </p:blipFill>
        <p:spPr bwMode="auto">
          <a:xfrm>
            <a:off x="539552" y="2243890"/>
            <a:ext cx="3644537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2.bp.blogspot.com/-hObWn3QlOEc/T0rbSYd8PHI/AAAAAAAAAH8/o9DKdy4DXhU/s1600/MEDICA%7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11" y="2273099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vass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9282" y="1547226"/>
            <a:ext cx="3873158" cy="4762094"/>
          </a:xfrm>
          <a:prstGeom prst="rect">
            <a:avLst/>
          </a:prstGeom>
        </p:spPr>
      </p:pic>
      <p:pic>
        <p:nvPicPr>
          <p:cNvPr id="6" name="Imagem 5" descr="skol-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537172"/>
            <a:ext cx="3528391" cy="4772148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dirty="0" smtClean="0"/>
              <a:t>BRASIL???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m 1" descr="800px-Crack_na_latinh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CaixaDeTexto 2"/>
          <p:cNvSpPr txBox="1">
            <a:spLocks noChangeArrowheads="1"/>
          </p:cNvSpPr>
          <p:nvPr/>
        </p:nvSpPr>
        <p:spPr bwMode="auto">
          <a:xfrm>
            <a:off x="0" y="549275"/>
            <a:ext cx="41767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i="1">
                <a:solidFill>
                  <a:schemeClr val="bg1"/>
                </a:solidFill>
                <a:latin typeface="Calibri" pitchFamily="34" charset="0"/>
              </a:rPr>
              <a:t>“Parece cocaína,</a:t>
            </a:r>
          </a:p>
          <a:p>
            <a:r>
              <a:rPr lang="pt-BR" sz="2800" b="1" i="1">
                <a:solidFill>
                  <a:schemeClr val="bg1"/>
                </a:solidFill>
                <a:latin typeface="Calibri" pitchFamily="34" charset="0"/>
              </a:rPr>
              <a:t>	mas é só tristeza...”</a:t>
            </a:r>
          </a:p>
          <a:p>
            <a:endParaRPr lang="pt-BR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Há tempos – Legião Urbana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err="1" smtClean="0"/>
              <a:t>Drogas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psicotrópicas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substâncias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psicoativas</a:t>
            </a:r>
            <a:endParaRPr lang="en-US" sz="32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807829"/>
            <a:ext cx="3726329" cy="4318334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Possuem</a:t>
            </a:r>
            <a:r>
              <a:rPr lang="en-US" sz="2400" dirty="0" smtClean="0"/>
              <a:t> </a:t>
            </a:r>
            <a:r>
              <a:rPr lang="en-US" sz="2400" dirty="0" err="1" smtClean="0"/>
              <a:t>tropismo</a:t>
            </a:r>
            <a:r>
              <a:rPr lang="en-US" sz="2400" dirty="0" smtClean="0"/>
              <a:t> </a:t>
            </a:r>
            <a:r>
              <a:rPr lang="en-US" sz="2400" dirty="0" err="1" smtClean="0"/>
              <a:t>pelo</a:t>
            </a:r>
            <a:r>
              <a:rPr lang="en-US" sz="2400" dirty="0" smtClean="0"/>
              <a:t> </a:t>
            </a:r>
            <a:r>
              <a:rPr lang="en-US" sz="2400" dirty="0" err="1" smtClean="0"/>
              <a:t>cérebro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smtClean="0">
                <a:solidFill>
                  <a:srgbClr val="953735"/>
                </a:solidFill>
              </a:rPr>
              <a:t>São </a:t>
            </a:r>
            <a:r>
              <a:rPr lang="en-US" sz="2400" b="1" dirty="0" err="1" smtClean="0">
                <a:solidFill>
                  <a:srgbClr val="953735"/>
                </a:solidFill>
              </a:rPr>
              <a:t>capazes</a:t>
            </a:r>
            <a:r>
              <a:rPr lang="en-US" sz="2400" b="1" dirty="0" smtClean="0">
                <a:solidFill>
                  <a:srgbClr val="953735"/>
                </a:solidFill>
              </a:rPr>
              <a:t> de </a:t>
            </a:r>
            <a:r>
              <a:rPr lang="en-US" sz="2400" b="1" dirty="0" err="1" smtClean="0">
                <a:solidFill>
                  <a:srgbClr val="953735"/>
                </a:solidFill>
              </a:rPr>
              <a:t>produzir</a:t>
            </a:r>
            <a:r>
              <a:rPr lang="en-US" sz="2400" b="1" dirty="0" smtClean="0">
                <a:solidFill>
                  <a:srgbClr val="953735"/>
                </a:solidFill>
              </a:rPr>
              <a:t> </a:t>
            </a:r>
            <a:r>
              <a:rPr lang="en-US" sz="2400" b="1" dirty="0" err="1" smtClean="0">
                <a:solidFill>
                  <a:srgbClr val="953735"/>
                </a:solidFill>
              </a:rPr>
              <a:t>alterações</a:t>
            </a:r>
            <a:r>
              <a:rPr lang="en-US" sz="2400" b="1" dirty="0" smtClean="0">
                <a:solidFill>
                  <a:srgbClr val="953735"/>
                </a:solidFill>
              </a:rPr>
              <a:t> no </a:t>
            </a:r>
            <a:r>
              <a:rPr lang="en-US" sz="2400" b="1" dirty="0" err="1" smtClean="0">
                <a:solidFill>
                  <a:srgbClr val="953735"/>
                </a:solidFill>
              </a:rPr>
              <a:t>psiquismo</a:t>
            </a:r>
            <a:r>
              <a:rPr lang="en-US" sz="2400" b="1" dirty="0" smtClean="0">
                <a:solidFill>
                  <a:srgbClr val="953735"/>
                </a:solidFill>
              </a:rPr>
              <a:t> (</a:t>
            </a:r>
            <a:r>
              <a:rPr lang="en-US" sz="2400" b="1" dirty="0" err="1" smtClean="0">
                <a:solidFill>
                  <a:srgbClr val="953735"/>
                </a:solidFill>
              </a:rPr>
              <a:t>mente</a:t>
            </a:r>
            <a:r>
              <a:rPr lang="en-US" sz="2400" b="1" dirty="0" smtClean="0">
                <a:solidFill>
                  <a:srgbClr val="953735"/>
                </a:solidFill>
              </a:rPr>
              <a:t>) do </a:t>
            </a:r>
            <a:r>
              <a:rPr lang="en-US" sz="2400" b="1" dirty="0" err="1" smtClean="0">
                <a:solidFill>
                  <a:srgbClr val="953735"/>
                </a:solidFill>
              </a:rPr>
              <a:t>indivíduo</a:t>
            </a:r>
            <a:r>
              <a:rPr lang="en-US" sz="2400" b="1" dirty="0" smtClean="0">
                <a:solidFill>
                  <a:srgbClr val="953735"/>
                </a:solidFill>
              </a:rPr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Modulam</a:t>
            </a:r>
            <a:r>
              <a:rPr lang="en-US" sz="2400" dirty="0" smtClean="0"/>
              <a:t> </a:t>
            </a:r>
            <a:r>
              <a:rPr lang="en-US" sz="2400" dirty="0" err="1" smtClean="0"/>
              <a:t>funções</a:t>
            </a:r>
            <a:r>
              <a:rPr lang="en-US" sz="2400" dirty="0" smtClean="0"/>
              <a:t> </a:t>
            </a:r>
            <a:r>
              <a:rPr lang="en-US" sz="2400" dirty="0" err="1" smtClean="0"/>
              <a:t>psíquicas</a:t>
            </a:r>
            <a:r>
              <a:rPr lang="en-US" sz="2400" dirty="0" smtClean="0"/>
              <a:t> </a:t>
            </a:r>
            <a:r>
              <a:rPr lang="en-US" sz="2400" dirty="0" err="1" smtClean="0"/>
              <a:t>normais</a:t>
            </a:r>
            <a:r>
              <a:rPr lang="en-US" sz="2400" dirty="0" smtClean="0"/>
              <a:t> (</a:t>
            </a:r>
            <a:r>
              <a:rPr lang="en-US" sz="2400" dirty="0" err="1" smtClean="0"/>
              <a:t>consciência</a:t>
            </a:r>
            <a:r>
              <a:rPr lang="en-US" sz="2400" dirty="0" smtClean="0"/>
              <a:t>, humor, </a:t>
            </a:r>
            <a:r>
              <a:rPr lang="en-US" sz="2400" dirty="0" err="1" smtClean="0"/>
              <a:t>emoções</a:t>
            </a:r>
            <a:r>
              <a:rPr lang="en-US" sz="2400" dirty="0" smtClean="0"/>
              <a:t>, </a:t>
            </a:r>
            <a:r>
              <a:rPr lang="en-US" sz="2400" dirty="0" err="1" smtClean="0"/>
              <a:t>pensamento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451" r="2451"/>
          <a:stretch>
            <a:fillRect/>
          </a:stretch>
        </p:blipFill>
        <p:spPr>
          <a:xfrm>
            <a:off x="4648200" y="1807829"/>
            <a:ext cx="3853329" cy="431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2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DROGAS</a:t>
            </a:r>
            <a:endParaRPr lang="pt-BR" dirty="0"/>
          </a:p>
        </p:txBody>
      </p:sp>
      <p:pic>
        <p:nvPicPr>
          <p:cNvPr id="1026" name="Picture 2" descr="http://ctviva.com.br/blog/wp-content/uploads/2011/09/cr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3831242" cy="3000371"/>
          </a:xfrm>
          <a:prstGeom prst="rect">
            <a:avLst/>
          </a:prstGeom>
          <a:noFill/>
        </p:spPr>
      </p:pic>
      <p:pic>
        <p:nvPicPr>
          <p:cNvPr id="1028" name="Picture 4" descr="http://www.gazetadejoinville.com.br/portal/wp-content/uploads/2011/05/coca%C3%AD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3929090" cy="298132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285852" y="5643578"/>
            <a:ext cx="1500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CRACK (</a:t>
            </a:r>
            <a:r>
              <a:rPr lang="en-US" sz="3200" dirty="0" err="1" smtClean="0"/>
              <a:t>pedra</a:t>
            </a:r>
            <a:r>
              <a:rPr lang="en-US" sz="3200" dirty="0" smtClean="0"/>
              <a:t>)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29322" y="5643578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COCAÍNA (</a:t>
            </a:r>
            <a:r>
              <a:rPr lang="en-US" sz="3200" dirty="0" err="1" smtClean="0"/>
              <a:t>pó</a:t>
            </a:r>
            <a:r>
              <a:rPr lang="en-US" sz="3200" dirty="0" smtClean="0"/>
              <a:t>)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2" descr="cocale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9100" y="1322388"/>
            <a:ext cx="3052763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Imagem 3" descr="pasta bas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4581525"/>
            <a:ext cx="23764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Imagem 4" descr="cocaina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652963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CaixaDeTexto 6"/>
          <p:cNvSpPr txBox="1">
            <a:spLocks noChangeArrowheads="1"/>
          </p:cNvSpPr>
          <p:nvPr/>
        </p:nvSpPr>
        <p:spPr bwMode="auto">
          <a:xfrm>
            <a:off x="3276600" y="6381750"/>
            <a:ext cx="3167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80 – 90% de cocaína pura</a:t>
            </a:r>
          </a:p>
        </p:txBody>
      </p:sp>
      <p:sp>
        <p:nvSpPr>
          <p:cNvPr id="6150" name="CaixaDeTexto 7"/>
          <p:cNvSpPr txBox="1">
            <a:spLocks noChangeArrowheads="1"/>
          </p:cNvSpPr>
          <p:nvPr/>
        </p:nvSpPr>
        <p:spPr bwMode="auto">
          <a:xfrm>
            <a:off x="7056438" y="6165850"/>
            <a:ext cx="1331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98°C</a:t>
            </a:r>
          </a:p>
          <a:p>
            <a:pPr algn="ctr"/>
            <a:r>
              <a:rPr lang="pt-BR" b="1">
                <a:latin typeface="Calibri" pitchFamily="34" charset="0"/>
              </a:rPr>
              <a:t>Insolúvel </a:t>
            </a:r>
          </a:p>
        </p:txBody>
      </p:sp>
      <p:sp>
        <p:nvSpPr>
          <p:cNvPr id="6151" name="CaixaDeTexto 8"/>
          <p:cNvSpPr txBox="1">
            <a:spLocks noChangeArrowheads="1"/>
          </p:cNvSpPr>
          <p:nvPr/>
        </p:nvSpPr>
        <p:spPr bwMode="auto">
          <a:xfrm>
            <a:off x="1042988" y="6238875"/>
            <a:ext cx="936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195°C</a:t>
            </a:r>
          </a:p>
          <a:p>
            <a:pPr algn="ctr"/>
            <a:r>
              <a:rPr lang="pt-BR" b="1">
                <a:latin typeface="Calibri" pitchFamily="34" charset="0"/>
              </a:rPr>
              <a:t>Solúvel </a:t>
            </a:r>
          </a:p>
        </p:txBody>
      </p:sp>
      <p:sp>
        <p:nvSpPr>
          <p:cNvPr id="6152" name="CaixaDeTexto 11"/>
          <p:cNvSpPr txBox="1">
            <a:spLocks noChangeArrowheads="1"/>
          </p:cNvSpPr>
          <p:nvPr/>
        </p:nvSpPr>
        <p:spPr bwMode="auto">
          <a:xfrm>
            <a:off x="3203575" y="333375"/>
            <a:ext cx="28813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>
                <a:latin typeface="Calibri" pitchFamily="34" charset="0"/>
              </a:rPr>
              <a:t>Fabricação</a:t>
            </a:r>
          </a:p>
        </p:txBody>
      </p:sp>
      <p:sp>
        <p:nvSpPr>
          <p:cNvPr id="13" name="Seta para baixo 12"/>
          <p:cNvSpPr/>
          <p:nvPr/>
        </p:nvSpPr>
        <p:spPr>
          <a:xfrm>
            <a:off x="4356100" y="3644900"/>
            <a:ext cx="360363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6011863" y="5084763"/>
            <a:ext cx="647700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Seta para a esquerda 14"/>
          <p:cNvSpPr/>
          <p:nvPr/>
        </p:nvSpPr>
        <p:spPr>
          <a:xfrm>
            <a:off x="2484438" y="5084763"/>
            <a:ext cx="647700" cy="288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156" name="Imagem 15" descr="crackcocaine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4581525"/>
            <a:ext cx="18986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Imagem 18" descr="seringa-hiv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874838"/>
            <a:ext cx="178752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eta para baixo 19"/>
          <p:cNvSpPr/>
          <p:nvPr/>
        </p:nvSpPr>
        <p:spPr>
          <a:xfrm rot="10800000">
            <a:off x="7667625" y="3644900"/>
            <a:ext cx="360363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" name="Seta para baixo 20"/>
          <p:cNvSpPr/>
          <p:nvPr/>
        </p:nvSpPr>
        <p:spPr>
          <a:xfrm rot="10800000">
            <a:off x="1187450" y="3716338"/>
            <a:ext cx="360363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160" name="Imagem 21" descr="cachimbo crack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2276475"/>
            <a:ext cx="1905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CaixaDeTexto 16"/>
          <p:cNvSpPr txBox="1">
            <a:spLocks noChangeArrowheads="1"/>
          </p:cNvSpPr>
          <p:nvPr/>
        </p:nvSpPr>
        <p:spPr bwMode="auto">
          <a:xfrm>
            <a:off x="6011863" y="48593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BIC</a:t>
            </a:r>
          </a:p>
        </p:txBody>
      </p:sp>
      <p:sp>
        <p:nvSpPr>
          <p:cNvPr id="6162" name="CaixaDeTexto 17"/>
          <p:cNvSpPr txBox="1">
            <a:spLocks noChangeArrowheads="1"/>
          </p:cNvSpPr>
          <p:nvPr/>
        </p:nvSpPr>
        <p:spPr bwMode="auto">
          <a:xfrm>
            <a:off x="3924300" y="4149725"/>
            <a:ext cx="1223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Pasta base</a:t>
            </a:r>
          </a:p>
        </p:txBody>
      </p:sp>
      <p:sp>
        <p:nvSpPr>
          <p:cNvPr id="6163" name="CaixaDeTexto 22"/>
          <p:cNvSpPr txBox="1">
            <a:spLocks noChangeArrowheads="1"/>
          </p:cNvSpPr>
          <p:nvPr/>
        </p:nvSpPr>
        <p:spPr bwMode="auto">
          <a:xfrm>
            <a:off x="1187450" y="4283075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Pó</a:t>
            </a:r>
          </a:p>
        </p:txBody>
      </p:sp>
      <p:sp>
        <p:nvSpPr>
          <p:cNvPr id="6164" name="CaixaDeTexto 23"/>
          <p:cNvSpPr txBox="1">
            <a:spLocks noChangeArrowheads="1"/>
          </p:cNvSpPr>
          <p:nvPr/>
        </p:nvSpPr>
        <p:spPr bwMode="auto">
          <a:xfrm>
            <a:off x="7380288" y="4221163"/>
            <a:ext cx="86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Pedra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 crack no Brasil</a:t>
            </a:r>
          </a:p>
        </p:txBody>
      </p:sp>
      <p:pic>
        <p:nvPicPr>
          <p:cNvPr id="7171" name="Espaço Reservado para Conteúdo 5" descr="sao%20paulo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916113"/>
            <a:ext cx="3898900" cy="3529012"/>
          </a:xfrm>
        </p:spPr>
      </p:pic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067175" y="1571612"/>
            <a:ext cx="4826000" cy="460851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u="sng" dirty="0" smtClean="0"/>
              <a:t>1989</a:t>
            </a:r>
            <a:r>
              <a:rPr lang="pt-BR" dirty="0" smtClean="0"/>
              <a:t>: primeiro relato de uso da droga na cidade de São Paulo.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u="sng" dirty="0" smtClean="0"/>
              <a:t>1993 – 1995</a:t>
            </a:r>
            <a:r>
              <a:rPr lang="pt-BR" dirty="0" smtClean="0"/>
              <a:t>: aumento do número de apreensões (204 para 1.906), indicando </a:t>
            </a:r>
            <a:r>
              <a:rPr lang="pt-BR" b="1" dirty="0" smtClean="0"/>
              <a:t>rápida popularização</a:t>
            </a:r>
            <a:r>
              <a:rPr lang="pt-BR" dirty="0" smtClean="0"/>
              <a:t> nos grandes centros urbanos.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u="sng" dirty="0" smtClean="0"/>
              <a:t>Últimos 10 anos</a:t>
            </a:r>
            <a:r>
              <a:rPr lang="pt-BR" dirty="0" smtClean="0"/>
              <a:t>: </a:t>
            </a:r>
            <a:r>
              <a:rPr lang="pt-BR" dirty="0" smtClean="0">
                <a:solidFill>
                  <a:srgbClr val="FF0000"/>
                </a:solidFill>
              </a:rPr>
              <a:t>“epidemia do crack”</a:t>
            </a:r>
            <a:r>
              <a:rPr lang="pt-BR" dirty="0" smtClean="0"/>
              <a:t>.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	- Aumento do número de usuários;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- </a:t>
            </a:r>
            <a:r>
              <a:rPr lang="en-US" dirty="0" err="1" smtClean="0"/>
              <a:t>Baixo</a:t>
            </a:r>
            <a:r>
              <a:rPr lang="en-US" dirty="0" smtClean="0"/>
              <a:t> </a:t>
            </a:r>
            <a:r>
              <a:rPr lang="en-US" dirty="0" err="1" smtClean="0"/>
              <a:t>custo</a:t>
            </a: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	- Interiorização;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	- Exploração do tema pela mídia.</a:t>
            </a:r>
            <a:endParaRPr lang="pt-BR" dirty="0"/>
          </a:p>
        </p:txBody>
      </p:sp>
      <p:sp>
        <p:nvSpPr>
          <p:cNvPr id="7173" name="CaixaDeTexto 6"/>
          <p:cNvSpPr txBox="1">
            <a:spLocks noChangeArrowheads="1"/>
          </p:cNvSpPr>
          <p:nvPr/>
        </p:nvSpPr>
        <p:spPr bwMode="auto">
          <a:xfrm>
            <a:off x="0" y="6215082"/>
            <a:ext cx="4824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i="1" dirty="0">
                <a:latin typeface="Calibri" pitchFamily="34" charset="0"/>
              </a:rPr>
              <a:t>Oliveira LG, </a:t>
            </a:r>
            <a:r>
              <a:rPr lang="pt-BR" sz="1200" i="1" dirty="0" err="1">
                <a:latin typeface="Calibri" pitchFamily="34" charset="0"/>
              </a:rPr>
              <a:t>Nappo</a:t>
            </a:r>
            <a:r>
              <a:rPr lang="pt-BR" sz="1200" i="1" dirty="0">
                <a:latin typeface="Calibri" pitchFamily="34" charset="0"/>
              </a:rPr>
              <a:t> SA. </a:t>
            </a:r>
            <a:r>
              <a:rPr lang="pt-BR" sz="1200" b="1" i="1" dirty="0" err="1">
                <a:latin typeface="Calibri" pitchFamily="34" charset="0"/>
              </a:rPr>
              <a:t>Crack</a:t>
            </a:r>
            <a:r>
              <a:rPr lang="pt-BR" sz="1200" b="1" i="1" dirty="0">
                <a:latin typeface="Calibri" pitchFamily="34" charset="0"/>
              </a:rPr>
              <a:t> na cidade de São Paulo: Acessibilidade, estratégias de mercado e formas de uso</a:t>
            </a:r>
            <a:r>
              <a:rPr lang="pt-BR" sz="1200" i="1" dirty="0">
                <a:latin typeface="Calibri" pitchFamily="34" charset="0"/>
              </a:rPr>
              <a:t>. </a:t>
            </a:r>
            <a:r>
              <a:rPr lang="pt-BR" sz="1200" i="1" dirty="0" err="1">
                <a:latin typeface="Calibri" pitchFamily="34" charset="0"/>
              </a:rPr>
              <a:t>Rev</a:t>
            </a:r>
            <a:r>
              <a:rPr lang="pt-BR" sz="1200" i="1" dirty="0">
                <a:latin typeface="Calibri" pitchFamily="34" charset="0"/>
              </a:rPr>
              <a:t> </a:t>
            </a:r>
            <a:r>
              <a:rPr lang="pt-BR" sz="1200" i="1" dirty="0" err="1">
                <a:latin typeface="Calibri" pitchFamily="34" charset="0"/>
              </a:rPr>
              <a:t>Psiq</a:t>
            </a:r>
            <a:r>
              <a:rPr lang="pt-BR" sz="1200" i="1" dirty="0">
                <a:latin typeface="Calibri" pitchFamily="34" charset="0"/>
              </a:rPr>
              <a:t> </a:t>
            </a:r>
            <a:r>
              <a:rPr lang="pt-BR" sz="1200" i="1" dirty="0" err="1">
                <a:latin typeface="Calibri" pitchFamily="34" charset="0"/>
              </a:rPr>
              <a:t>Clin</a:t>
            </a:r>
            <a:r>
              <a:rPr lang="pt-BR" sz="1200" i="1" dirty="0">
                <a:latin typeface="Calibri" pitchFamily="34" charset="0"/>
              </a:rPr>
              <a:t> (2008).</a:t>
            </a:r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Acessibilidade</a:t>
            </a:r>
          </a:p>
        </p:txBody>
      </p:sp>
      <p:pic>
        <p:nvPicPr>
          <p:cNvPr id="11267" name="Espaço Reservado para Conteúdo 5" descr="pedra na mao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700213"/>
            <a:ext cx="4038600" cy="2692400"/>
          </a:xfrm>
        </p:spPr>
      </p:pic>
      <p:sp>
        <p:nvSpPr>
          <p:cNvPr id="11269" name="CaixaDeTexto 6"/>
          <p:cNvSpPr txBox="1">
            <a:spLocks noChangeArrowheads="1"/>
          </p:cNvSpPr>
          <p:nvPr/>
        </p:nvSpPr>
        <p:spPr bwMode="auto">
          <a:xfrm>
            <a:off x="395288" y="4581525"/>
            <a:ext cx="3889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i="1" dirty="0">
                <a:latin typeface="Calibri" pitchFamily="34" charset="0"/>
              </a:rPr>
              <a:t>“ No centro da cidade você não pega só da mão do traficante, você pega da mão do viciado (...) ele pega uma pedra e vai vendendo em pedacinhos de R$ 1, R$ 2 (...)“</a:t>
            </a:r>
          </a:p>
        </p:txBody>
      </p:sp>
      <p:pic>
        <p:nvPicPr>
          <p:cNvPr id="8" name="Espaço Reservado para Conteúdo 4" descr="CRACK%20PARAPHERNALIA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6" y="1785926"/>
            <a:ext cx="4038600" cy="2685669"/>
          </a:xfrm>
        </p:spPr>
      </p:pic>
      <p:sp>
        <p:nvSpPr>
          <p:cNvPr id="9" name="CaixaDeTexto 5"/>
          <p:cNvSpPr txBox="1">
            <a:spLocks noChangeArrowheads="1"/>
          </p:cNvSpPr>
          <p:nvPr/>
        </p:nvSpPr>
        <p:spPr bwMode="auto">
          <a:xfrm>
            <a:off x="4754591" y="4586304"/>
            <a:ext cx="3889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u="sng" dirty="0">
                <a:latin typeface="Calibri" pitchFamily="34" charset="0"/>
              </a:rPr>
              <a:t>Parafernália do </a:t>
            </a:r>
            <a:r>
              <a:rPr lang="pt-BR" b="1" u="sng" dirty="0" err="1">
                <a:latin typeface="Calibri" pitchFamily="34" charset="0"/>
              </a:rPr>
              <a:t>crack</a:t>
            </a:r>
            <a:r>
              <a:rPr lang="pt-BR" b="1" u="sng" dirty="0">
                <a:latin typeface="Calibri" pitchFamily="34" charset="0"/>
              </a:rPr>
              <a:t>:</a:t>
            </a:r>
            <a:r>
              <a:rPr lang="pt-BR" dirty="0">
                <a:latin typeface="Calibri" pitchFamily="34" charset="0"/>
              </a:rPr>
              <a:t> isqueiro, cachimbo, </a:t>
            </a:r>
            <a:r>
              <a:rPr lang="pt-BR" b="1" dirty="0">
                <a:solidFill>
                  <a:schemeClr val="accent2"/>
                </a:solidFill>
                <a:latin typeface="Calibri" pitchFamily="34" charset="0"/>
              </a:rPr>
              <a:t>latas de alumínio</a:t>
            </a:r>
            <a:r>
              <a:rPr lang="pt-BR" dirty="0">
                <a:latin typeface="Calibri" pitchFamily="34" charset="0"/>
              </a:rPr>
              <a:t>, copos de iogurte, água mineral, </a:t>
            </a:r>
            <a:r>
              <a:rPr lang="pt-BR" dirty="0" err="1">
                <a:latin typeface="Calibri" pitchFamily="34" charset="0"/>
              </a:rPr>
              <a:t>tupos</a:t>
            </a:r>
            <a:r>
              <a:rPr lang="pt-BR" dirty="0">
                <a:latin typeface="Calibri" pitchFamily="34" charset="0"/>
              </a:rPr>
              <a:t> de PVC, lâmpadas.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0213"/>
            <a:ext cx="393382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Farmacocinética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</p:nvPr>
        </p:nvGraphicFramePr>
        <p:xfrm>
          <a:off x="4427538" y="1744663"/>
          <a:ext cx="4495800" cy="3196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950"/>
                <a:gridCol w="1123950"/>
                <a:gridCol w="1123950"/>
                <a:gridCol w="1123950"/>
              </a:tblGrid>
              <a:tr h="79923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Cocaína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IV (sangue)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i="1" dirty="0" smtClean="0">
                          <a:solidFill>
                            <a:schemeClr val="bg1"/>
                          </a:solidFill>
                        </a:rPr>
                        <a:t>Crack</a:t>
                      </a:r>
                      <a:r>
                        <a:rPr lang="pt-BR" b="1" baseline="0" dirty="0" smtClean="0">
                          <a:solidFill>
                            <a:schemeClr val="bg1"/>
                          </a:solidFill>
                        </a:rPr>
                        <a:t> (pulmão)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Aspirada</a:t>
                      </a:r>
                      <a:r>
                        <a:rPr lang="pt-BR" baseline="0" dirty="0" smtClean="0"/>
                        <a:t> (nasal)</a:t>
                      </a:r>
                      <a:endParaRPr lang="pt-BR" dirty="0"/>
                    </a:p>
                  </a:txBody>
                  <a:tcPr/>
                </a:tc>
              </a:tr>
              <a:tr h="79923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Início</a:t>
                      </a:r>
                      <a:r>
                        <a:rPr lang="pt-BR" b="1" baseline="0" dirty="0" smtClean="0"/>
                        <a:t> da ação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 seg.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7 seg.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 min.</a:t>
                      </a:r>
                      <a:endParaRPr lang="pt-BR" dirty="0"/>
                    </a:p>
                  </a:txBody>
                  <a:tcPr/>
                </a:tc>
              </a:tr>
              <a:tr h="79923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Pico do efeito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 – 5 min.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1 – 5 min. 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 min. </a:t>
                      </a:r>
                      <a:endParaRPr lang="pt-BR" dirty="0"/>
                    </a:p>
                  </a:txBody>
                  <a:tcPr/>
                </a:tc>
              </a:tr>
              <a:tr h="79923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Duração euforia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 – 30 min.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20 min. 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40 – 90 min. 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43" name="CaixaDeTexto 8"/>
          <p:cNvSpPr txBox="1">
            <a:spLocks noChangeArrowheads="1"/>
          </p:cNvSpPr>
          <p:nvPr/>
        </p:nvSpPr>
        <p:spPr bwMode="auto">
          <a:xfrm>
            <a:off x="900113" y="5313363"/>
            <a:ext cx="7559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i="1">
                <a:latin typeface="Calibri" pitchFamily="34" charset="0"/>
              </a:rPr>
              <a:t>“Porque ela não é uma droga que te deixa louco por horas, é pá e puf, é uma droga que você deu uma </a:t>
            </a:r>
            <a:r>
              <a:rPr lang="pt-BR" sz="2000" b="1" i="1">
                <a:solidFill>
                  <a:srgbClr val="FF0000"/>
                </a:solidFill>
                <a:latin typeface="Calibri" pitchFamily="34" charset="0"/>
              </a:rPr>
              <a:t>paulada</a:t>
            </a:r>
            <a:r>
              <a:rPr lang="pt-BR" sz="2000" b="1" i="1">
                <a:latin typeface="Calibri" pitchFamily="34" charset="0"/>
              </a:rPr>
              <a:t> ali e é por minutos (...)”</a:t>
            </a:r>
          </a:p>
        </p:txBody>
      </p:sp>
      <p:sp>
        <p:nvSpPr>
          <p:cNvPr id="13344" name="CaixaDeTexto 5"/>
          <p:cNvSpPr txBox="1">
            <a:spLocks noChangeArrowheads="1"/>
          </p:cNvSpPr>
          <p:nvPr/>
        </p:nvSpPr>
        <p:spPr bwMode="auto">
          <a:xfrm>
            <a:off x="3924300" y="6351588"/>
            <a:ext cx="511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i="1">
                <a:latin typeface="Calibri" pitchFamily="34" charset="0"/>
              </a:rPr>
              <a:t>Oliveira LG, Nappo SA. </a:t>
            </a:r>
            <a:r>
              <a:rPr lang="pt-BR" sz="1200" b="1" i="1">
                <a:latin typeface="Calibri" pitchFamily="34" charset="0"/>
              </a:rPr>
              <a:t>Caracterização da cultura de crack na cidade de São Paulo: padrão de uso controlado</a:t>
            </a:r>
            <a:r>
              <a:rPr lang="pt-BR" sz="1200" i="1">
                <a:latin typeface="Calibri" pitchFamily="34" charset="0"/>
              </a:rPr>
              <a:t>. Rev Saúde Pública (2008).</a:t>
            </a:r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eaLnBrk="1" hangingPunct="1"/>
            <a:r>
              <a:rPr lang="pt-BR" dirty="0" smtClean="0"/>
              <a:t>COCAÍNA / CRACK</a:t>
            </a:r>
          </a:p>
        </p:txBody>
      </p:sp>
      <p:sp>
        <p:nvSpPr>
          <p:cNvPr id="14339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4038600" cy="749300"/>
          </a:xfrm>
        </p:spPr>
        <p:txBody>
          <a:bodyPr/>
          <a:lstStyle/>
          <a:p>
            <a:pPr eaLnBrk="1" hangingPunct="1"/>
            <a:r>
              <a:rPr lang="pt-BR" b="1" u="sng" dirty="0" smtClean="0"/>
              <a:t>Efeitos agudos: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143249"/>
            <a:ext cx="254935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428596" y="3214686"/>
            <a:ext cx="3167062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 Euforia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 Excesso de energia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>
                <a:latin typeface="+mn-lt"/>
                <a:cs typeface="+mn-cs"/>
              </a:rPr>
              <a:t> Diminuição do sono e do </a:t>
            </a:r>
            <a:r>
              <a:rPr lang="pt-BR" sz="2400" dirty="0">
                <a:latin typeface="+mn-lt"/>
                <a:cs typeface="+mn-cs"/>
              </a:rPr>
              <a:t>apetite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 Prazer intenso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975250" y="3071810"/>
            <a:ext cx="3168650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 Ansiedade / </a:t>
            </a:r>
            <a:r>
              <a:rPr lang="pt-BR" sz="2400" dirty="0" smtClean="0">
                <a:latin typeface="+mn-lt"/>
                <a:cs typeface="+mn-cs"/>
              </a:rPr>
              <a:t>pânico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 </a:t>
            </a:r>
            <a:r>
              <a:rPr lang="en-US" sz="2400" dirty="0" err="1" smtClean="0">
                <a:latin typeface="+mn-lt"/>
                <a:cs typeface="+mn-cs"/>
              </a:rPr>
              <a:t>Fissura</a:t>
            </a:r>
            <a:endParaRPr lang="pt-BR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 Irritabilidade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>
                <a:latin typeface="+mn-lt"/>
                <a:cs typeface="+mn-cs"/>
              </a:rPr>
              <a:t>Para</a:t>
            </a:r>
            <a:r>
              <a:rPr lang="pt-BR" sz="2400" b="1" i="1" u="sng" dirty="0" smtClean="0">
                <a:latin typeface="+mn-lt"/>
                <a:cs typeface="+mn-cs"/>
              </a:rPr>
              <a:t>nóia</a:t>
            </a:r>
            <a:endParaRPr lang="pt-BR" sz="2400" b="1" i="1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>
                <a:latin typeface="+mn-lt"/>
                <a:cs typeface="+mn-cs"/>
              </a:rPr>
              <a:t>Alucinações</a:t>
            </a:r>
            <a:endParaRPr lang="pt-BR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 Agitação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 </a:t>
            </a:r>
            <a:r>
              <a:rPr lang="pt-BR" sz="2400" dirty="0" smtClean="0">
                <a:latin typeface="+mn-lt"/>
                <a:cs typeface="+mn-cs"/>
              </a:rPr>
              <a:t>Agressividade</a:t>
            </a:r>
            <a:endParaRPr lang="pt-BR" sz="2400" dirty="0">
              <a:latin typeface="+mn-lt"/>
              <a:cs typeface="+mn-cs"/>
            </a:endParaRPr>
          </a:p>
        </p:txBody>
      </p:sp>
      <p:sp>
        <p:nvSpPr>
          <p:cNvPr id="13" name="Seta para a direita listrada 12"/>
          <p:cNvSpPr/>
          <p:nvPr/>
        </p:nvSpPr>
        <p:spPr>
          <a:xfrm>
            <a:off x="3851275" y="4005263"/>
            <a:ext cx="936625" cy="503237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pt-BR" b="1" dirty="0" smtClean="0"/>
              <a:t>Efeitos crônicos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98663"/>
            <a:ext cx="4316413" cy="45259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/>
              <a:t>Dano cerebral – lesões  no córtex frontal: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	- </a:t>
            </a:r>
            <a:r>
              <a:rPr lang="pt-BR" i="1" dirty="0" smtClean="0"/>
              <a:t>Déficit de atenção;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i="1" dirty="0" smtClean="0"/>
              <a:t>	- Memória;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i="1" dirty="0" smtClean="0"/>
              <a:t>	- Controle de impulsos;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i="1" dirty="0" smtClean="0"/>
              <a:t>	- Planejamento;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i="1" dirty="0" smtClean="0"/>
              <a:t>	- Tomada de decisões.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sp>
        <p:nvSpPr>
          <p:cNvPr id="25604" name="CaixaDeTexto 7"/>
          <p:cNvSpPr txBox="1">
            <a:spLocks noChangeArrowheads="1"/>
          </p:cNvSpPr>
          <p:nvPr/>
        </p:nvSpPr>
        <p:spPr bwMode="auto">
          <a:xfrm>
            <a:off x="250825" y="5084763"/>
            <a:ext cx="42497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>
                <a:latin typeface="Calibri" pitchFamily="34" charset="0"/>
              </a:rPr>
              <a:t>Diminuição do metabolismo/fluxo sanguíneo no córtex pré-frontal de usuários de cocaína</a:t>
            </a:r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05038"/>
            <a:ext cx="424021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de seta reta 10"/>
          <p:cNvCxnSpPr/>
          <p:nvPr/>
        </p:nvCxnSpPr>
        <p:spPr>
          <a:xfrm rot="5400000">
            <a:off x="3636169" y="2277269"/>
            <a:ext cx="792162" cy="647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8" name="CaixaDeTexto 8"/>
          <p:cNvSpPr txBox="1">
            <a:spLocks noChangeArrowheads="1"/>
          </p:cNvSpPr>
          <p:nvPr/>
        </p:nvSpPr>
        <p:spPr bwMode="auto">
          <a:xfrm>
            <a:off x="4500563" y="6280150"/>
            <a:ext cx="460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i="1">
                <a:latin typeface="Calibri" pitchFamily="34" charset="0"/>
              </a:rPr>
              <a:t>Volkow ND, Fowler JS. </a:t>
            </a:r>
            <a:r>
              <a:rPr lang="pt-BR" sz="1200" b="1" i="1">
                <a:latin typeface="Calibri" pitchFamily="34" charset="0"/>
              </a:rPr>
              <a:t>Addiction, a disease of compulsion and drive: involvement of the orbitofrontal cortex.</a:t>
            </a:r>
            <a:r>
              <a:rPr lang="pt-BR" sz="1200" i="1">
                <a:latin typeface="Calibri" pitchFamily="34" charset="0"/>
              </a:rPr>
              <a:t> Cereb Cortex (2000). </a:t>
            </a:r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eaLnBrk="1" hangingPunct="1"/>
            <a:r>
              <a:rPr lang="pt-BR" b="1" u="sng" dirty="0" smtClean="0"/>
              <a:t>Prejuízo social </a:t>
            </a:r>
          </a:p>
        </p:txBody>
      </p:sp>
      <p:sp>
        <p:nvSpPr>
          <p:cNvPr id="34819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38" y="1617682"/>
            <a:ext cx="4038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pt-BR" dirty="0" smtClean="0"/>
              <a:t>Envolvimento com o tráfico</a:t>
            </a:r>
          </a:p>
          <a:p>
            <a:pPr eaLnBrk="1" hangingPunct="1"/>
            <a:r>
              <a:rPr lang="pt-BR" dirty="0" smtClean="0"/>
              <a:t>Roubos e furtos</a:t>
            </a:r>
          </a:p>
          <a:p>
            <a:pPr eaLnBrk="1" hangingPunct="1"/>
            <a:r>
              <a:rPr lang="pt-BR" dirty="0" smtClean="0"/>
              <a:t>Seqüestros</a:t>
            </a:r>
          </a:p>
          <a:p>
            <a:pPr eaLnBrk="1" hangingPunct="1"/>
            <a:r>
              <a:rPr lang="pt-BR" dirty="0" smtClean="0"/>
              <a:t>Homicídio</a:t>
            </a:r>
          </a:p>
          <a:p>
            <a:pPr eaLnBrk="1" hangingPunct="1"/>
            <a:r>
              <a:rPr lang="pt-BR" dirty="0" smtClean="0"/>
              <a:t>Venda de pertences próprios e de familiares</a:t>
            </a:r>
          </a:p>
          <a:p>
            <a:pPr eaLnBrk="1" hangingPunct="1"/>
            <a:r>
              <a:rPr lang="pt-BR" b="1" dirty="0" smtClean="0"/>
              <a:t>Prostituição (HIV, Hepatites virais, </a:t>
            </a:r>
            <a:r>
              <a:rPr lang="pt-BR" b="1" dirty="0" err="1" smtClean="0"/>
              <a:t>DST’s</a:t>
            </a:r>
            <a:r>
              <a:rPr lang="pt-BR" b="1" dirty="0" smtClean="0"/>
              <a:t>)</a:t>
            </a:r>
          </a:p>
        </p:txBody>
      </p:sp>
      <p:pic>
        <p:nvPicPr>
          <p:cNvPr id="34820" name="Espaço Reservado para Conteúdo 4" descr="CRACOL~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714488"/>
            <a:ext cx="3882048" cy="39449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pPr eaLnBrk="1" hangingPunct="1"/>
            <a:r>
              <a:rPr lang="pt-BR" b="1" u="sng" dirty="0" smtClean="0"/>
              <a:t>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1036637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Acompanhamento multiprofissional complexo, de longo prazo e com diferentes fases. </a:t>
            </a:r>
          </a:p>
        </p:txBody>
      </p:sp>
      <p:pic>
        <p:nvPicPr>
          <p:cNvPr id="31748" name="Imagem 5" descr="system_integra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0" y="3357563"/>
            <a:ext cx="3433763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CaixaDeTexto 6"/>
          <p:cNvSpPr txBox="1">
            <a:spLocks noChangeArrowheads="1"/>
          </p:cNvSpPr>
          <p:nvPr/>
        </p:nvSpPr>
        <p:spPr bwMode="auto">
          <a:xfrm>
            <a:off x="3492500" y="2276872"/>
            <a:ext cx="2231628" cy="95410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Calibri" pitchFamily="34" charset="0"/>
              </a:rPr>
              <a:t>Reabilitação psicossocial </a:t>
            </a:r>
          </a:p>
        </p:txBody>
      </p:sp>
      <p:sp>
        <p:nvSpPr>
          <p:cNvPr id="31750" name="CaixaDeTexto 7"/>
          <p:cNvSpPr txBox="1">
            <a:spLocks noChangeArrowheads="1"/>
          </p:cNvSpPr>
          <p:nvPr/>
        </p:nvSpPr>
        <p:spPr bwMode="auto">
          <a:xfrm>
            <a:off x="6011863" y="4005263"/>
            <a:ext cx="1873250" cy="95410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latin typeface="Calibri" pitchFamily="34" charset="0"/>
              </a:rPr>
              <a:t>Avaliação médica</a:t>
            </a:r>
            <a:endParaRPr lang="pt-BR" sz="2800" dirty="0">
              <a:latin typeface="Calibri" pitchFamily="34" charset="0"/>
            </a:endParaRPr>
          </a:p>
        </p:txBody>
      </p:sp>
      <p:sp>
        <p:nvSpPr>
          <p:cNvPr id="31751" name="CaixaDeTexto 8"/>
          <p:cNvSpPr txBox="1">
            <a:spLocks noChangeArrowheads="1"/>
          </p:cNvSpPr>
          <p:nvPr/>
        </p:nvSpPr>
        <p:spPr bwMode="auto">
          <a:xfrm>
            <a:off x="1042988" y="4076700"/>
            <a:ext cx="1873250" cy="9540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latin typeface="Calibri" pitchFamily="34" charset="0"/>
              </a:rPr>
              <a:t>Assistência Social</a:t>
            </a:r>
          </a:p>
        </p:txBody>
      </p:sp>
      <p:sp>
        <p:nvSpPr>
          <p:cNvPr id="31752" name="CaixaDeTexto 9"/>
          <p:cNvSpPr txBox="1">
            <a:spLocks noChangeArrowheads="1"/>
          </p:cNvSpPr>
          <p:nvPr/>
        </p:nvSpPr>
        <p:spPr bwMode="auto">
          <a:xfrm>
            <a:off x="3419475" y="5732463"/>
            <a:ext cx="2089150" cy="955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latin typeface="Calibri" pitchFamily="34" charset="0"/>
              </a:rPr>
              <a:t>Abordagem familiar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Neuroanatomia</a:t>
            </a:r>
            <a:r>
              <a:rPr lang="en-US" dirty="0" smtClean="0"/>
              <a:t> </a:t>
            </a:r>
            <a:r>
              <a:rPr lang="en-US" dirty="0" err="1" smtClean="0"/>
              <a:t>funcional</a:t>
            </a:r>
            <a:endParaRPr lang="pt-BR" dirty="0"/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1828800" y="1428736"/>
            <a:ext cx="563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600" i="1" dirty="0" smtClean="0">
                <a:solidFill>
                  <a:srgbClr val="AB422F"/>
                </a:solidFill>
              </a:rPr>
              <a:t>O </a:t>
            </a:r>
            <a:r>
              <a:rPr lang="pt-BR" sz="3600" i="1" dirty="0">
                <a:solidFill>
                  <a:srgbClr val="AB422F"/>
                </a:solidFill>
              </a:rPr>
              <a:t>cérebro como uma grande máquina...</a:t>
            </a:r>
          </a:p>
        </p:txBody>
      </p:sp>
      <p:pic>
        <p:nvPicPr>
          <p:cNvPr id="4" name="Imagem 3" descr="cerebro ma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786058"/>
            <a:ext cx="3857652" cy="3810000"/>
          </a:xfrm>
          <a:prstGeom prst="rect">
            <a:avLst/>
          </a:prstGeom>
        </p:spPr>
      </p:pic>
      <p:pic>
        <p:nvPicPr>
          <p:cNvPr id="5" name="Picture 6" descr="Fig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1" y="2786058"/>
            <a:ext cx="3571901" cy="3665355"/>
          </a:xfrm>
          <a:prstGeom prst="rect">
            <a:avLst/>
          </a:prstGeom>
          <a:noFill/>
        </p:spPr>
      </p:pic>
      <p:sp>
        <p:nvSpPr>
          <p:cNvPr id="7" name="Elipse 6"/>
          <p:cNvSpPr/>
          <p:nvPr/>
        </p:nvSpPr>
        <p:spPr>
          <a:xfrm>
            <a:off x="5286380" y="3571876"/>
            <a:ext cx="2286016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6286512" y="4714884"/>
            <a:ext cx="785818" cy="107157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rot="16200000" flipH="1">
            <a:off x="5000628" y="3143248"/>
            <a:ext cx="428628" cy="285752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5400000">
            <a:off x="7643834" y="3143248"/>
            <a:ext cx="428628" cy="428628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5" idx="0"/>
          </p:cNvCxnSpPr>
          <p:nvPr/>
        </p:nvCxnSpPr>
        <p:spPr>
          <a:xfrm rot="16200000" flipH="1">
            <a:off x="6429388" y="3000372"/>
            <a:ext cx="428628" cy="1588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8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77" name="TextShape 1"/>
          <p:cNvSpPr txBox="1"/>
          <p:nvPr/>
        </p:nvSpPr>
        <p:spPr>
          <a:xfrm>
            <a:off x="611640" y="548640"/>
            <a:ext cx="7912800" cy="713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2000" b="1" dirty="0" smtClean="0">
                <a:solidFill>
                  <a:srgbClr val="FFFFFF"/>
                </a:solidFill>
                <a:latin typeface="Calibri"/>
              </a:rPr>
              <a:t>Drogas – Conceito e Problemáticas</a:t>
            </a:r>
            <a:endParaRPr dirty="0"/>
          </a:p>
        </p:txBody>
      </p:sp>
      <p:sp>
        <p:nvSpPr>
          <p:cNvPr id="78" name="TextShape 2"/>
          <p:cNvSpPr txBox="1"/>
          <p:nvPr/>
        </p:nvSpPr>
        <p:spPr>
          <a:xfrm>
            <a:off x="2286000" y="1643047"/>
            <a:ext cx="6400440" cy="3857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endParaRPr dirty="0"/>
          </a:p>
          <a:p>
            <a:r>
              <a:rPr lang="pt-BR" sz="2000" b="1" dirty="0">
                <a:solidFill>
                  <a:srgbClr val="000000"/>
                </a:solidFill>
                <a:latin typeface="Calibri"/>
              </a:rPr>
              <a:t>	Airton F. dos Santos Filho</a:t>
            </a:r>
            <a:endParaRPr dirty="0"/>
          </a:p>
          <a:p>
            <a:r>
              <a:rPr lang="pt-BR" sz="2000" b="1" dirty="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000" dirty="0" smtClean="0">
                <a:solidFill>
                  <a:srgbClr val="000000"/>
                </a:solidFill>
                <a:latin typeface="Calibri"/>
              </a:rPr>
              <a:t>Médico-psiquiatra</a:t>
            </a:r>
          </a:p>
          <a:p>
            <a:pPr>
              <a:lnSpc>
                <a:spcPct val="150000"/>
              </a:lnSpc>
            </a:pPr>
            <a:endParaRPr lang="x-none" dirty="0" smtClean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Calibri"/>
              </a:rPr>
              <a:t>Gerência de Saúde Mental</a:t>
            </a:r>
            <a:endParaRPr dirty="0"/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Calibri"/>
              </a:rPr>
              <a:t>Superintendência de Atenção Integral à Saúde</a:t>
            </a:r>
            <a:endParaRPr dirty="0"/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Calibri"/>
              </a:rPr>
              <a:t>Secretaria de Estado da Saúde de Goiás
Telefone: (62) 3201</a:t>
            </a:r>
            <a:r>
              <a:rPr lang="pt-BR" dirty="0" smtClean="0">
                <a:solidFill>
                  <a:srgbClr val="000000"/>
                </a:solidFill>
                <a:latin typeface="Calibri"/>
              </a:rPr>
              <a:t>-7030</a:t>
            </a:r>
          </a:p>
          <a:p>
            <a:pPr>
              <a:lnSpc>
                <a:spcPct val="150000"/>
              </a:lnSpc>
            </a:pPr>
            <a:r>
              <a:rPr lang="pt-BR" dirty="0" err="1" smtClean="0">
                <a:solidFill>
                  <a:srgbClr val="000000"/>
                </a:solidFill>
                <a:latin typeface="Calibri"/>
              </a:rPr>
              <a:t>Email</a:t>
            </a:r>
            <a:r>
              <a:rPr lang="pt-BR" dirty="0" smtClean="0">
                <a:solidFill>
                  <a:srgbClr val="000000"/>
                </a:solidFill>
                <a:latin typeface="Calibri"/>
              </a:rPr>
              <a:t>: </a:t>
            </a:r>
            <a:r>
              <a:rPr lang="pt-BR" b="1" dirty="0" err="1" smtClean="0">
                <a:solidFill>
                  <a:srgbClr val="000000"/>
                </a:solidFill>
                <a:latin typeface="Calibri"/>
              </a:rPr>
              <a:t>airton.filho@saude.go.gov.br</a:t>
            </a:r>
            <a:r>
              <a:rPr lang="pt-BR" b="1" dirty="0">
                <a:solidFill>
                  <a:srgbClr val="000000"/>
                </a:solidFill>
                <a:latin typeface="Calibri"/>
              </a:rPr>
              <a:t>
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0450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17" y="2377851"/>
            <a:ext cx="4528991" cy="3130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55" y="2314623"/>
            <a:ext cx="2385938" cy="3085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778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r>
              <a:rPr lang="en-US" dirty="0" smtClean="0"/>
              <a:t> </a:t>
            </a:r>
            <a:r>
              <a:rPr lang="en-US" dirty="0" err="1" smtClean="0"/>
              <a:t>busca</a:t>
            </a:r>
            <a:r>
              <a:rPr lang="en-US" dirty="0" smtClean="0"/>
              <a:t> </a:t>
            </a:r>
            <a:r>
              <a:rPr lang="en-US" dirty="0" err="1" smtClean="0"/>
              <a:t>alterar</a:t>
            </a:r>
            <a:r>
              <a:rPr lang="en-US" dirty="0" smtClean="0"/>
              <a:t> o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psiquismo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861" y="1767251"/>
            <a:ext cx="5697512" cy="462207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u="sng" dirty="0" smtClean="0"/>
              <a:t>Fins </a:t>
            </a:r>
            <a:r>
              <a:rPr lang="en-US" u="sng" dirty="0" err="1" smtClean="0"/>
              <a:t>espirituais</a:t>
            </a:r>
            <a:r>
              <a:rPr lang="en-US" u="sng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ritualísticos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0" descr="Erythroxylum-coc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187429"/>
            <a:ext cx="3918321" cy="319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574" y="2187429"/>
            <a:ext cx="3763409" cy="31951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Melhora</a:t>
            </a:r>
            <a:r>
              <a:rPr lang="en-US" dirty="0" smtClean="0"/>
              <a:t> da </a:t>
            </a:r>
            <a:r>
              <a:rPr lang="en-US" i="1" u="sng" dirty="0" smtClean="0"/>
              <a:t>performance</a:t>
            </a:r>
            <a:r>
              <a:rPr lang="en-US" dirty="0" smtClean="0"/>
              <a:t> no </a:t>
            </a:r>
            <a:r>
              <a:rPr lang="en-US" dirty="0" err="1" smtClean="0"/>
              <a:t>trabalho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24133"/>
            <a:ext cx="3439496" cy="355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196" y="2124133"/>
            <a:ext cx="3708400" cy="3556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Fins </a:t>
            </a:r>
            <a:r>
              <a:rPr lang="en-US" dirty="0" err="1" smtClean="0"/>
              <a:t>terapêuticos</a:t>
            </a:r>
            <a:r>
              <a:rPr lang="en-US" dirty="0" smtClean="0"/>
              <a:t> – </a:t>
            </a:r>
            <a:r>
              <a:rPr lang="en-US" dirty="0" err="1" smtClean="0"/>
              <a:t>alívio</a:t>
            </a:r>
            <a:r>
              <a:rPr lang="en-US" dirty="0" smtClean="0"/>
              <a:t> da </a:t>
            </a:r>
            <a:r>
              <a:rPr lang="en-US" dirty="0" err="1" smtClean="0"/>
              <a:t>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7" y="5579619"/>
            <a:ext cx="8128704" cy="1278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97" y="1823846"/>
            <a:ext cx="3290699" cy="3602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396" y="1837356"/>
            <a:ext cx="4838005" cy="360209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/>
              <a:t>Uso</a:t>
            </a:r>
            <a:r>
              <a:rPr lang="en-US" b="1" dirty="0" smtClean="0"/>
              <a:t> </a:t>
            </a:r>
            <a:r>
              <a:rPr lang="en-US" b="1" dirty="0" err="1" smtClean="0"/>
              <a:t>recreativo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99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1098</Words>
  <Application>Microsoft Office PowerPoint</Application>
  <PresentationFormat>Apresentação na tela (4:3)</PresentationFormat>
  <Paragraphs>235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ÁLCOOL E DROGAS</vt:lpstr>
      <vt:lpstr>A DROGA</vt:lpstr>
      <vt:lpstr>Drogas psicotrópicas ou substâncias psicoativas</vt:lpstr>
      <vt:lpstr>Neuroanatomia funcional</vt:lpstr>
      <vt:lpstr>Por que o ser humano busca alterar o seu psiquismo?</vt:lpstr>
      <vt:lpstr>Fins espirituais ou ritualísticos</vt:lpstr>
      <vt:lpstr>Melhora da performance no trabalho</vt:lpstr>
      <vt:lpstr>Fins terapêuticos – alívio da dor</vt:lpstr>
      <vt:lpstr>Uso recreativo</vt:lpstr>
      <vt:lpstr>Apresentação do PowerPoint</vt:lpstr>
      <vt:lpstr>Apresentação do PowerPoint</vt:lpstr>
      <vt:lpstr>Qual a droga mais usada no Brasil?</vt:lpstr>
      <vt:lpstr>IMPACTO SOCIAL</vt:lpstr>
      <vt:lpstr>Alcoolismo é mais frequente em homem ou mulher?</vt:lpstr>
      <vt:lpstr>Ação no cérebro</vt:lpstr>
      <vt:lpstr>Danos à Saúde</vt:lpstr>
      <vt:lpstr>Qualquer uso de álcool faz mal à saúde?</vt:lpstr>
      <vt:lpstr>Não existe consumo de álcool isento de riscos!</vt:lpstr>
      <vt:lpstr>Quando o uso de álcool passa a ser um problema?</vt:lpstr>
      <vt:lpstr>Principais problemas associados ao uso de álcool</vt:lpstr>
      <vt:lpstr>TRIAGEM OU RASTREAMENTO</vt:lpstr>
      <vt:lpstr>Como identificar pessoas que se tornaram dependentes do álcool?</vt:lpstr>
      <vt:lpstr>Relevância do consumo</vt:lpstr>
      <vt:lpstr>Compulsão para o consumo</vt:lpstr>
      <vt:lpstr> Beber para aliviar os sintomas de abstinência</vt:lpstr>
      <vt:lpstr>Tratamento</vt:lpstr>
      <vt:lpstr>TERAPIAS e MEDICAÇÕES</vt:lpstr>
      <vt:lpstr>BRASIL???</vt:lpstr>
      <vt:lpstr>Apresentação do PowerPoint</vt:lpstr>
      <vt:lpstr>DROGAS</vt:lpstr>
      <vt:lpstr>Apresentação do PowerPoint</vt:lpstr>
      <vt:lpstr>O crack no Brasil</vt:lpstr>
      <vt:lpstr>Acessibilidade</vt:lpstr>
      <vt:lpstr>Farmacocinética</vt:lpstr>
      <vt:lpstr>COCAÍNA / CRACK</vt:lpstr>
      <vt:lpstr>Efeitos crônicos</vt:lpstr>
      <vt:lpstr>Prejuízo social </vt:lpstr>
      <vt:lpstr>TRATAMENTO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Airton</dc:creator>
  <cp:lastModifiedBy>Tatiana</cp:lastModifiedBy>
  <cp:revision>20</cp:revision>
  <dcterms:created xsi:type="dcterms:W3CDTF">2011-05-06T15:33:37Z</dcterms:created>
  <dcterms:modified xsi:type="dcterms:W3CDTF">2014-04-14T15:10:43Z</dcterms:modified>
</cp:coreProperties>
</file>