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88" r:id="rId3"/>
    <p:sldId id="313" r:id="rId4"/>
    <p:sldId id="317" r:id="rId5"/>
    <p:sldId id="373" r:id="rId6"/>
    <p:sldId id="374" r:id="rId7"/>
    <p:sldId id="319" r:id="rId8"/>
    <p:sldId id="318" r:id="rId9"/>
    <p:sldId id="375" r:id="rId10"/>
    <p:sldId id="388" r:id="rId11"/>
    <p:sldId id="376" r:id="rId12"/>
    <p:sldId id="377" r:id="rId13"/>
    <p:sldId id="378" r:id="rId14"/>
    <p:sldId id="379" r:id="rId15"/>
    <p:sldId id="380" r:id="rId16"/>
    <p:sldId id="381" r:id="rId17"/>
    <p:sldId id="321" r:id="rId18"/>
    <p:sldId id="382" r:id="rId19"/>
    <p:sldId id="383" r:id="rId20"/>
    <p:sldId id="384" r:id="rId21"/>
    <p:sldId id="385" r:id="rId22"/>
    <p:sldId id="386" r:id="rId23"/>
    <p:sldId id="387" r:id="rId24"/>
    <p:sldId id="287" r:id="rId2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F28705"/>
    <a:srgbClr val="19519F"/>
    <a:srgbClr val="93A6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Estilo Claro 1 - Ênfas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7AC3CCA-C797-4891-BE02-D94E43425B78}" styleName="Estilo Mé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5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5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1AAF15-F48D-448C-86B3-403204A185D7}" type="datetimeFigureOut">
              <a:rPr lang="pt-BR" smtClean="0"/>
              <a:t>06/07/2026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0F3FC-D8DD-45AC-8357-E7021DDB58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7181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0F3FC-D8DD-45AC-8357-E7021DDB580D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2037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F449101F-21ED-AEBC-52DA-A28FD958581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3000">
                <a:srgbClr val="93A623">
                  <a:alpha val="85000"/>
                </a:srgbClr>
              </a:gs>
              <a:gs pos="100000">
                <a:srgbClr val="F28705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paço Reservado para Imagem 8">
            <a:extLst>
              <a:ext uri="{FF2B5EF4-FFF2-40B4-BE49-F238E27FC236}">
                <a16:creationId xmlns:a16="http://schemas.microsoft.com/office/drawing/2014/main" id="{74A38897-62C9-FB8D-E7A0-D021822428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1" cy="6858000"/>
          </a:xfrm>
        </p:spPr>
        <p:txBody>
          <a:bodyPr/>
          <a:lstStyle/>
          <a:p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4C2A263-2326-525F-AF2B-01BE80D235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077913"/>
            <a:ext cx="12192000" cy="2387600"/>
          </a:xfrm>
        </p:spPr>
        <p:txBody>
          <a:bodyPr anchor="b">
            <a:normAutofit/>
          </a:bodyPr>
          <a:lstStyle>
            <a:lvl1pPr algn="ctr">
              <a:defRPr sz="5000" kern="2000" spc="600" baseline="0">
                <a:solidFill>
                  <a:schemeClr val="bg1"/>
                </a:solidFill>
                <a:latin typeface="Bakbak One" pitchFamily="2" charset="0"/>
                <a:cs typeface="Bakbak One" pitchFamily="2" charset="0"/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798F82E-E753-BEC8-6F82-EBF3DA2489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18200" y="3602038"/>
            <a:ext cx="8355600" cy="1655762"/>
          </a:xfrm>
        </p:spPr>
        <p:txBody>
          <a:bodyPr/>
          <a:lstStyle>
            <a:lvl1pPr marL="0" indent="0" algn="ctr">
              <a:buNone/>
              <a:defRPr sz="2400" spc="6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pt-BR" dirty="0"/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3075D732-5526-935F-A6AD-FC658CC23988}"/>
              </a:ext>
            </a:extLst>
          </p:cNvPr>
          <p:cNvCxnSpPr/>
          <p:nvPr userDrawn="1"/>
        </p:nvCxnSpPr>
        <p:spPr>
          <a:xfrm>
            <a:off x="838200" y="3796145"/>
            <a:ext cx="108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C95CC03F-EA4A-356A-E797-AC082C06A822}"/>
              </a:ext>
            </a:extLst>
          </p:cNvPr>
          <p:cNvCxnSpPr/>
          <p:nvPr userDrawn="1"/>
        </p:nvCxnSpPr>
        <p:spPr>
          <a:xfrm>
            <a:off x="10273800" y="3796145"/>
            <a:ext cx="108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Gráfico 5">
            <a:extLst>
              <a:ext uri="{FF2B5EF4-FFF2-40B4-BE49-F238E27FC236}">
                <a16:creationId xmlns:a16="http://schemas.microsoft.com/office/drawing/2014/main" id="{A91E0F94-BAEF-D865-0BE2-AE9A47BB6A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24498" y="491172"/>
            <a:ext cx="2743005" cy="108000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F760F2E7-22FD-C9B7-BC50-82DC1C3FF56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023" y="5703458"/>
            <a:ext cx="5111954" cy="81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174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7FAF99E1-7952-A21F-12DA-FC88DC20E5C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63BF838-3C9B-ACB1-3B83-C554318D0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233" y="423589"/>
            <a:ext cx="10919534" cy="957309"/>
          </a:xfrm>
        </p:spPr>
        <p:txBody>
          <a:bodyPr/>
          <a:lstStyle>
            <a:lvl1pPr>
              <a:defRPr>
                <a:solidFill>
                  <a:srgbClr val="19519F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2470AD7-E624-F293-75D6-F7EAF7FF96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36233" y="1804487"/>
            <a:ext cx="10919534" cy="3672615"/>
          </a:xfrm>
        </p:spPr>
        <p:txBody>
          <a:bodyPr vert="eaVert"/>
          <a:lstStyle>
            <a:lvl2pPr>
              <a:defRPr>
                <a:solidFill>
                  <a:srgbClr val="333333"/>
                </a:solidFill>
              </a:defRPr>
            </a:lvl2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7699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F9052BCF-B452-80EF-EC7E-557DE4EE71F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AB02057-2BC8-3336-735F-B81B606C7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549" y="423589"/>
            <a:ext cx="9788940" cy="957309"/>
          </a:xfrm>
        </p:spPr>
        <p:txBody>
          <a:bodyPr/>
          <a:lstStyle>
            <a:lvl1pPr>
              <a:defRPr>
                <a:solidFill>
                  <a:srgbClr val="19519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4DE2055-8BA5-0BA3-9F09-BFE1E0D37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233" y="1804486"/>
            <a:ext cx="10929257" cy="3672615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  <a:lvl2pPr>
              <a:defRPr>
                <a:solidFill>
                  <a:srgbClr val="333333"/>
                </a:solidFill>
              </a:defRPr>
            </a:lvl2pPr>
            <a:lvl3pPr>
              <a:defRPr>
                <a:solidFill>
                  <a:srgbClr val="333333"/>
                </a:solidFill>
              </a:defRPr>
            </a:lvl3pPr>
            <a:lvl4pPr>
              <a:defRPr>
                <a:solidFill>
                  <a:srgbClr val="333333"/>
                </a:solidFill>
              </a:defRPr>
            </a:lvl4pPr>
            <a:lvl5pPr>
              <a:defRPr>
                <a:solidFill>
                  <a:srgbClr val="333333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6831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F47C9034-372A-2DB8-DF55-F461EFB1181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A0FC6E0-1F9B-5E5E-F67C-784D7E21A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232" y="423589"/>
            <a:ext cx="10894135" cy="3691805"/>
          </a:xfrm>
        </p:spPr>
        <p:txBody>
          <a:bodyPr anchor="b"/>
          <a:lstStyle>
            <a:lvl1pPr>
              <a:defRPr sz="6000">
                <a:solidFill>
                  <a:srgbClr val="19519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2F25B9A-73B7-E301-5DD2-0C213722A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6232" y="4529388"/>
            <a:ext cx="10919535" cy="957309"/>
          </a:xfrm>
        </p:spPr>
        <p:txBody>
          <a:bodyPr/>
          <a:lstStyle>
            <a:lvl1pPr marL="0" indent="0">
              <a:buNone/>
              <a:defRPr sz="2400">
                <a:solidFill>
                  <a:srgbClr val="33333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2592193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E207D9C0-9646-7737-465B-EE7A73D1EF1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379D6F3-0BAA-F91E-A647-D15B6FCF6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549" y="423589"/>
            <a:ext cx="9753817" cy="957309"/>
          </a:xfrm>
        </p:spPr>
        <p:txBody>
          <a:bodyPr/>
          <a:lstStyle>
            <a:lvl1pPr>
              <a:defRPr>
                <a:solidFill>
                  <a:srgbClr val="19519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8E9304C-392C-F749-3752-FEAFB64701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0830" y="1846763"/>
            <a:ext cx="5485169" cy="3630339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  <a:lvl2pPr>
              <a:defRPr>
                <a:solidFill>
                  <a:srgbClr val="333333"/>
                </a:solidFill>
              </a:defRPr>
            </a:lvl2pPr>
            <a:lvl3pPr>
              <a:defRPr>
                <a:solidFill>
                  <a:srgbClr val="333333"/>
                </a:solidFill>
              </a:defRPr>
            </a:lvl3pPr>
            <a:lvl4pPr>
              <a:defRPr>
                <a:solidFill>
                  <a:srgbClr val="333333"/>
                </a:solidFill>
              </a:defRPr>
            </a:lvl4pPr>
            <a:lvl5pPr>
              <a:defRPr>
                <a:solidFill>
                  <a:srgbClr val="333333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4DE2821-BB93-CCB3-CB2F-4C04EE618B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1401" y="1853003"/>
            <a:ext cx="5434366" cy="3624099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  <a:lvl2pPr>
              <a:defRPr>
                <a:solidFill>
                  <a:srgbClr val="333333"/>
                </a:solidFill>
              </a:defRPr>
            </a:lvl2pPr>
            <a:lvl3pPr>
              <a:defRPr>
                <a:solidFill>
                  <a:srgbClr val="333333"/>
                </a:solidFill>
              </a:defRPr>
            </a:lvl3pPr>
            <a:lvl4pPr>
              <a:defRPr>
                <a:solidFill>
                  <a:srgbClr val="333333"/>
                </a:solidFill>
              </a:defRPr>
            </a:lvl4pPr>
            <a:lvl5pPr>
              <a:defRPr>
                <a:solidFill>
                  <a:srgbClr val="333333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32910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630628E4-F77F-3040-2A13-795644DDBAD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53FCA08-1999-CAB0-D229-5581E6A05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549" y="423590"/>
            <a:ext cx="9779217" cy="945336"/>
          </a:xfrm>
        </p:spPr>
        <p:txBody>
          <a:bodyPr/>
          <a:lstStyle>
            <a:lvl1pPr>
              <a:defRPr>
                <a:solidFill>
                  <a:srgbClr val="19519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E1671BA-B8F4-1312-0F95-1B7F14C78A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6233" y="1792513"/>
            <a:ext cx="5459766" cy="94533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93A62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6791259-72F1-88AA-5DBE-846ED619F2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235" y="3149462"/>
            <a:ext cx="5433386" cy="2327640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7010EF5-814E-CC5F-3C0D-2DFEBBFD32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22380" y="1792513"/>
            <a:ext cx="5459766" cy="945334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93A62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52A5F5C-E664-745A-4F3D-C47672B1FD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22380" y="3149462"/>
            <a:ext cx="5433386" cy="2327640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  <a:lvl2pPr>
              <a:defRPr>
                <a:solidFill>
                  <a:srgbClr val="333333"/>
                </a:solidFill>
              </a:defRPr>
            </a:lvl2pPr>
            <a:lvl3pPr>
              <a:defRPr>
                <a:solidFill>
                  <a:srgbClr val="333333"/>
                </a:solidFill>
              </a:defRPr>
            </a:lvl3pPr>
            <a:lvl4pPr>
              <a:defRPr>
                <a:solidFill>
                  <a:srgbClr val="333333"/>
                </a:solidFill>
              </a:defRPr>
            </a:lvl4pPr>
            <a:lvl5pPr>
              <a:defRPr>
                <a:solidFill>
                  <a:srgbClr val="333333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71366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DF8CE5A5-EA53-67AD-6E32-A5C24248F23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5159879-DF51-3346-425F-0DDC61AF1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5257" y="423589"/>
            <a:ext cx="9770509" cy="957309"/>
          </a:xfrm>
        </p:spPr>
        <p:txBody>
          <a:bodyPr/>
          <a:lstStyle>
            <a:lvl1pPr>
              <a:defRPr>
                <a:solidFill>
                  <a:srgbClr val="19519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12768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91BECB2D-43EB-7FBC-2D44-9016881863F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694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6C56D57E-5339-633F-183C-8ABBE6CBDE6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2EBA6E7-DB81-0BBF-76BF-5DDA84AF9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615" y="423589"/>
            <a:ext cx="3683962" cy="2326234"/>
          </a:xfrm>
        </p:spPr>
        <p:txBody>
          <a:bodyPr anchor="b"/>
          <a:lstStyle>
            <a:lvl1pPr>
              <a:defRPr sz="3200">
                <a:solidFill>
                  <a:srgbClr val="19519F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6E01B24-61CD-BE8C-1FC9-0C78B352F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6577" y="423589"/>
            <a:ext cx="7209190" cy="5076057"/>
          </a:xfrm>
        </p:spPr>
        <p:txBody>
          <a:bodyPr/>
          <a:lstStyle>
            <a:lvl1pPr>
              <a:defRPr sz="3200">
                <a:solidFill>
                  <a:srgbClr val="333333"/>
                </a:solidFill>
              </a:defRPr>
            </a:lvl1pPr>
            <a:lvl2pPr>
              <a:defRPr sz="2800">
                <a:solidFill>
                  <a:srgbClr val="333333"/>
                </a:solidFill>
              </a:defRPr>
            </a:lvl2pPr>
            <a:lvl3pPr>
              <a:defRPr sz="2400">
                <a:solidFill>
                  <a:srgbClr val="333333"/>
                </a:solidFill>
              </a:defRPr>
            </a:lvl3pPr>
            <a:lvl4pPr>
              <a:defRPr sz="2000">
                <a:solidFill>
                  <a:srgbClr val="333333"/>
                </a:solidFill>
              </a:defRPr>
            </a:lvl4pPr>
            <a:lvl5pPr>
              <a:defRPr sz="2000">
                <a:solidFill>
                  <a:srgbClr val="333333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5960DA4-B285-21B1-613A-E7229F1D9E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853" y="3173412"/>
            <a:ext cx="3736724" cy="2326234"/>
          </a:xfrm>
        </p:spPr>
        <p:txBody>
          <a:bodyPr/>
          <a:lstStyle>
            <a:lvl1pPr marL="0" indent="0">
              <a:buNone/>
              <a:defRPr sz="1600">
                <a:solidFill>
                  <a:srgbClr val="33333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337857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>
            <a:extLst>
              <a:ext uri="{FF2B5EF4-FFF2-40B4-BE49-F238E27FC236}">
                <a16:creationId xmlns:a16="http://schemas.microsoft.com/office/drawing/2014/main" id="{31AF7359-69FD-D0C9-4C86-F8408679CB38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220A3F0-44DB-A014-CFAD-A9EA1E5FEF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46577" y="423589"/>
            <a:ext cx="7235570" cy="5180042"/>
          </a:xfrm>
        </p:spPr>
        <p:txBody>
          <a:bodyPr/>
          <a:lstStyle>
            <a:lvl1pPr marL="0" indent="0">
              <a:buNone/>
              <a:defRPr sz="3200">
                <a:solidFill>
                  <a:srgbClr val="333333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id="{2FAA798E-D68E-3D8E-A40F-DDA901CA5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615" y="423589"/>
            <a:ext cx="3683962" cy="2326234"/>
          </a:xfrm>
        </p:spPr>
        <p:txBody>
          <a:bodyPr anchor="b"/>
          <a:lstStyle>
            <a:lvl1pPr>
              <a:defRPr sz="3200">
                <a:solidFill>
                  <a:srgbClr val="19519F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21" name="Espaço Reservado para Texto 3">
            <a:extLst>
              <a:ext uri="{FF2B5EF4-FFF2-40B4-BE49-F238E27FC236}">
                <a16:creationId xmlns:a16="http://schemas.microsoft.com/office/drawing/2014/main" id="{2EFE28C7-7460-D39C-4713-C3575D94D9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853" y="3173412"/>
            <a:ext cx="3736724" cy="2326234"/>
          </a:xfrm>
        </p:spPr>
        <p:txBody>
          <a:bodyPr/>
          <a:lstStyle>
            <a:lvl1pPr marL="0" indent="0">
              <a:buNone/>
              <a:defRPr sz="1600">
                <a:solidFill>
                  <a:srgbClr val="33333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2008519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FD01761-8FDA-E09D-DC72-2B956199D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89A4253-45EF-11FC-6F32-4F82F90430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754D3ED-285C-79AF-0FE3-3D39E5197D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C246B5FB-0CE8-4954-A68E-65CA1277DF34}" type="datetimeFigureOut">
              <a:rPr lang="pt-BR" smtClean="0"/>
              <a:pPr/>
              <a:t>06/07/2026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93A1185-6155-95B1-1AAB-2874017910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9E1F049-D60C-254B-F7D5-613E573643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1C34C3A6-907A-4799-AD21-DB1DB29172B1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6337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akbak One" pitchFamily="2" charset="0"/>
          <a:ea typeface="+mj-ea"/>
          <a:cs typeface="Bakbak One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042900-A234-4473-50CE-57BBA8E7D6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1077913"/>
            <a:ext cx="10617200" cy="2387600"/>
          </a:xfrm>
        </p:spPr>
        <p:txBody>
          <a:bodyPr>
            <a:normAutofit/>
          </a:bodyPr>
          <a:lstStyle/>
          <a:p>
            <a:r>
              <a:rPr lang="pt-BR" i="1" dirty="0"/>
              <a:t>Design </a:t>
            </a:r>
            <a:r>
              <a:rPr lang="pt-BR" i="1" dirty="0" err="1"/>
              <a:t>Thinking</a:t>
            </a:r>
            <a:r>
              <a:rPr lang="pt-BR" i="1" dirty="0"/>
              <a:t>: </a:t>
            </a:r>
            <a:br>
              <a:rPr lang="pt-BR" i="1" dirty="0"/>
            </a:br>
            <a:r>
              <a:rPr lang="pt-BR" sz="4000" i="1" dirty="0"/>
              <a:t>validação e </a:t>
            </a:r>
            <a:r>
              <a:rPr lang="pt-BR" sz="4000" i="1" dirty="0" err="1"/>
              <a:t>pivotação</a:t>
            </a:r>
            <a:endParaRPr lang="pt-BR" sz="4000" i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65EA268-54FB-BEBA-F937-EF0660CA85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AULA 6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80972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466E00-E198-43A0-80FA-97E05A378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108" y="423589"/>
            <a:ext cx="10088381" cy="957309"/>
          </a:xfrm>
        </p:spPr>
        <p:txBody>
          <a:bodyPr>
            <a:normAutofit/>
          </a:bodyPr>
          <a:lstStyle/>
          <a:p>
            <a:r>
              <a:rPr lang="pt-BR" sz="4400" dirty="0"/>
              <a:t>Design </a:t>
            </a:r>
            <a:r>
              <a:rPr lang="pt-BR" sz="4400" dirty="0" err="1"/>
              <a:t>Thinking</a:t>
            </a:r>
            <a:r>
              <a:rPr lang="pt-BR" sz="4400" dirty="0"/>
              <a:t>: Prototipação</a:t>
            </a:r>
            <a:endParaRPr lang="pt-BR" dirty="0"/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28B4A5F8-8D74-4693-B8FA-D10E4FA10960}"/>
              </a:ext>
            </a:extLst>
          </p:cNvPr>
          <p:cNvCxnSpPr>
            <a:cxnSpLocks/>
          </p:cNvCxnSpPr>
          <p:nvPr/>
        </p:nvCxnSpPr>
        <p:spPr>
          <a:xfrm>
            <a:off x="626511" y="1530714"/>
            <a:ext cx="10863610" cy="0"/>
          </a:xfrm>
          <a:prstGeom prst="straightConnector1">
            <a:avLst/>
          </a:prstGeom>
          <a:ln>
            <a:solidFill>
              <a:srgbClr val="93A62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aixaDeTexto 5">
            <a:extLst>
              <a:ext uri="{FF2B5EF4-FFF2-40B4-BE49-F238E27FC236}">
                <a16:creationId xmlns:a16="http://schemas.microsoft.com/office/drawing/2014/main" id="{DA66A124-78D0-4FA1-88DA-AED0221B0052}"/>
              </a:ext>
            </a:extLst>
          </p:cNvPr>
          <p:cNvSpPr txBox="1"/>
          <p:nvPr/>
        </p:nvSpPr>
        <p:spPr>
          <a:xfrm>
            <a:off x="1693714" y="51828"/>
            <a:ext cx="100744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400" b="0" i="0" u="none" strike="noStrike" baseline="0" dirty="0">
                <a:solidFill>
                  <a:srgbClr val="F38705"/>
                </a:solidFill>
                <a:latin typeface="Roboto-Regular"/>
              </a:rPr>
              <a:t>Empreendedorismo Científico: </a:t>
            </a:r>
            <a:r>
              <a:rPr lang="pt-BR" sz="1400" dirty="0">
                <a:solidFill>
                  <a:srgbClr val="333333"/>
                </a:solidFill>
                <a:latin typeface="Roboto-Regular"/>
              </a:rPr>
              <a:t>da bancada ao mercado</a:t>
            </a:r>
            <a:endParaRPr lang="pt-BR" sz="1400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14DC5E46-BAC7-49E9-8F77-B847D13CC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522" y="1680531"/>
            <a:ext cx="6018956" cy="396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378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466E00-E198-43A0-80FA-97E05A378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108" y="423589"/>
            <a:ext cx="10088381" cy="957309"/>
          </a:xfrm>
        </p:spPr>
        <p:txBody>
          <a:bodyPr>
            <a:normAutofit/>
          </a:bodyPr>
          <a:lstStyle/>
          <a:p>
            <a:r>
              <a:rPr lang="pt-BR" sz="4400" dirty="0"/>
              <a:t>Design </a:t>
            </a:r>
            <a:r>
              <a:rPr lang="pt-BR" sz="4400" dirty="0" err="1"/>
              <a:t>Thinking</a:t>
            </a:r>
            <a:r>
              <a:rPr lang="pt-BR" sz="4400" dirty="0"/>
              <a:t>: Prototipação</a:t>
            </a:r>
            <a:endParaRPr lang="pt-BR" dirty="0"/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28B4A5F8-8D74-4693-B8FA-D10E4FA10960}"/>
              </a:ext>
            </a:extLst>
          </p:cNvPr>
          <p:cNvCxnSpPr>
            <a:cxnSpLocks/>
          </p:cNvCxnSpPr>
          <p:nvPr/>
        </p:nvCxnSpPr>
        <p:spPr>
          <a:xfrm>
            <a:off x="626511" y="1530714"/>
            <a:ext cx="10863610" cy="0"/>
          </a:xfrm>
          <a:prstGeom prst="straightConnector1">
            <a:avLst/>
          </a:prstGeom>
          <a:ln>
            <a:solidFill>
              <a:srgbClr val="93A62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aixaDeTexto 5">
            <a:extLst>
              <a:ext uri="{FF2B5EF4-FFF2-40B4-BE49-F238E27FC236}">
                <a16:creationId xmlns:a16="http://schemas.microsoft.com/office/drawing/2014/main" id="{DA66A124-78D0-4FA1-88DA-AED0221B0052}"/>
              </a:ext>
            </a:extLst>
          </p:cNvPr>
          <p:cNvSpPr txBox="1"/>
          <p:nvPr/>
        </p:nvSpPr>
        <p:spPr>
          <a:xfrm>
            <a:off x="1693714" y="51828"/>
            <a:ext cx="100744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400" b="0" i="0" u="none" strike="noStrike" baseline="0" dirty="0">
                <a:solidFill>
                  <a:srgbClr val="F38705"/>
                </a:solidFill>
                <a:latin typeface="Roboto-Regular"/>
              </a:rPr>
              <a:t>Empreendedorismo Científico: </a:t>
            </a:r>
            <a:r>
              <a:rPr lang="pt-BR" sz="1400" dirty="0">
                <a:solidFill>
                  <a:srgbClr val="333333"/>
                </a:solidFill>
                <a:latin typeface="Roboto-Regular"/>
              </a:rPr>
              <a:t>da bancada ao mercado</a:t>
            </a:r>
            <a:endParaRPr lang="pt-BR" sz="1400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8BDE93E8-49CC-4381-B43D-6800045D3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020" y="1680532"/>
            <a:ext cx="8122626" cy="411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693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466E00-E198-43A0-80FA-97E05A378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108" y="423589"/>
            <a:ext cx="10088381" cy="957309"/>
          </a:xfrm>
        </p:spPr>
        <p:txBody>
          <a:bodyPr>
            <a:normAutofit/>
          </a:bodyPr>
          <a:lstStyle/>
          <a:p>
            <a:r>
              <a:rPr lang="pt-BR" sz="4400" dirty="0"/>
              <a:t>Design </a:t>
            </a:r>
            <a:r>
              <a:rPr lang="pt-BR" sz="4400" dirty="0" err="1"/>
              <a:t>Thinking</a:t>
            </a:r>
            <a:r>
              <a:rPr lang="pt-BR" sz="4400" dirty="0"/>
              <a:t>: Prototipação</a:t>
            </a:r>
            <a:endParaRPr lang="pt-BR" dirty="0"/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28B4A5F8-8D74-4693-B8FA-D10E4FA10960}"/>
              </a:ext>
            </a:extLst>
          </p:cNvPr>
          <p:cNvCxnSpPr>
            <a:cxnSpLocks/>
          </p:cNvCxnSpPr>
          <p:nvPr/>
        </p:nvCxnSpPr>
        <p:spPr>
          <a:xfrm>
            <a:off x="626511" y="1530714"/>
            <a:ext cx="10863610" cy="0"/>
          </a:xfrm>
          <a:prstGeom prst="straightConnector1">
            <a:avLst/>
          </a:prstGeom>
          <a:ln>
            <a:solidFill>
              <a:srgbClr val="93A62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aixaDeTexto 5">
            <a:extLst>
              <a:ext uri="{FF2B5EF4-FFF2-40B4-BE49-F238E27FC236}">
                <a16:creationId xmlns:a16="http://schemas.microsoft.com/office/drawing/2014/main" id="{DA66A124-78D0-4FA1-88DA-AED0221B0052}"/>
              </a:ext>
            </a:extLst>
          </p:cNvPr>
          <p:cNvSpPr txBox="1"/>
          <p:nvPr/>
        </p:nvSpPr>
        <p:spPr>
          <a:xfrm>
            <a:off x="1693714" y="51828"/>
            <a:ext cx="100744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400" b="0" i="0" u="none" strike="noStrike" baseline="0" dirty="0">
                <a:solidFill>
                  <a:srgbClr val="F38705"/>
                </a:solidFill>
                <a:latin typeface="Roboto-Regular"/>
              </a:rPr>
              <a:t>Empreendedorismo Científico: </a:t>
            </a:r>
            <a:r>
              <a:rPr lang="pt-BR" sz="1400" dirty="0">
                <a:solidFill>
                  <a:srgbClr val="333333"/>
                </a:solidFill>
                <a:latin typeface="Roboto-Regular"/>
              </a:rPr>
              <a:t>da bancada ao mercado</a:t>
            </a:r>
            <a:endParaRPr lang="pt-BR" sz="1400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58588255-F5AC-4F57-9DB4-E21049D71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599" y="1680531"/>
            <a:ext cx="5706201" cy="4079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520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466E00-E198-43A0-80FA-97E05A378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108" y="423589"/>
            <a:ext cx="10088381" cy="957309"/>
          </a:xfrm>
        </p:spPr>
        <p:txBody>
          <a:bodyPr>
            <a:normAutofit/>
          </a:bodyPr>
          <a:lstStyle/>
          <a:p>
            <a:r>
              <a:rPr lang="pt-BR" sz="4400" dirty="0"/>
              <a:t>Design </a:t>
            </a:r>
            <a:r>
              <a:rPr lang="pt-BR" sz="4400" dirty="0" err="1"/>
              <a:t>Thinking</a:t>
            </a:r>
            <a:r>
              <a:rPr lang="pt-BR" sz="4400" dirty="0"/>
              <a:t>: Prototipação</a:t>
            </a:r>
            <a:endParaRPr lang="pt-BR" dirty="0"/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28B4A5F8-8D74-4693-B8FA-D10E4FA10960}"/>
              </a:ext>
            </a:extLst>
          </p:cNvPr>
          <p:cNvCxnSpPr>
            <a:cxnSpLocks/>
          </p:cNvCxnSpPr>
          <p:nvPr/>
        </p:nvCxnSpPr>
        <p:spPr>
          <a:xfrm>
            <a:off x="626511" y="1530714"/>
            <a:ext cx="10863610" cy="0"/>
          </a:xfrm>
          <a:prstGeom prst="straightConnector1">
            <a:avLst/>
          </a:prstGeom>
          <a:ln>
            <a:solidFill>
              <a:srgbClr val="93A62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aixaDeTexto 5">
            <a:extLst>
              <a:ext uri="{FF2B5EF4-FFF2-40B4-BE49-F238E27FC236}">
                <a16:creationId xmlns:a16="http://schemas.microsoft.com/office/drawing/2014/main" id="{DA66A124-78D0-4FA1-88DA-AED0221B0052}"/>
              </a:ext>
            </a:extLst>
          </p:cNvPr>
          <p:cNvSpPr txBox="1"/>
          <p:nvPr/>
        </p:nvSpPr>
        <p:spPr>
          <a:xfrm>
            <a:off x="1693714" y="51828"/>
            <a:ext cx="100744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400" b="0" i="0" u="none" strike="noStrike" baseline="0" dirty="0">
                <a:solidFill>
                  <a:srgbClr val="F38705"/>
                </a:solidFill>
                <a:latin typeface="Roboto-Regular"/>
              </a:rPr>
              <a:t>Empreendedorismo Científico: </a:t>
            </a:r>
            <a:r>
              <a:rPr lang="pt-BR" sz="1400" dirty="0">
                <a:solidFill>
                  <a:srgbClr val="333333"/>
                </a:solidFill>
                <a:latin typeface="Roboto-Regular"/>
              </a:rPr>
              <a:t>da bancada ao mercado</a:t>
            </a:r>
            <a:endParaRPr lang="pt-BR" sz="1400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0B8F8CE7-446D-4B1C-A8FB-E57121A40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992" y="1680531"/>
            <a:ext cx="7247023" cy="407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266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466E00-E198-43A0-80FA-97E05A378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108" y="423589"/>
            <a:ext cx="10088381" cy="957309"/>
          </a:xfrm>
        </p:spPr>
        <p:txBody>
          <a:bodyPr>
            <a:normAutofit/>
          </a:bodyPr>
          <a:lstStyle/>
          <a:p>
            <a:r>
              <a:rPr lang="pt-BR" sz="4400" dirty="0"/>
              <a:t>Design </a:t>
            </a:r>
            <a:r>
              <a:rPr lang="pt-BR" sz="4400" dirty="0" err="1"/>
              <a:t>Thinking</a:t>
            </a:r>
            <a:r>
              <a:rPr lang="pt-BR" sz="4400" dirty="0"/>
              <a:t>: Prototipação</a:t>
            </a:r>
            <a:endParaRPr lang="pt-BR" dirty="0"/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28B4A5F8-8D74-4693-B8FA-D10E4FA10960}"/>
              </a:ext>
            </a:extLst>
          </p:cNvPr>
          <p:cNvCxnSpPr>
            <a:cxnSpLocks/>
          </p:cNvCxnSpPr>
          <p:nvPr/>
        </p:nvCxnSpPr>
        <p:spPr>
          <a:xfrm>
            <a:off x="626511" y="1530714"/>
            <a:ext cx="10863610" cy="0"/>
          </a:xfrm>
          <a:prstGeom prst="straightConnector1">
            <a:avLst/>
          </a:prstGeom>
          <a:ln>
            <a:solidFill>
              <a:srgbClr val="93A62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aixaDeTexto 5">
            <a:extLst>
              <a:ext uri="{FF2B5EF4-FFF2-40B4-BE49-F238E27FC236}">
                <a16:creationId xmlns:a16="http://schemas.microsoft.com/office/drawing/2014/main" id="{DA66A124-78D0-4FA1-88DA-AED0221B0052}"/>
              </a:ext>
            </a:extLst>
          </p:cNvPr>
          <p:cNvSpPr txBox="1"/>
          <p:nvPr/>
        </p:nvSpPr>
        <p:spPr>
          <a:xfrm>
            <a:off x="1693714" y="51828"/>
            <a:ext cx="100744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400" b="0" i="0" u="none" strike="noStrike" baseline="0" dirty="0">
                <a:solidFill>
                  <a:srgbClr val="F38705"/>
                </a:solidFill>
                <a:latin typeface="Roboto-Regular"/>
              </a:rPr>
              <a:t>Empreendedorismo Científico: </a:t>
            </a:r>
            <a:r>
              <a:rPr lang="pt-BR" sz="1400" dirty="0">
                <a:solidFill>
                  <a:srgbClr val="333333"/>
                </a:solidFill>
                <a:latin typeface="Roboto-Regular"/>
              </a:rPr>
              <a:t>da bancada ao mercado</a:t>
            </a:r>
            <a:endParaRPr lang="pt-BR" sz="1400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940CFC89-AAB0-417C-AE28-50249D2FA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252" y="1680531"/>
            <a:ext cx="7251364" cy="407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089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466E00-E198-43A0-80FA-97E05A378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108" y="423589"/>
            <a:ext cx="10088381" cy="957309"/>
          </a:xfrm>
        </p:spPr>
        <p:txBody>
          <a:bodyPr>
            <a:normAutofit/>
          </a:bodyPr>
          <a:lstStyle/>
          <a:p>
            <a:r>
              <a:rPr lang="pt-BR" sz="4400" dirty="0"/>
              <a:t>Design </a:t>
            </a:r>
            <a:r>
              <a:rPr lang="pt-BR" sz="4400" dirty="0" err="1"/>
              <a:t>Thinking</a:t>
            </a:r>
            <a:r>
              <a:rPr lang="pt-BR" sz="4400" dirty="0"/>
              <a:t>: Prototipação</a:t>
            </a:r>
            <a:endParaRPr lang="pt-BR" dirty="0"/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28B4A5F8-8D74-4693-B8FA-D10E4FA10960}"/>
              </a:ext>
            </a:extLst>
          </p:cNvPr>
          <p:cNvCxnSpPr>
            <a:cxnSpLocks/>
          </p:cNvCxnSpPr>
          <p:nvPr/>
        </p:nvCxnSpPr>
        <p:spPr>
          <a:xfrm>
            <a:off x="626511" y="1530714"/>
            <a:ext cx="10863610" cy="0"/>
          </a:xfrm>
          <a:prstGeom prst="straightConnector1">
            <a:avLst/>
          </a:prstGeom>
          <a:ln>
            <a:solidFill>
              <a:srgbClr val="93A62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aixaDeTexto 5">
            <a:extLst>
              <a:ext uri="{FF2B5EF4-FFF2-40B4-BE49-F238E27FC236}">
                <a16:creationId xmlns:a16="http://schemas.microsoft.com/office/drawing/2014/main" id="{DA66A124-78D0-4FA1-88DA-AED0221B0052}"/>
              </a:ext>
            </a:extLst>
          </p:cNvPr>
          <p:cNvSpPr txBox="1"/>
          <p:nvPr/>
        </p:nvSpPr>
        <p:spPr>
          <a:xfrm>
            <a:off x="1693714" y="51828"/>
            <a:ext cx="100744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400" b="0" i="0" u="none" strike="noStrike" baseline="0" dirty="0">
                <a:solidFill>
                  <a:srgbClr val="F38705"/>
                </a:solidFill>
                <a:latin typeface="Roboto-Regular"/>
              </a:rPr>
              <a:t>Empreendedorismo Científico: </a:t>
            </a:r>
            <a:r>
              <a:rPr lang="pt-BR" sz="1400" dirty="0">
                <a:solidFill>
                  <a:srgbClr val="333333"/>
                </a:solidFill>
                <a:latin typeface="Roboto-Regular"/>
              </a:rPr>
              <a:t>da bancada ao mercado</a:t>
            </a:r>
            <a:endParaRPr lang="pt-BR" sz="1400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B1844EB4-61E5-4708-9297-C9725E011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261" y="1726173"/>
            <a:ext cx="7811477" cy="390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761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466E00-E198-43A0-80FA-97E05A378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108" y="423589"/>
            <a:ext cx="10088381" cy="957309"/>
          </a:xfrm>
        </p:spPr>
        <p:txBody>
          <a:bodyPr>
            <a:normAutofit/>
          </a:bodyPr>
          <a:lstStyle/>
          <a:p>
            <a:r>
              <a:rPr lang="pt-BR" sz="4400" dirty="0"/>
              <a:t>Design </a:t>
            </a:r>
            <a:r>
              <a:rPr lang="pt-BR" sz="4400" dirty="0" err="1"/>
              <a:t>Thinking</a:t>
            </a:r>
            <a:r>
              <a:rPr lang="pt-BR" sz="4400" dirty="0"/>
              <a:t>: Prototipação</a:t>
            </a:r>
            <a:endParaRPr lang="pt-BR" dirty="0"/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28B4A5F8-8D74-4693-B8FA-D10E4FA10960}"/>
              </a:ext>
            </a:extLst>
          </p:cNvPr>
          <p:cNvCxnSpPr>
            <a:cxnSpLocks/>
          </p:cNvCxnSpPr>
          <p:nvPr/>
        </p:nvCxnSpPr>
        <p:spPr>
          <a:xfrm>
            <a:off x="626511" y="1530714"/>
            <a:ext cx="10863610" cy="0"/>
          </a:xfrm>
          <a:prstGeom prst="straightConnector1">
            <a:avLst/>
          </a:prstGeom>
          <a:ln>
            <a:solidFill>
              <a:srgbClr val="93A62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aixaDeTexto 5">
            <a:extLst>
              <a:ext uri="{FF2B5EF4-FFF2-40B4-BE49-F238E27FC236}">
                <a16:creationId xmlns:a16="http://schemas.microsoft.com/office/drawing/2014/main" id="{DA66A124-78D0-4FA1-88DA-AED0221B0052}"/>
              </a:ext>
            </a:extLst>
          </p:cNvPr>
          <p:cNvSpPr txBox="1"/>
          <p:nvPr/>
        </p:nvSpPr>
        <p:spPr>
          <a:xfrm>
            <a:off x="1693714" y="51828"/>
            <a:ext cx="100744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400" b="0" i="0" u="none" strike="noStrike" baseline="0" dirty="0">
                <a:solidFill>
                  <a:srgbClr val="F38705"/>
                </a:solidFill>
                <a:latin typeface="Roboto-Regular"/>
              </a:rPr>
              <a:t>Empreendedorismo Científico: </a:t>
            </a:r>
            <a:r>
              <a:rPr lang="pt-BR" sz="1400" dirty="0">
                <a:solidFill>
                  <a:srgbClr val="333333"/>
                </a:solidFill>
                <a:latin typeface="Roboto-Regular"/>
              </a:rPr>
              <a:t>da bancada ao mercado</a:t>
            </a:r>
            <a:endParaRPr lang="pt-BR" sz="1400" dirty="0"/>
          </a:p>
        </p:txBody>
      </p:sp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80A7C0E7-4AD8-4E67-B4F7-3C48B8DED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232" y="1655354"/>
            <a:ext cx="10929257" cy="4174282"/>
          </a:xfrm>
        </p:spPr>
        <p:txBody>
          <a:bodyPr>
            <a:normAutofit fontScale="25000" lnSpcReduction="20000"/>
          </a:bodyPr>
          <a:lstStyle/>
          <a:p>
            <a:r>
              <a:rPr lang="pt-BR" sz="8000" b="1" dirty="0">
                <a:solidFill>
                  <a:srgbClr val="F28705"/>
                </a:solidFill>
              </a:rPr>
              <a:t>Protótipo em papel</a:t>
            </a:r>
          </a:p>
          <a:p>
            <a:pPr marL="0" indent="0">
              <a:buNone/>
            </a:pPr>
            <a:r>
              <a:rPr lang="pt-BR" sz="7200" dirty="0"/>
              <a:t>Exemplo.: desenhos, interfaces</a:t>
            </a:r>
          </a:p>
          <a:p>
            <a:endParaRPr lang="pt-BR" sz="7200" dirty="0"/>
          </a:p>
          <a:p>
            <a:r>
              <a:rPr lang="pt-BR" sz="8000" b="1" dirty="0">
                <a:solidFill>
                  <a:srgbClr val="19519F"/>
                </a:solidFill>
              </a:rPr>
              <a:t>Modelo de volume </a:t>
            </a:r>
          </a:p>
          <a:p>
            <a:pPr marL="0" indent="0">
              <a:buNone/>
            </a:pPr>
            <a:r>
              <a:rPr lang="pt-BR" sz="7200" dirty="0"/>
              <a:t>Torna a ideia concreta. Varia conforme nível de fidelidade.</a:t>
            </a:r>
          </a:p>
          <a:p>
            <a:endParaRPr lang="pt-BR" sz="7200" dirty="0"/>
          </a:p>
          <a:p>
            <a:r>
              <a:rPr lang="pt-BR" sz="8000" b="1" dirty="0">
                <a:solidFill>
                  <a:srgbClr val="93A623"/>
                </a:solidFill>
              </a:rPr>
              <a:t>Encenação </a:t>
            </a:r>
          </a:p>
          <a:p>
            <a:pPr marL="0" indent="0">
              <a:buNone/>
            </a:pPr>
            <a:r>
              <a:rPr lang="pt-BR" sz="7200" dirty="0"/>
              <a:t>Indicado para serviços.</a:t>
            </a:r>
          </a:p>
          <a:p>
            <a:endParaRPr lang="pt-BR" sz="7200" dirty="0"/>
          </a:p>
          <a:p>
            <a:r>
              <a:rPr lang="pt-BR" sz="8000" b="1" dirty="0" err="1">
                <a:solidFill>
                  <a:srgbClr val="C00000"/>
                </a:solidFill>
              </a:rPr>
              <a:t>Storyboard</a:t>
            </a:r>
            <a:r>
              <a:rPr lang="pt-BR" sz="8000" b="1" dirty="0">
                <a:solidFill>
                  <a:srgbClr val="C00000"/>
                </a:solidFill>
              </a:rPr>
              <a:t> </a:t>
            </a:r>
          </a:p>
          <a:p>
            <a:pPr marL="0" indent="0">
              <a:buNone/>
            </a:pPr>
            <a:r>
              <a:rPr lang="pt-BR" sz="7200" dirty="0"/>
              <a:t>“História em quadrinhos” da solução proposta.</a:t>
            </a:r>
          </a:p>
          <a:p>
            <a:endParaRPr lang="pt-BR" sz="7200" dirty="0"/>
          </a:p>
          <a:p>
            <a:r>
              <a:rPr lang="pt-BR" sz="7200" dirty="0"/>
              <a:t>Criação de </a:t>
            </a:r>
            <a:r>
              <a:rPr lang="pt-BR" sz="7200" b="1" dirty="0"/>
              <a:t>apps, sites, </a:t>
            </a:r>
            <a:r>
              <a:rPr lang="pt-BR" sz="7200" dirty="0"/>
              <a:t>dentre outros.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75817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36;p16" descr="Resultado de imagem para STORYBOARD PROTÓTIPO">
            <a:extLst>
              <a:ext uri="{FF2B5EF4-FFF2-40B4-BE49-F238E27FC236}">
                <a16:creationId xmlns:a16="http://schemas.microsoft.com/office/drawing/2014/main" id="{BCF81DB9-4DBB-4873-913F-ECC25D7B26D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67366" y="274778"/>
            <a:ext cx="9960654" cy="560939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85A477B1-593A-4769-8FD4-6C938A8ADD3B}"/>
              </a:ext>
            </a:extLst>
          </p:cNvPr>
          <p:cNvSpPr txBox="1"/>
          <p:nvPr/>
        </p:nvSpPr>
        <p:spPr>
          <a:xfrm>
            <a:off x="1693714" y="51828"/>
            <a:ext cx="100744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400" b="0" i="0" u="none" strike="noStrike" baseline="0" dirty="0">
                <a:solidFill>
                  <a:srgbClr val="F38705"/>
                </a:solidFill>
                <a:latin typeface="Roboto-Regular"/>
              </a:rPr>
              <a:t>Empreendedorismo Científico: </a:t>
            </a:r>
            <a:r>
              <a:rPr lang="pt-BR" sz="1400" dirty="0">
                <a:solidFill>
                  <a:srgbClr val="333333"/>
                </a:solidFill>
                <a:latin typeface="Roboto-Regular"/>
              </a:rPr>
              <a:t>da bancada ao mercado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8077588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DA66A124-78D0-4FA1-88DA-AED0221B0052}"/>
              </a:ext>
            </a:extLst>
          </p:cNvPr>
          <p:cNvSpPr txBox="1"/>
          <p:nvPr/>
        </p:nvSpPr>
        <p:spPr>
          <a:xfrm>
            <a:off x="1693714" y="51828"/>
            <a:ext cx="100744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400" b="0" i="0" u="none" strike="noStrike" baseline="0" dirty="0">
                <a:solidFill>
                  <a:srgbClr val="F38705"/>
                </a:solidFill>
                <a:latin typeface="Roboto-Regular"/>
              </a:rPr>
              <a:t>Empreendedorismo Científico: </a:t>
            </a:r>
            <a:r>
              <a:rPr lang="pt-BR" sz="1400" dirty="0">
                <a:solidFill>
                  <a:srgbClr val="333333"/>
                </a:solidFill>
                <a:latin typeface="Roboto-Regular"/>
              </a:rPr>
              <a:t>da bancada ao mercado</a:t>
            </a:r>
            <a:endParaRPr lang="pt-BR" sz="1400" dirty="0"/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BC941F91-2707-4AE5-B2D7-E8DE31894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576" y="1395556"/>
            <a:ext cx="3720000" cy="1440000"/>
          </a:xfrm>
          <a:prstGeom prst="rect">
            <a:avLst/>
          </a:prstGeom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78425262-D75D-4030-9EC0-5C7A31E93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923" y="2742456"/>
            <a:ext cx="2870200" cy="1714500"/>
          </a:xfrm>
          <a:prstGeom prst="rect">
            <a:avLst/>
          </a:prstGeom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BC97601E-3A41-4D03-B83E-A98160EC9A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4988" y="1468805"/>
            <a:ext cx="3780000" cy="1440000"/>
          </a:xfrm>
          <a:prstGeom prst="rect">
            <a:avLst/>
          </a:prstGeom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id="{59D55FE8-EBAC-442C-AE06-284173D1EB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4988" y="2977744"/>
            <a:ext cx="55880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7290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466E00-E198-43A0-80FA-97E05A378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108" y="423589"/>
            <a:ext cx="10088381" cy="957309"/>
          </a:xfrm>
        </p:spPr>
        <p:txBody>
          <a:bodyPr>
            <a:normAutofit/>
          </a:bodyPr>
          <a:lstStyle/>
          <a:p>
            <a:r>
              <a:rPr lang="pt-BR" sz="4400" dirty="0"/>
              <a:t>Design </a:t>
            </a:r>
            <a:r>
              <a:rPr lang="pt-BR" sz="4400" dirty="0" err="1"/>
              <a:t>Thinking</a:t>
            </a:r>
            <a:r>
              <a:rPr lang="pt-BR" sz="4400" dirty="0"/>
              <a:t>: Prototipação</a:t>
            </a:r>
            <a:endParaRPr lang="pt-BR" dirty="0"/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28B4A5F8-8D74-4693-B8FA-D10E4FA10960}"/>
              </a:ext>
            </a:extLst>
          </p:cNvPr>
          <p:cNvCxnSpPr>
            <a:cxnSpLocks/>
          </p:cNvCxnSpPr>
          <p:nvPr/>
        </p:nvCxnSpPr>
        <p:spPr>
          <a:xfrm>
            <a:off x="626511" y="1530714"/>
            <a:ext cx="10863610" cy="0"/>
          </a:xfrm>
          <a:prstGeom prst="straightConnector1">
            <a:avLst/>
          </a:prstGeom>
          <a:ln>
            <a:solidFill>
              <a:srgbClr val="93A62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aixaDeTexto 5">
            <a:extLst>
              <a:ext uri="{FF2B5EF4-FFF2-40B4-BE49-F238E27FC236}">
                <a16:creationId xmlns:a16="http://schemas.microsoft.com/office/drawing/2014/main" id="{DA66A124-78D0-4FA1-88DA-AED0221B0052}"/>
              </a:ext>
            </a:extLst>
          </p:cNvPr>
          <p:cNvSpPr txBox="1"/>
          <p:nvPr/>
        </p:nvSpPr>
        <p:spPr>
          <a:xfrm>
            <a:off x="1693714" y="51828"/>
            <a:ext cx="100744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400" b="0" i="0" u="none" strike="noStrike" baseline="0" dirty="0">
                <a:solidFill>
                  <a:srgbClr val="F38705"/>
                </a:solidFill>
                <a:latin typeface="Roboto-Regular"/>
              </a:rPr>
              <a:t>Empreendedorismo Científico: </a:t>
            </a:r>
            <a:r>
              <a:rPr lang="pt-BR" sz="1400" dirty="0">
                <a:solidFill>
                  <a:srgbClr val="333333"/>
                </a:solidFill>
                <a:latin typeface="Roboto-Regular"/>
              </a:rPr>
              <a:t>da bancada ao mercado</a:t>
            </a:r>
            <a:endParaRPr lang="pt-BR" sz="1400" dirty="0"/>
          </a:p>
        </p:txBody>
      </p:sp>
      <p:pic>
        <p:nvPicPr>
          <p:cNvPr id="5" name="Picture 2" descr="Captura de Tela 2015-08-17 às 00.37.17.png">
            <a:extLst>
              <a:ext uri="{FF2B5EF4-FFF2-40B4-BE49-F238E27FC236}">
                <a16:creationId xmlns:a16="http://schemas.microsoft.com/office/drawing/2014/main" id="{11535E5D-ED28-4D01-A76D-E058DF6A05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32" y="2105531"/>
            <a:ext cx="11016936" cy="284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785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054A3D-A860-D25D-CC51-46E30D959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3AF46654-EA19-4F00-8008-BCD13AD0799E}"/>
              </a:ext>
            </a:extLst>
          </p:cNvPr>
          <p:cNvSpPr txBox="1"/>
          <p:nvPr/>
        </p:nvSpPr>
        <p:spPr>
          <a:xfrm>
            <a:off x="1693714" y="51828"/>
            <a:ext cx="100744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400" b="0" i="0" u="none" strike="noStrike" baseline="0" dirty="0">
                <a:solidFill>
                  <a:srgbClr val="F38705"/>
                </a:solidFill>
                <a:latin typeface="Roboto-Regular"/>
              </a:rPr>
              <a:t>Empreendedorismo Científico: </a:t>
            </a:r>
            <a:r>
              <a:rPr lang="pt-BR" sz="1400" dirty="0">
                <a:solidFill>
                  <a:srgbClr val="333333"/>
                </a:solidFill>
                <a:latin typeface="Roboto-Regular"/>
              </a:rPr>
              <a:t>da bancada ao mercado</a:t>
            </a:r>
            <a:endParaRPr lang="pt-BR" sz="1400" dirty="0"/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id="{392F16D3-F97A-4A89-B7F4-5E50518189C8}"/>
              </a:ext>
            </a:extLst>
          </p:cNvPr>
          <p:cNvSpPr txBox="1"/>
          <p:nvPr/>
        </p:nvSpPr>
        <p:spPr>
          <a:xfrm>
            <a:off x="913906" y="1843987"/>
            <a:ext cx="742202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800" b="1" i="1" dirty="0">
                <a:solidFill>
                  <a:srgbClr val="19519F"/>
                </a:solidFill>
                <a:latin typeface="Bakbak One" pitchFamily="2" charset="0"/>
                <a:ea typeface="Roboto" panose="02000000000000000000" pitchFamily="2" charset="0"/>
                <a:cs typeface="Bakbak One" pitchFamily="2" charset="0"/>
              </a:rPr>
              <a:t>DESIGN THINKING</a:t>
            </a:r>
          </a:p>
        </p:txBody>
      </p:sp>
    </p:spTree>
    <p:extLst>
      <p:ext uri="{BB962C8B-B14F-4D97-AF65-F5344CB8AC3E}">
        <p14:creationId xmlns:p14="http://schemas.microsoft.com/office/powerpoint/2010/main" val="21650891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466E00-E198-43A0-80FA-97E05A378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108" y="423589"/>
            <a:ext cx="10088381" cy="957309"/>
          </a:xfrm>
        </p:spPr>
        <p:txBody>
          <a:bodyPr>
            <a:normAutofit/>
          </a:bodyPr>
          <a:lstStyle/>
          <a:p>
            <a:r>
              <a:rPr lang="pt-BR" sz="4400" dirty="0"/>
              <a:t>Design </a:t>
            </a:r>
            <a:r>
              <a:rPr lang="pt-BR" sz="4400" dirty="0" err="1"/>
              <a:t>Thinking</a:t>
            </a:r>
            <a:r>
              <a:rPr lang="pt-BR" sz="4400" dirty="0"/>
              <a:t>: Prototipação</a:t>
            </a:r>
            <a:endParaRPr lang="pt-BR" dirty="0"/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28B4A5F8-8D74-4693-B8FA-D10E4FA10960}"/>
              </a:ext>
            </a:extLst>
          </p:cNvPr>
          <p:cNvCxnSpPr>
            <a:cxnSpLocks/>
          </p:cNvCxnSpPr>
          <p:nvPr/>
        </p:nvCxnSpPr>
        <p:spPr>
          <a:xfrm>
            <a:off x="626511" y="1530714"/>
            <a:ext cx="10863610" cy="0"/>
          </a:xfrm>
          <a:prstGeom prst="straightConnector1">
            <a:avLst/>
          </a:prstGeom>
          <a:ln>
            <a:solidFill>
              <a:srgbClr val="93A62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aixaDeTexto 5">
            <a:extLst>
              <a:ext uri="{FF2B5EF4-FFF2-40B4-BE49-F238E27FC236}">
                <a16:creationId xmlns:a16="http://schemas.microsoft.com/office/drawing/2014/main" id="{DA66A124-78D0-4FA1-88DA-AED0221B0052}"/>
              </a:ext>
            </a:extLst>
          </p:cNvPr>
          <p:cNvSpPr txBox="1"/>
          <p:nvPr/>
        </p:nvSpPr>
        <p:spPr>
          <a:xfrm>
            <a:off x="1693714" y="51828"/>
            <a:ext cx="100744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400" b="0" i="0" u="none" strike="noStrike" baseline="0" dirty="0">
                <a:solidFill>
                  <a:srgbClr val="F38705"/>
                </a:solidFill>
                <a:latin typeface="Roboto-Regular"/>
              </a:rPr>
              <a:t>Empreendedorismo Científico: </a:t>
            </a:r>
            <a:r>
              <a:rPr lang="pt-BR" sz="1400" dirty="0">
                <a:solidFill>
                  <a:srgbClr val="333333"/>
                </a:solidFill>
                <a:latin typeface="Roboto-Regular"/>
              </a:rPr>
              <a:t>da bancada ao mercado</a:t>
            </a:r>
            <a:endParaRPr lang="pt-BR" sz="1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EF4E96-0D84-402B-A9FB-6BC8847F69BF}"/>
              </a:ext>
            </a:extLst>
          </p:cNvPr>
          <p:cNvSpPr txBox="1"/>
          <p:nvPr/>
        </p:nvSpPr>
        <p:spPr>
          <a:xfrm>
            <a:off x="913907" y="1910966"/>
            <a:ext cx="63291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TEST CARD</a:t>
            </a:r>
          </a:p>
          <a:p>
            <a:endParaRPr lang="pt-BR"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pt-BR" sz="2400" b="1" dirty="0">
                <a:solidFill>
                  <a:srgbClr val="93A62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Hipóteses</a:t>
            </a:r>
            <a:r>
              <a:rPr lang="pt-BR" sz="2400" dirty="0">
                <a:solidFill>
                  <a:srgbClr val="93A62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</a:t>
            </a:r>
            <a:r>
              <a:rPr lang="pt-BR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nós acreditamos que...</a:t>
            </a:r>
          </a:p>
          <a:p>
            <a:endParaRPr lang="pt-BR" sz="24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pt-BR" sz="2400" b="1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Teste:</a:t>
            </a:r>
            <a:r>
              <a:rPr lang="pt-BR" sz="2400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pt-BR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para verificar isso, nós vamos...</a:t>
            </a:r>
          </a:p>
          <a:p>
            <a:endParaRPr lang="pt-BR"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pt-BR" sz="2400" b="1" dirty="0">
                <a:solidFill>
                  <a:srgbClr val="F2870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Métricas:</a:t>
            </a:r>
            <a:r>
              <a:rPr lang="pt-BR" sz="2400" dirty="0">
                <a:solidFill>
                  <a:srgbClr val="F2870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pt-BR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vamos medir...</a:t>
            </a:r>
          </a:p>
          <a:p>
            <a:endParaRPr lang="pt-BR"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pt-BR" sz="24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Critérios:</a:t>
            </a:r>
            <a:r>
              <a:rPr lang="pt-BR" sz="240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pt-BR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nós estaremos certos se...</a:t>
            </a:r>
            <a:endParaRPr lang="pt-BR" sz="24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61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DA66A124-78D0-4FA1-88DA-AED0221B0052}"/>
              </a:ext>
            </a:extLst>
          </p:cNvPr>
          <p:cNvSpPr txBox="1"/>
          <p:nvPr/>
        </p:nvSpPr>
        <p:spPr>
          <a:xfrm>
            <a:off x="1693714" y="51828"/>
            <a:ext cx="100744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400" b="0" i="0" u="none" strike="noStrike" baseline="0" dirty="0">
                <a:solidFill>
                  <a:srgbClr val="F38705"/>
                </a:solidFill>
                <a:latin typeface="Roboto-Regular"/>
              </a:rPr>
              <a:t>Empreendedorismo Científico: </a:t>
            </a:r>
            <a:r>
              <a:rPr lang="pt-BR" sz="1400" dirty="0">
                <a:solidFill>
                  <a:srgbClr val="333333"/>
                </a:solidFill>
                <a:latin typeface="Roboto-Regular"/>
              </a:rPr>
              <a:t>da bancada ao mercado</a:t>
            </a:r>
            <a:endParaRPr lang="pt-BR" sz="1400" dirty="0"/>
          </a:p>
        </p:txBody>
      </p:sp>
      <p:pic>
        <p:nvPicPr>
          <p:cNvPr id="7" name="Picture 2" descr="How To Fill In A Strategyzer Test Card — Isaac Jeffries">
            <a:extLst>
              <a:ext uri="{FF2B5EF4-FFF2-40B4-BE49-F238E27FC236}">
                <a16:creationId xmlns:a16="http://schemas.microsoft.com/office/drawing/2014/main" id="{C46421BF-4B12-49BA-8473-C10A39A06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156" y="562707"/>
            <a:ext cx="3747962" cy="5292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3966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466E00-E198-43A0-80FA-97E05A378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108" y="423589"/>
            <a:ext cx="10088381" cy="957309"/>
          </a:xfrm>
        </p:spPr>
        <p:txBody>
          <a:bodyPr>
            <a:normAutofit/>
          </a:bodyPr>
          <a:lstStyle/>
          <a:p>
            <a:r>
              <a:rPr lang="pt-BR" sz="4400" dirty="0"/>
              <a:t>Design </a:t>
            </a:r>
            <a:r>
              <a:rPr lang="pt-BR" sz="4400" dirty="0" err="1"/>
              <a:t>Thinking</a:t>
            </a:r>
            <a:r>
              <a:rPr lang="pt-BR" sz="4400" dirty="0"/>
              <a:t>: Prototipação</a:t>
            </a:r>
            <a:endParaRPr lang="pt-BR" dirty="0"/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28B4A5F8-8D74-4693-B8FA-D10E4FA10960}"/>
              </a:ext>
            </a:extLst>
          </p:cNvPr>
          <p:cNvCxnSpPr>
            <a:cxnSpLocks/>
          </p:cNvCxnSpPr>
          <p:nvPr/>
        </p:nvCxnSpPr>
        <p:spPr>
          <a:xfrm>
            <a:off x="626511" y="1530714"/>
            <a:ext cx="10863610" cy="0"/>
          </a:xfrm>
          <a:prstGeom prst="straightConnector1">
            <a:avLst/>
          </a:prstGeom>
          <a:ln>
            <a:solidFill>
              <a:srgbClr val="93A62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aixaDeTexto 5">
            <a:extLst>
              <a:ext uri="{FF2B5EF4-FFF2-40B4-BE49-F238E27FC236}">
                <a16:creationId xmlns:a16="http://schemas.microsoft.com/office/drawing/2014/main" id="{DA66A124-78D0-4FA1-88DA-AED0221B0052}"/>
              </a:ext>
            </a:extLst>
          </p:cNvPr>
          <p:cNvSpPr txBox="1"/>
          <p:nvPr/>
        </p:nvSpPr>
        <p:spPr>
          <a:xfrm>
            <a:off x="1693714" y="51828"/>
            <a:ext cx="100744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400" b="0" i="0" u="none" strike="noStrike" baseline="0" dirty="0">
                <a:solidFill>
                  <a:srgbClr val="F38705"/>
                </a:solidFill>
                <a:latin typeface="Roboto-Regular"/>
              </a:rPr>
              <a:t>Empreendedorismo Científico: </a:t>
            </a:r>
            <a:r>
              <a:rPr lang="pt-BR" sz="1400" dirty="0">
                <a:solidFill>
                  <a:srgbClr val="333333"/>
                </a:solidFill>
                <a:latin typeface="Roboto-Regular"/>
              </a:rPr>
              <a:t>da bancada ao mercado</a:t>
            </a:r>
            <a:endParaRPr lang="pt-BR" sz="1400" dirty="0"/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15C3B046-E348-4412-A0C8-8F4E1821D0B7}"/>
              </a:ext>
            </a:extLst>
          </p:cNvPr>
          <p:cNvSpPr txBox="1">
            <a:spLocks/>
          </p:cNvSpPr>
          <p:nvPr/>
        </p:nvSpPr>
        <p:spPr>
          <a:xfrm>
            <a:off x="626510" y="5697415"/>
            <a:ext cx="10863609" cy="2090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90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Fonte: SCHAUFELD, Jerry. Feasibility </a:t>
            </a:r>
            <a:r>
              <a:rPr lang="en-US" sz="90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Analisys</a:t>
            </a:r>
            <a:r>
              <a:rPr lang="en-US" sz="90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. In: SCHAUFELD, Jerry. Commercializing Innovation: Turning Technology Breakthroughs into Products. Commercializing Innovation. </a:t>
            </a:r>
            <a:r>
              <a:rPr lang="en-US" sz="90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Apress</a:t>
            </a:r>
            <a:r>
              <a:rPr lang="en-US" sz="90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Berkeley, 2015.</a:t>
            </a:r>
            <a:endParaRPr lang="pt-BR" sz="900" dirty="0"/>
          </a:p>
        </p:txBody>
      </p:sp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6F9BE8D3-8CE5-4B9C-BC7A-FBCA0815EBBC}"/>
              </a:ext>
            </a:extLst>
          </p:cNvPr>
          <p:cNvSpPr/>
          <p:nvPr/>
        </p:nvSpPr>
        <p:spPr>
          <a:xfrm>
            <a:off x="389419" y="2051466"/>
            <a:ext cx="2520000" cy="3588624"/>
          </a:xfrm>
          <a:prstGeom prst="roundRect">
            <a:avLst/>
          </a:prstGeom>
          <a:noFill/>
          <a:ln w="38100">
            <a:solidFill>
              <a:srgbClr val="19519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2200" b="1" dirty="0">
                <a:solidFill>
                  <a:srgbClr val="AC2C18"/>
                </a:solidFill>
              </a:rPr>
              <a:t>TÉCNICO</a:t>
            </a:r>
          </a:p>
          <a:p>
            <a:pPr algn="ctr"/>
            <a:endParaRPr lang="pt-BR" sz="1000" b="1" dirty="0">
              <a:solidFill>
                <a:srgbClr val="AC2C18"/>
              </a:solidFill>
            </a:endParaRPr>
          </a:p>
          <a:p>
            <a:r>
              <a:rPr lang="pt-BR" dirty="0">
                <a:solidFill>
                  <a:srgbClr val="AC2C18"/>
                </a:solidFill>
              </a:rPr>
              <a:t>A tecnologia está garantida?</a:t>
            </a:r>
          </a:p>
          <a:p>
            <a:r>
              <a:rPr lang="pt-BR" dirty="0">
                <a:solidFill>
                  <a:srgbClr val="AC2C18"/>
                </a:solidFill>
              </a:rPr>
              <a:t>A propriedade intelectual está protegida?</a:t>
            </a:r>
          </a:p>
          <a:p>
            <a:r>
              <a:rPr lang="pt-BR" dirty="0">
                <a:solidFill>
                  <a:srgbClr val="AC2C18"/>
                </a:solidFill>
              </a:rPr>
              <a:t>Como é o ciclo de vida?</a:t>
            </a:r>
          </a:p>
          <a:p>
            <a:r>
              <a:rPr lang="pt-BR" dirty="0">
                <a:solidFill>
                  <a:srgbClr val="AC2C18"/>
                </a:solidFill>
              </a:rPr>
              <a:t>É fácil e rápido </a:t>
            </a:r>
            <a:r>
              <a:rPr lang="pt-BR" dirty="0" err="1">
                <a:solidFill>
                  <a:srgbClr val="AC2C18"/>
                </a:solidFill>
              </a:rPr>
              <a:t>prototipar</a:t>
            </a:r>
            <a:r>
              <a:rPr lang="pt-BR" dirty="0">
                <a:solidFill>
                  <a:srgbClr val="AC2C18"/>
                </a:solidFill>
              </a:rPr>
              <a:t>?</a:t>
            </a:r>
          </a:p>
        </p:txBody>
      </p:sp>
      <p:sp>
        <p:nvSpPr>
          <p:cNvPr id="9" name="Rounded Rectangle 10">
            <a:extLst>
              <a:ext uri="{FF2B5EF4-FFF2-40B4-BE49-F238E27FC236}">
                <a16:creationId xmlns:a16="http://schemas.microsoft.com/office/drawing/2014/main" id="{D0ABEEF9-AD60-49D2-AB6D-9D2771ECF9C4}"/>
              </a:ext>
            </a:extLst>
          </p:cNvPr>
          <p:cNvSpPr/>
          <p:nvPr/>
        </p:nvSpPr>
        <p:spPr>
          <a:xfrm>
            <a:off x="3320007" y="2056039"/>
            <a:ext cx="2541667" cy="3588622"/>
          </a:xfrm>
          <a:prstGeom prst="roundRect">
            <a:avLst/>
          </a:prstGeom>
          <a:noFill/>
          <a:ln w="38100">
            <a:solidFill>
              <a:srgbClr val="19519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2200" b="1" dirty="0">
                <a:solidFill>
                  <a:srgbClr val="AC2C18"/>
                </a:solidFill>
              </a:rPr>
              <a:t>ECONÔMICO</a:t>
            </a:r>
          </a:p>
          <a:p>
            <a:pPr algn="ctr"/>
            <a:endParaRPr lang="pt-BR" sz="1000" b="1" dirty="0">
              <a:solidFill>
                <a:srgbClr val="AC2C18"/>
              </a:solidFill>
            </a:endParaRPr>
          </a:p>
          <a:p>
            <a:r>
              <a:rPr lang="pt-BR" dirty="0">
                <a:solidFill>
                  <a:srgbClr val="AC2C18"/>
                </a:solidFill>
              </a:rPr>
              <a:t>Os custos (matéria-prima, equipamentos, mão de obra) são viáveis?</a:t>
            </a:r>
          </a:p>
          <a:p>
            <a:endParaRPr lang="pt-BR" dirty="0">
              <a:solidFill>
                <a:srgbClr val="AC2C18"/>
              </a:solidFill>
            </a:endParaRPr>
          </a:p>
          <a:p>
            <a:r>
              <a:rPr lang="pt-BR" dirty="0">
                <a:solidFill>
                  <a:srgbClr val="AC2C18"/>
                </a:solidFill>
              </a:rPr>
              <a:t>O retorno sobre investimento (ROI) é viável para o risco?</a:t>
            </a:r>
          </a:p>
        </p:txBody>
      </p:sp>
      <p:sp>
        <p:nvSpPr>
          <p:cNvPr id="10" name="Rounded Rectangle 12">
            <a:extLst>
              <a:ext uri="{FF2B5EF4-FFF2-40B4-BE49-F238E27FC236}">
                <a16:creationId xmlns:a16="http://schemas.microsoft.com/office/drawing/2014/main" id="{8518981F-AED1-4710-8AEC-B9C170B5ED65}"/>
              </a:ext>
            </a:extLst>
          </p:cNvPr>
          <p:cNvSpPr/>
          <p:nvPr/>
        </p:nvSpPr>
        <p:spPr>
          <a:xfrm>
            <a:off x="6272262" y="2056038"/>
            <a:ext cx="2520000" cy="3588623"/>
          </a:xfrm>
          <a:prstGeom prst="roundRect">
            <a:avLst/>
          </a:prstGeom>
          <a:noFill/>
          <a:ln w="38100">
            <a:solidFill>
              <a:srgbClr val="19519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2200" b="1" dirty="0">
                <a:solidFill>
                  <a:srgbClr val="AC2C18"/>
                </a:solidFill>
              </a:rPr>
              <a:t>LEGAL</a:t>
            </a:r>
          </a:p>
          <a:p>
            <a:pPr algn="ctr"/>
            <a:endParaRPr lang="pt-BR" sz="1000" b="1" dirty="0">
              <a:solidFill>
                <a:srgbClr val="AC2C18"/>
              </a:solidFill>
            </a:endParaRPr>
          </a:p>
          <a:p>
            <a:r>
              <a:rPr lang="pt-BR" dirty="0">
                <a:solidFill>
                  <a:srgbClr val="AC2C18"/>
                </a:solidFill>
              </a:rPr>
              <a:t>Os riscos legais (contratos, PI) e comerciais (competição, aceitação do mercado, regulamentação) foram delineados e há um plano de mitigação?</a:t>
            </a:r>
          </a:p>
        </p:txBody>
      </p:sp>
      <p:sp>
        <p:nvSpPr>
          <p:cNvPr id="11" name="Rounded Rectangle 14">
            <a:extLst>
              <a:ext uri="{FF2B5EF4-FFF2-40B4-BE49-F238E27FC236}">
                <a16:creationId xmlns:a16="http://schemas.microsoft.com/office/drawing/2014/main" id="{BC54ACB6-AFCF-4CA0-B785-B303F7AEBD8E}"/>
              </a:ext>
            </a:extLst>
          </p:cNvPr>
          <p:cNvSpPr/>
          <p:nvPr/>
        </p:nvSpPr>
        <p:spPr>
          <a:xfrm>
            <a:off x="9266087" y="2051468"/>
            <a:ext cx="2299402" cy="3588622"/>
          </a:xfrm>
          <a:prstGeom prst="roundRect">
            <a:avLst/>
          </a:prstGeom>
          <a:noFill/>
          <a:ln w="38100">
            <a:solidFill>
              <a:srgbClr val="19519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2200" b="1" dirty="0">
                <a:solidFill>
                  <a:srgbClr val="AC2C18"/>
                </a:solidFill>
              </a:rPr>
              <a:t>OPERACIONAL</a:t>
            </a:r>
          </a:p>
          <a:p>
            <a:pPr algn="ctr"/>
            <a:endParaRPr lang="pt-BR" sz="1000" b="1" dirty="0">
              <a:solidFill>
                <a:srgbClr val="AC2C18"/>
              </a:solidFill>
            </a:endParaRPr>
          </a:p>
          <a:p>
            <a:r>
              <a:rPr lang="pt-BR" dirty="0">
                <a:solidFill>
                  <a:srgbClr val="AC2C18"/>
                </a:solidFill>
              </a:rPr>
              <a:t>A empresa tem capacidade (recursos humanos, equipamentos, processos) para absorver e executar o projeto no tempo necessário?</a:t>
            </a:r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2A151494-E558-49C2-B51A-B5E7B3A78BE9}"/>
              </a:ext>
            </a:extLst>
          </p:cNvPr>
          <p:cNvSpPr txBox="1"/>
          <p:nvPr/>
        </p:nvSpPr>
        <p:spPr>
          <a:xfrm>
            <a:off x="913906" y="1541619"/>
            <a:ext cx="9057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Wingdings" pitchFamily="2" charset="2"/>
              </a:rPr>
              <a:t>» </a:t>
            </a:r>
            <a:r>
              <a:rPr lang="pt-BR" sz="2400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Wingdings" pitchFamily="2" charset="2"/>
              </a:rPr>
              <a:t>P</a:t>
            </a:r>
            <a:r>
              <a:rPr lang="pt-BR" sz="2400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onto de decisão onde a lógica do projeto é desafiada</a:t>
            </a:r>
            <a:endParaRPr lang="pt-BR" sz="2400" dirty="0">
              <a:solidFill>
                <a:srgbClr val="19519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7036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466E00-E198-43A0-80FA-97E05A378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108" y="423589"/>
            <a:ext cx="10088381" cy="957309"/>
          </a:xfrm>
        </p:spPr>
        <p:txBody>
          <a:bodyPr>
            <a:normAutofit/>
          </a:bodyPr>
          <a:lstStyle/>
          <a:p>
            <a:r>
              <a:rPr lang="pt-BR" sz="4400" dirty="0"/>
              <a:t>Design </a:t>
            </a:r>
            <a:r>
              <a:rPr lang="pt-BR" sz="4400" dirty="0" err="1"/>
              <a:t>Thinking</a:t>
            </a:r>
            <a:r>
              <a:rPr lang="pt-BR" sz="4400" dirty="0"/>
              <a:t>: Prototipação</a:t>
            </a:r>
            <a:endParaRPr lang="pt-BR" dirty="0"/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28B4A5F8-8D74-4693-B8FA-D10E4FA10960}"/>
              </a:ext>
            </a:extLst>
          </p:cNvPr>
          <p:cNvCxnSpPr>
            <a:cxnSpLocks/>
          </p:cNvCxnSpPr>
          <p:nvPr/>
        </p:nvCxnSpPr>
        <p:spPr>
          <a:xfrm>
            <a:off x="626511" y="1530714"/>
            <a:ext cx="10863610" cy="0"/>
          </a:xfrm>
          <a:prstGeom prst="straightConnector1">
            <a:avLst/>
          </a:prstGeom>
          <a:ln>
            <a:solidFill>
              <a:srgbClr val="93A62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aixaDeTexto 5">
            <a:extLst>
              <a:ext uri="{FF2B5EF4-FFF2-40B4-BE49-F238E27FC236}">
                <a16:creationId xmlns:a16="http://schemas.microsoft.com/office/drawing/2014/main" id="{DA66A124-78D0-4FA1-88DA-AED0221B0052}"/>
              </a:ext>
            </a:extLst>
          </p:cNvPr>
          <p:cNvSpPr txBox="1"/>
          <p:nvPr/>
        </p:nvSpPr>
        <p:spPr>
          <a:xfrm>
            <a:off x="1693714" y="51828"/>
            <a:ext cx="100744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400" b="0" i="0" u="none" strike="noStrike" baseline="0" dirty="0">
                <a:solidFill>
                  <a:srgbClr val="F38705"/>
                </a:solidFill>
                <a:latin typeface="Roboto-Regular"/>
              </a:rPr>
              <a:t>Empreendedorismo Científico: </a:t>
            </a:r>
            <a:r>
              <a:rPr lang="pt-BR" sz="1400" dirty="0">
                <a:solidFill>
                  <a:srgbClr val="333333"/>
                </a:solidFill>
                <a:latin typeface="Roboto-Regular"/>
              </a:rPr>
              <a:t>da bancada ao mercado</a:t>
            </a:r>
            <a:endParaRPr lang="pt-BR" sz="1400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587F9EA-474E-4CC3-A311-2ECF951FE946}"/>
              </a:ext>
            </a:extLst>
          </p:cNvPr>
          <p:cNvSpPr txBox="1"/>
          <p:nvPr/>
        </p:nvSpPr>
        <p:spPr>
          <a:xfrm>
            <a:off x="848459" y="2536446"/>
            <a:ext cx="10641662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AutoNum type="alphaLcParenR"/>
            </a:pPr>
            <a:r>
              <a:rPr lang="pt-BR" sz="2600" b="1" dirty="0">
                <a:solidFill>
                  <a:srgbClr val="93A62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Criar um protótipo </a:t>
            </a:r>
            <a:r>
              <a:rPr lang="pt-BR" sz="2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para representar o produto</a:t>
            </a:r>
          </a:p>
          <a:p>
            <a:pPr marL="457200" indent="-457200">
              <a:spcAft>
                <a:spcPts val="1200"/>
              </a:spcAft>
              <a:buAutoNum type="alphaLcParenR"/>
            </a:pPr>
            <a:endParaRPr lang="pt-BR" sz="2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indent="-457200">
              <a:spcAft>
                <a:spcPts val="1200"/>
              </a:spcAft>
              <a:buAutoNum type="alphaLcParenR"/>
            </a:pPr>
            <a:r>
              <a:rPr lang="pt-BR" sz="2600" b="1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Validar o protótipo </a:t>
            </a:r>
            <a:r>
              <a:rPr lang="pt-BR" sz="2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(coletar avaliações de possíveis usuários; usar o </a:t>
            </a:r>
            <a:r>
              <a:rPr lang="pt-BR" sz="2600" i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test</a:t>
            </a:r>
            <a:r>
              <a:rPr lang="pt-BR" sz="260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card</a:t>
            </a:r>
            <a:r>
              <a:rPr lang="pt-BR" sz="2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</a:t>
            </a:r>
          </a:p>
          <a:p>
            <a:pPr marL="457200" indent="-457200">
              <a:spcAft>
                <a:spcPts val="1200"/>
              </a:spcAft>
              <a:buAutoNum type="alphaLcParenR"/>
            </a:pPr>
            <a:endParaRPr lang="pt-BR" sz="2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indent="-457200">
              <a:spcAft>
                <a:spcPts val="1200"/>
              </a:spcAft>
              <a:buAutoNum type="alphaLcParenR"/>
            </a:pPr>
            <a:r>
              <a:rPr lang="pt-BR" sz="2600" b="1" dirty="0">
                <a:solidFill>
                  <a:srgbClr val="F2870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Reavaliar o processo </a:t>
            </a:r>
            <a:r>
              <a:rPr lang="pt-BR" sz="2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– quais são os próximos passos?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C737A62B-A2E9-4DA2-A576-3A5E6E1C8FA5}"/>
              </a:ext>
            </a:extLst>
          </p:cNvPr>
          <p:cNvSpPr txBox="1">
            <a:spLocks/>
          </p:cNvSpPr>
          <p:nvPr/>
        </p:nvSpPr>
        <p:spPr>
          <a:xfrm>
            <a:off x="626511" y="1776900"/>
            <a:ext cx="5284855" cy="529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19519F"/>
                </a:solidFill>
                <a:latin typeface="Bakbak One" pitchFamily="2" charset="0"/>
                <a:ea typeface="+mj-ea"/>
                <a:cs typeface="Bakbak One" pitchFamily="2" charset="0"/>
              </a:defRPr>
            </a:lvl1pPr>
          </a:lstStyle>
          <a:p>
            <a:r>
              <a:rPr lang="pt-BR" sz="2800" dirty="0">
                <a:solidFill>
                  <a:srgbClr val="333333"/>
                </a:solidFill>
              </a:rPr>
              <a:t>MÃOS À OBRA</a:t>
            </a:r>
            <a:endParaRPr lang="pt-BR" sz="2800" dirty="0">
              <a:solidFill>
                <a:srgbClr val="333333"/>
              </a:solidFill>
              <a:latin typeface="Bakbak One"/>
            </a:endParaRPr>
          </a:p>
        </p:txBody>
      </p:sp>
    </p:spTree>
    <p:extLst>
      <p:ext uri="{BB962C8B-B14F-4D97-AF65-F5344CB8AC3E}">
        <p14:creationId xmlns:p14="http://schemas.microsoft.com/office/powerpoint/2010/main" val="21784694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F55AE36-5CED-4CE9-AF9A-B540BF81D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696" y="761851"/>
            <a:ext cx="8838607" cy="49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778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652963-03B4-CFF4-61F0-CC33373791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>
            <a:extLst>
              <a:ext uri="{FF2B5EF4-FFF2-40B4-BE49-F238E27FC236}">
                <a16:creationId xmlns:a16="http://schemas.microsoft.com/office/drawing/2014/main" id="{C17A0686-49DF-4F57-8189-97152DC1D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195" y="871548"/>
            <a:ext cx="7606747" cy="945336"/>
          </a:xfrm>
        </p:spPr>
        <p:txBody>
          <a:bodyPr>
            <a:normAutofit/>
          </a:bodyPr>
          <a:lstStyle/>
          <a:p>
            <a:r>
              <a:rPr lang="pt-BR" sz="4000" i="1" dirty="0"/>
              <a:t>Design </a:t>
            </a:r>
            <a:r>
              <a:rPr lang="pt-BR" sz="4000" i="1" dirty="0" err="1"/>
              <a:t>Thinking</a:t>
            </a:r>
            <a:endParaRPr lang="pt-BR" sz="4000" dirty="0">
              <a:latin typeface="Bakbak One"/>
            </a:endParaRPr>
          </a:p>
        </p:txBody>
      </p: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82D7B4D4-F6C0-4315-584A-A05D89EBF20A}"/>
              </a:ext>
            </a:extLst>
          </p:cNvPr>
          <p:cNvCxnSpPr>
            <a:cxnSpLocks/>
          </p:cNvCxnSpPr>
          <p:nvPr/>
        </p:nvCxnSpPr>
        <p:spPr>
          <a:xfrm>
            <a:off x="664195" y="1776899"/>
            <a:ext cx="10863610" cy="39985"/>
          </a:xfrm>
          <a:prstGeom prst="straightConnector1">
            <a:avLst/>
          </a:prstGeom>
          <a:ln>
            <a:solidFill>
              <a:srgbClr val="93A62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C9730B7A-B982-421A-A3CE-9D2884A7C447}"/>
              </a:ext>
            </a:extLst>
          </p:cNvPr>
          <p:cNvSpPr/>
          <p:nvPr/>
        </p:nvSpPr>
        <p:spPr>
          <a:xfrm>
            <a:off x="1455061" y="3503927"/>
            <a:ext cx="2521376" cy="121503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1951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IMERSÃO</a:t>
            </a:r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F596B907-E5E1-46F3-B3FA-1C3DDB7428B5}"/>
              </a:ext>
            </a:extLst>
          </p:cNvPr>
          <p:cNvSpPr/>
          <p:nvPr/>
        </p:nvSpPr>
        <p:spPr>
          <a:xfrm>
            <a:off x="4795596" y="3503927"/>
            <a:ext cx="2600807" cy="121503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1951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IDEAÇÃO</a:t>
            </a: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16976E42-5BF8-4DEB-B82B-DBB52865ABDA}"/>
              </a:ext>
            </a:extLst>
          </p:cNvPr>
          <p:cNvSpPr/>
          <p:nvPr/>
        </p:nvSpPr>
        <p:spPr>
          <a:xfrm>
            <a:off x="8270942" y="3503926"/>
            <a:ext cx="2600807" cy="121503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1951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PROTOTIPAÇÃO</a:t>
            </a: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2E1F24D1-9B8D-41AC-A7E5-E2D699183F3A}"/>
              </a:ext>
            </a:extLst>
          </p:cNvPr>
          <p:cNvSpPr/>
          <p:nvPr/>
        </p:nvSpPr>
        <p:spPr>
          <a:xfrm>
            <a:off x="3527905" y="2101572"/>
            <a:ext cx="1879325" cy="102640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3A6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ANÁLISE E SÍNTESE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458FC051-F435-480F-8DA1-80B2DC93F6A3}"/>
              </a:ext>
            </a:extLst>
          </p:cNvPr>
          <p:cNvSpPr txBox="1"/>
          <p:nvPr/>
        </p:nvSpPr>
        <p:spPr>
          <a:xfrm>
            <a:off x="1693714" y="51828"/>
            <a:ext cx="100744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400" b="0" i="0" u="none" strike="noStrike" baseline="0" dirty="0">
                <a:solidFill>
                  <a:srgbClr val="F38705"/>
                </a:solidFill>
                <a:latin typeface="Roboto-Regular"/>
              </a:rPr>
              <a:t>Empreendedorismo Científico: </a:t>
            </a:r>
            <a:r>
              <a:rPr lang="pt-BR" sz="1400" dirty="0">
                <a:solidFill>
                  <a:srgbClr val="333333"/>
                </a:solidFill>
                <a:latin typeface="Roboto-Regular"/>
              </a:rPr>
              <a:t>da bancada ao mercado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179623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DB7DF3-ABD9-4B9D-8268-82788257E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dirty="0"/>
              <a:t>Design </a:t>
            </a:r>
            <a:r>
              <a:rPr lang="pt-BR" sz="4400" dirty="0" err="1"/>
              <a:t>Thinking</a:t>
            </a:r>
            <a:r>
              <a:rPr lang="pt-BR" sz="4400" dirty="0"/>
              <a:t>: </a:t>
            </a:r>
            <a:r>
              <a:rPr lang="pt-BR" sz="4400" b="1" dirty="0"/>
              <a:t>Ferramentas</a:t>
            </a:r>
            <a:endParaRPr lang="pt-BR" dirty="0"/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496B7AF6-3123-4711-B46F-9561181ABEF1}"/>
              </a:ext>
            </a:extLst>
          </p:cNvPr>
          <p:cNvSpPr/>
          <p:nvPr/>
        </p:nvSpPr>
        <p:spPr>
          <a:xfrm>
            <a:off x="2710042" y="1311228"/>
            <a:ext cx="1879325" cy="68470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3A6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33333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ANÁLISE E SÍNTESE</a:t>
            </a:r>
          </a:p>
        </p:txBody>
      </p:sp>
      <p:sp>
        <p:nvSpPr>
          <p:cNvPr id="6" name="Rounded Rectangle 10">
            <a:extLst>
              <a:ext uri="{FF2B5EF4-FFF2-40B4-BE49-F238E27FC236}">
                <a16:creationId xmlns:a16="http://schemas.microsoft.com/office/drawing/2014/main" id="{BFD41674-C345-4A5A-B5BA-83435F691245}"/>
              </a:ext>
            </a:extLst>
          </p:cNvPr>
          <p:cNvSpPr/>
          <p:nvPr/>
        </p:nvSpPr>
        <p:spPr>
          <a:xfrm>
            <a:off x="504140" y="2202093"/>
            <a:ext cx="2880000" cy="936000"/>
          </a:xfrm>
          <a:prstGeom prst="roundRect">
            <a:avLst/>
          </a:prstGeom>
          <a:noFill/>
          <a:ln w="38100">
            <a:solidFill>
              <a:srgbClr val="19519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rgbClr val="AC2C18"/>
                </a:solidFill>
              </a:rPr>
              <a:t>IMERSÃO</a:t>
            </a:r>
            <a:endParaRPr lang="pt-BR" sz="2200" dirty="0">
              <a:solidFill>
                <a:srgbClr val="AC2C18"/>
              </a:solidFill>
            </a:endParaRPr>
          </a:p>
        </p:txBody>
      </p:sp>
      <p:sp>
        <p:nvSpPr>
          <p:cNvPr id="7" name="Rounded Rectangle 11">
            <a:extLst>
              <a:ext uri="{FF2B5EF4-FFF2-40B4-BE49-F238E27FC236}">
                <a16:creationId xmlns:a16="http://schemas.microsoft.com/office/drawing/2014/main" id="{D23C5926-C56F-4253-83EE-1F5A65430269}"/>
              </a:ext>
            </a:extLst>
          </p:cNvPr>
          <p:cNvSpPr/>
          <p:nvPr/>
        </p:nvSpPr>
        <p:spPr>
          <a:xfrm>
            <a:off x="4440077" y="2202093"/>
            <a:ext cx="2880000" cy="936000"/>
          </a:xfrm>
          <a:prstGeom prst="roundRect">
            <a:avLst/>
          </a:prstGeom>
          <a:noFill/>
          <a:ln w="38100">
            <a:solidFill>
              <a:srgbClr val="19519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rgbClr val="AC2C18"/>
                </a:solidFill>
              </a:rPr>
              <a:t>IDEAÇÃO</a:t>
            </a:r>
            <a:endParaRPr lang="pt-BR" sz="2200" dirty="0">
              <a:solidFill>
                <a:srgbClr val="AC2C18"/>
              </a:solidFill>
            </a:endParaRPr>
          </a:p>
        </p:txBody>
      </p:sp>
      <p:sp>
        <p:nvSpPr>
          <p:cNvPr id="8" name="Rounded Rectangle 12">
            <a:extLst>
              <a:ext uri="{FF2B5EF4-FFF2-40B4-BE49-F238E27FC236}">
                <a16:creationId xmlns:a16="http://schemas.microsoft.com/office/drawing/2014/main" id="{A1ED9F7E-46C7-4060-BD3B-BBEEDD3D5D7F}"/>
              </a:ext>
            </a:extLst>
          </p:cNvPr>
          <p:cNvSpPr/>
          <p:nvPr/>
        </p:nvSpPr>
        <p:spPr>
          <a:xfrm>
            <a:off x="8395035" y="2173058"/>
            <a:ext cx="2880000" cy="936000"/>
          </a:xfrm>
          <a:prstGeom prst="roundRect">
            <a:avLst/>
          </a:prstGeom>
          <a:noFill/>
          <a:ln w="38100">
            <a:solidFill>
              <a:srgbClr val="19519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rgbClr val="AC2C18"/>
                </a:solidFill>
              </a:rPr>
              <a:t>PROTOTIPAÇÃO</a:t>
            </a:r>
            <a:endParaRPr lang="pt-BR" sz="2200" dirty="0">
              <a:solidFill>
                <a:srgbClr val="AC2C18"/>
              </a:solidFill>
            </a:endParaRPr>
          </a:p>
        </p:txBody>
      </p:sp>
      <p:sp>
        <p:nvSpPr>
          <p:cNvPr id="9" name="Rounded Rectangle 4">
            <a:extLst>
              <a:ext uri="{FF2B5EF4-FFF2-40B4-BE49-F238E27FC236}">
                <a16:creationId xmlns:a16="http://schemas.microsoft.com/office/drawing/2014/main" id="{1A136AD8-48E1-4872-ABFB-83755AC03C5A}"/>
              </a:ext>
            </a:extLst>
          </p:cNvPr>
          <p:cNvSpPr/>
          <p:nvPr/>
        </p:nvSpPr>
        <p:spPr>
          <a:xfrm>
            <a:off x="523162" y="3305521"/>
            <a:ext cx="2841956" cy="2466931"/>
          </a:xfrm>
          <a:prstGeom prst="roundRect">
            <a:avLst/>
          </a:prstGeom>
          <a:noFill/>
          <a:ln w="38100">
            <a:solidFill>
              <a:srgbClr val="F2870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800"/>
              </a:spcAft>
            </a:pPr>
            <a:r>
              <a:rPr lang="pt-BR" sz="1600" b="1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ENTREVISTAS</a:t>
            </a:r>
          </a:p>
          <a:p>
            <a:pPr>
              <a:spcAft>
                <a:spcPts val="800"/>
              </a:spcAft>
            </a:pPr>
            <a:r>
              <a:rPr lang="pt-BR" sz="1600" b="1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UM DIA NA VIDA</a:t>
            </a:r>
          </a:p>
          <a:p>
            <a:pPr>
              <a:spcAft>
                <a:spcPts val="800"/>
              </a:spcAft>
            </a:pPr>
            <a:r>
              <a:rPr lang="pt-BR" sz="1600" b="1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CADERNOS DE SENSIBILIZAÇÃO</a:t>
            </a:r>
          </a:p>
          <a:p>
            <a:pPr>
              <a:spcAft>
                <a:spcPts val="800"/>
              </a:spcAft>
            </a:pPr>
            <a:r>
              <a:rPr lang="pt-BR" sz="1600" b="1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SOMBRA</a:t>
            </a:r>
          </a:p>
          <a:p>
            <a:pPr>
              <a:spcAft>
                <a:spcPts val="800"/>
              </a:spcAft>
            </a:pPr>
            <a:r>
              <a:rPr lang="pt-BR" sz="1600" b="1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OBSERVAÇÕES</a:t>
            </a:r>
          </a:p>
          <a:p>
            <a:pPr>
              <a:spcAft>
                <a:spcPts val="800"/>
              </a:spcAft>
            </a:pPr>
            <a:r>
              <a:rPr lang="pt-BR" sz="1600" b="1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PESQUISA DESK</a:t>
            </a:r>
          </a:p>
        </p:txBody>
      </p: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CACB183E-F68B-4A99-A639-CC5DD63883E0}"/>
              </a:ext>
            </a:extLst>
          </p:cNvPr>
          <p:cNvSpPr/>
          <p:nvPr/>
        </p:nvSpPr>
        <p:spPr>
          <a:xfrm>
            <a:off x="4459099" y="3305521"/>
            <a:ext cx="2841955" cy="2466931"/>
          </a:xfrm>
          <a:prstGeom prst="roundRect">
            <a:avLst/>
          </a:prstGeom>
          <a:noFill/>
          <a:ln w="38100">
            <a:solidFill>
              <a:srgbClr val="F2870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800"/>
              </a:spcAft>
            </a:pPr>
            <a:r>
              <a:rPr lang="pt-BR" sz="1600" b="1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BRAINSTORMING</a:t>
            </a:r>
          </a:p>
          <a:p>
            <a:pPr>
              <a:spcAft>
                <a:spcPts val="800"/>
              </a:spcAft>
            </a:pPr>
            <a:r>
              <a:rPr lang="pt-BR" sz="1600" b="1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MAPA DE EMPATIA</a:t>
            </a:r>
          </a:p>
          <a:p>
            <a:pPr>
              <a:spcAft>
                <a:spcPts val="800"/>
              </a:spcAft>
            </a:pPr>
            <a:r>
              <a:rPr lang="pt-BR" sz="1600" b="1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PERSONAS</a:t>
            </a:r>
          </a:p>
          <a:p>
            <a:pPr>
              <a:spcAft>
                <a:spcPts val="800"/>
              </a:spcAft>
            </a:pPr>
            <a:r>
              <a:rPr lang="pt-BR" sz="1600" b="1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JORNADA DO USUÁRIO</a:t>
            </a:r>
          </a:p>
          <a:p>
            <a:pPr>
              <a:spcAft>
                <a:spcPts val="800"/>
              </a:spcAft>
            </a:pPr>
            <a:r>
              <a:rPr lang="pt-BR" sz="1600" b="1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COCRIAÇÃO</a:t>
            </a:r>
          </a:p>
          <a:p>
            <a:pPr>
              <a:spcAft>
                <a:spcPts val="800"/>
              </a:spcAft>
            </a:pPr>
            <a:r>
              <a:rPr lang="pt-BR" sz="1600" b="1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CARDÁPIO DE IDEIAS</a:t>
            </a:r>
          </a:p>
          <a:p>
            <a:pPr>
              <a:spcAft>
                <a:spcPts val="800"/>
              </a:spcAft>
            </a:pPr>
            <a:r>
              <a:rPr lang="pt-BR" sz="1600" b="1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MATRIZ DE VALIDAÇÃO</a:t>
            </a:r>
          </a:p>
        </p:txBody>
      </p:sp>
      <p:sp>
        <p:nvSpPr>
          <p:cNvPr id="11" name="Rounded Rectangle 7">
            <a:extLst>
              <a:ext uri="{FF2B5EF4-FFF2-40B4-BE49-F238E27FC236}">
                <a16:creationId xmlns:a16="http://schemas.microsoft.com/office/drawing/2014/main" id="{C5675DB9-B03F-4350-83BB-A7B5DF9B3D52}"/>
              </a:ext>
            </a:extLst>
          </p:cNvPr>
          <p:cNvSpPr/>
          <p:nvPr/>
        </p:nvSpPr>
        <p:spPr>
          <a:xfrm>
            <a:off x="8395035" y="3305521"/>
            <a:ext cx="2841955" cy="2466931"/>
          </a:xfrm>
          <a:prstGeom prst="roundRect">
            <a:avLst/>
          </a:prstGeom>
          <a:noFill/>
          <a:ln w="38100">
            <a:solidFill>
              <a:srgbClr val="F2870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800"/>
              </a:spcAft>
            </a:pPr>
            <a:r>
              <a:rPr lang="pt-BR" sz="1600" b="1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PROTÓTIPOS EM PAPEL</a:t>
            </a:r>
          </a:p>
          <a:p>
            <a:pPr>
              <a:spcAft>
                <a:spcPts val="800"/>
              </a:spcAft>
            </a:pPr>
            <a:r>
              <a:rPr lang="pt-BR" sz="1600" b="1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SITES</a:t>
            </a:r>
          </a:p>
          <a:p>
            <a:pPr>
              <a:spcAft>
                <a:spcPts val="800"/>
              </a:spcAft>
            </a:pPr>
            <a:r>
              <a:rPr lang="pt-BR" sz="1600" b="1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MODELOS DE VOLUME</a:t>
            </a:r>
          </a:p>
          <a:p>
            <a:pPr>
              <a:spcAft>
                <a:spcPts val="800"/>
              </a:spcAft>
            </a:pPr>
            <a:r>
              <a:rPr lang="pt-BR" sz="1600" b="1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STORYBOARDS</a:t>
            </a:r>
          </a:p>
          <a:p>
            <a:pPr>
              <a:spcAft>
                <a:spcPts val="800"/>
              </a:spcAft>
            </a:pPr>
            <a:r>
              <a:rPr lang="pt-BR" sz="1600" b="1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ENCENAÇÃO</a:t>
            </a:r>
          </a:p>
          <a:p>
            <a:pPr>
              <a:spcAft>
                <a:spcPts val="800"/>
              </a:spcAft>
            </a:pPr>
            <a:r>
              <a:rPr lang="pt-BR" sz="1600" b="1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SIMULAÇÃO DE APPS</a:t>
            </a:r>
          </a:p>
        </p:txBody>
      </p:sp>
      <p:sp>
        <p:nvSpPr>
          <p:cNvPr id="12" name="Rounded Rectangle 8">
            <a:extLst>
              <a:ext uri="{FF2B5EF4-FFF2-40B4-BE49-F238E27FC236}">
                <a16:creationId xmlns:a16="http://schemas.microsoft.com/office/drawing/2014/main" id="{34EA89A3-81A2-4B01-B94C-731283E4DA1B}"/>
              </a:ext>
            </a:extLst>
          </p:cNvPr>
          <p:cNvSpPr/>
          <p:nvPr/>
        </p:nvSpPr>
        <p:spPr>
          <a:xfrm>
            <a:off x="5078817" y="1311228"/>
            <a:ext cx="5847931" cy="684708"/>
          </a:xfrm>
          <a:prstGeom prst="roundRect">
            <a:avLst/>
          </a:prstGeom>
          <a:noFill/>
          <a:ln w="38100">
            <a:solidFill>
              <a:srgbClr val="F2870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800"/>
              </a:spcAft>
            </a:pPr>
            <a:r>
              <a:rPr lang="pt-BR" b="1" dirty="0">
                <a:solidFill>
                  <a:srgbClr val="19519F"/>
                </a:solidFill>
              </a:rPr>
              <a:t>CARTÕES DE INSIGHTS; DIAGRAMA DE AFINIDADES 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C8AE131B-141A-44A1-9A16-4BE655BBF005}"/>
              </a:ext>
            </a:extLst>
          </p:cNvPr>
          <p:cNvSpPr txBox="1"/>
          <p:nvPr/>
        </p:nvSpPr>
        <p:spPr>
          <a:xfrm>
            <a:off x="1693714" y="51828"/>
            <a:ext cx="100744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400" b="0" i="0" u="none" strike="noStrike" baseline="0" dirty="0">
                <a:solidFill>
                  <a:srgbClr val="F38705"/>
                </a:solidFill>
                <a:latin typeface="Roboto-Regular"/>
              </a:rPr>
              <a:t>Empreendedorismo Científico: </a:t>
            </a:r>
            <a:r>
              <a:rPr lang="pt-BR" sz="1400" dirty="0">
                <a:solidFill>
                  <a:srgbClr val="333333"/>
                </a:solidFill>
                <a:latin typeface="Roboto-Regular"/>
              </a:rPr>
              <a:t>da bancada ao mercado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84904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197;p12" descr="A close-up of a light bulb&#10;&#10;AI-generated content may be incorrect.">
            <a:extLst>
              <a:ext uri="{FF2B5EF4-FFF2-40B4-BE49-F238E27FC236}">
                <a16:creationId xmlns:a16="http://schemas.microsoft.com/office/drawing/2014/main" id="{3AE1C596-E73F-4529-8AD0-D21F719267B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58030" r="18160"/>
          <a:stretch/>
        </p:blipFill>
        <p:spPr>
          <a:xfrm>
            <a:off x="9300073" y="3387810"/>
            <a:ext cx="2190048" cy="24663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0466E00-E198-43A0-80FA-97E05A378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108" y="423589"/>
            <a:ext cx="10088381" cy="957309"/>
          </a:xfrm>
        </p:spPr>
        <p:txBody>
          <a:bodyPr>
            <a:normAutofit/>
          </a:bodyPr>
          <a:lstStyle/>
          <a:p>
            <a:r>
              <a:rPr lang="pt-BR" sz="4400" dirty="0"/>
              <a:t>Design </a:t>
            </a:r>
            <a:r>
              <a:rPr lang="pt-BR" sz="4400" dirty="0" err="1"/>
              <a:t>Thinking</a:t>
            </a:r>
            <a:r>
              <a:rPr lang="pt-BR" sz="4400" dirty="0"/>
              <a:t>: Prototipação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98D4160-7EF7-48AD-93A5-D4F17EA26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234" y="2334690"/>
            <a:ext cx="6606777" cy="3519449"/>
          </a:xfrm>
        </p:spPr>
        <p:txBody>
          <a:bodyPr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 b="1" dirty="0">
                <a:solidFill>
                  <a:srgbClr val="93A623"/>
                </a:solidFill>
                <a:latin typeface="Roboto"/>
                <a:ea typeface="Roboto"/>
                <a:cs typeface="Roboto"/>
                <a:sym typeface="Roboto"/>
              </a:rPr>
              <a:t>Passagem do abstrato para o físico</a:t>
            </a:r>
            <a:r>
              <a:rPr lang="pt-BR" sz="2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de forma a representar a realidade.</a:t>
            </a:r>
            <a:endParaRPr lang="pt-BR" sz="26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26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Auxilia na </a:t>
            </a:r>
            <a:r>
              <a:rPr lang="pt-BR" sz="2600" b="1" dirty="0">
                <a:solidFill>
                  <a:srgbClr val="19519F"/>
                </a:solidFill>
                <a:latin typeface="Roboto"/>
                <a:ea typeface="Roboto"/>
                <a:cs typeface="Roboto"/>
                <a:sym typeface="Roboto"/>
              </a:rPr>
              <a:t>validação</a:t>
            </a:r>
            <a:r>
              <a:rPr lang="pt-BR" sz="2600" dirty="0">
                <a:solidFill>
                  <a:srgbClr val="19519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2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das ideias geradas.</a:t>
            </a:r>
            <a:endParaRPr lang="pt-BR" sz="26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2600" dirty="0">
              <a:solidFill>
                <a:srgbClr val="F28705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 b="1" dirty="0">
                <a:solidFill>
                  <a:srgbClr val="F28705"/>
                </a:solidFill>
                <a:latin typeface="Roboto"/>
                <a:ea typeface="Roboto"/>
                <a:cs typeface="Roboto"/>
                <a:sym typeface="Roboto"/>
              </a:rPr>
              <a:t>INSTRUMENTO DE APRENDIZADO! </a:t>
            </a:r>
            <a:r>
              <a:rPr lang="pt-BR" sz="2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 ciclo pode se repetir inúmeras vezes!</a:t>
            </a:r>
            <a:endParaRPr lang="pt-BR" sz="26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indent="0">
              <a:buNone/>
            </a:pPr>
            <a:endParaRPr lang="pt-BR" dirty="0"/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28B4A5F8-8D74-4693-B8FA-D10E4FA10960}"/>
              </a:ext>
            </a:extLst>
          </p:cNvPr>
          <p:cNvCxnSpPr>
            <a:cxnSpLocks/>
          </p:cNvCxnSpPr>
          <p:nvPr/>
        </p:nvCxnSpPr>
        <p:spPr>
          <a:xfrm>
            <a:off x="626511" y="1530714"/>
            <a:ext cx="10863610" cy="0"/>
          </a:xfrm>
          <a:prstGeom prst="straightConnector1">
            <a:avLst/>
          </a:prstGeom>
          <a:ln>
            <a:solidFill>
              <a:srgbClr val="93A62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Google Shape;198;p12" descr="A close-up of a light bulb&#10;&#10;AI-generated content may be incorrect.">
            <a:extLst>
              <a:ext uri="{FF2B5EF4-FFF2-40B4-BE49-F238E27FC236}">
                <a16:creationId xmlns:a16="http://schemas.microsoft.com/office/drawing/2014/main" id="{91DA3DB7-3A3F-4E99-A4BA-2B19DD16439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8123" r="63866"/>
          <a:stretch/>
        </p:blipFill>
        <p:spPr>
          <a:xfrm>
            <a:off x="7541950" y="1756559"/>
            <a:ext cx="2619446" cy="233785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FEF415C7-7CC6-44CF-B9C9-2824B744A6CC}"/>
              </a:ext>
            </a:extLst>
          </p:cNvPr>
          <p:cNvSpPr txBox="1"/>
          <p:nvPr/>
        </p:nvSpPr>
        <p:spPr>
          <a:xfrm>
            <a:off x="1693714" y="51828"/>
            <a:ext cx="100744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400" b="0" i="0" u="none" strike="noStrike" baseline="0" dirty="0">
                <a:solidFill>
                  <a:srgbClr val="F38705"/>
                </a:solidFill>
                <a:latin typeface="Roboto-Regular"/>
              </a:rPr>
              <a:t>Empreendedorismo Científico: </a:t>
            </a:r>
            <a:r>
              <a:rPr lang="pt-BR" sz="1400" dirty="0">
                <a:solidFill>
                  <a:srgbClr val="333333"/>
                </a:solidFill>
                <a:latin typeface="Roboto-Regular"/>
              </a:rPr>
              <a:t>da bancada ao mercado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729723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466E00-E198-43A0-80FA-97E05A378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108" y="423589"/>
            <a:ext cx="10088381" cy="957309"/>
          </a:xfrm>
        </p:spPr>
        <p:txBody>
          <a:bodyPr>
            <a:normAutofit/>
          </a:bodyPr>
          <a:lstStyle/>
          <a:p>
            <a:r>
              <a:rPr lang="pt-BR" sz="4400" dirty="0"/>
              <a:t>Design </a:t>
            </a:r>
            <a:r>
              <a:rPr lang="pt-BR" sz="4400" dirty="0" err="1"/>
              <a:t>Thinking</a:t>
            </a:r>
            <a:r>
              <a:rPr lang="pt-BR" sz="4400" dirty="0"/>
              <a:t>: Prototipação</a:t>
            </a:r>
            <a:endParaRPr lang="pt-BR" dirty="0"/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28B4A5F8-8D74-4693-B8FA-D10E4FA10960}"/>
              </a:ext>
            </a:extLst>
          </p:cNvPr>
          <p:cNvCxnSpPr>
            <a:cxnSpLocks/>
          </p:cNvCxnSpPr>
          <p:nvPr/>
        </p:nvCxnSpPr>
        <p:spPr>
          <a:xfrm>
            <a:off x="626511" y="1530714"/>
            <a:ext cx="10863610" cy="0"/>
          </a:xfrm>
          <a:prstGeom prst="straightConnector1">
            <a:avLst/>
          </a:prstGeom>
          <a:ln>
            <a:solidFill>
              <a:srgbClr val="93A62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EF415C7-7CC6-44CF-B9C9-2824B744A6CC}"/>
              </a:ext>
            </a:extLst>
          </p:cNvPr>
          <p:cNvSpPr txBox="1"/>
          <p:nvPr/>
        </p:nvSpPr>
        <p:spPr>
          <a:xfrm>
            <a:off x="1693714" y="51828"/>
            <a:ext cx="100744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400" b="0" i="0" u="none" strike="noStrike" baseline="0" dirty="0">
                <a:solidFill>
                  <a:srgbClr val="F38705"/>
                </a:solidFill>
                <a:latin typeface="Roboto-Regular"/>
              </a:rPr>
              <a:t>Empreendedorismo Científico: </a:t>
            </a:r>
            <a:r>
              <a:rPr lang="pt-BR" sz="1400" dirty="0">
                <a:solidFill>
                  <a:srgbClr val="333333"/>
                </a:solidFill>
                <a:latin typeface="Roboto-Regular"/>
              </a:rPr>
              <a:t>da bancada ao mercado</a:t>
            </a:r>
            <a:endParaRPr lang="pt-BR" sz="1400" dirty="0"/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6BE51828-43D4-4287-9413-901DA923D2B0}"/>
              </a:ext>
            </a:extLst>
          </p:cNvPr>
          <p:cNvSpPr txBox="1"/>
          <p:nvPr/>
        </p:nvSpPr>
        <p:spPr>
          <a:xfrm>
            <a:off x="626511" y="1680531"/>
            <a:ext cx="6329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Bakbak One" pitchFamily="2" charset="0"/>
                <a:ea typeface="Roboto" panose="02000000000000000000" pitchFamily="2" charset="0"/>
                <a:cs typeface="Bakbak One" pitchFamily="2" charset="0"/>
              </a:rPr>
              <a:t>NÍVEIS DE FIDELIDADE</a:t>
            </a:r>
          </a:p>
        </p:txBody>
      </p:sp>
      <p:pic>
        <p:nvPicPr>
          <p:cNvPr id="11" name="Picture 2" descr="Captura de Tela 2015-08-17 às 00.37.13.png">
            <a:extLst>
              <a:ext uri="{FF2B5EF4-FFF2-40B4-BE49-F238E27FC236}">
                <a16:creationId xmlns:a16="http://schemas.microsoft.com/office/drawing/2014/main" id="{F67A5762-0461-4E3F-BCDD-D841537A5E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20"/>
          <a:stretch/>
        </p:blipFill>
        <p:spPr>
          <a:xfrm>
            <a:off x="1556166" y="2499886"/>
            <a:ext cx="9004300" cy="267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984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466E00-E198-43A0-80FA-97E05A378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108" y="423589"/>
            <a:ext cx="10088381" cy="957309"/>
          </a:xfrm>
        </p:spPr>
        <p:txBody>
          <a:bodyPr>
            <a:normAutofit/>
          </a:bodyPr>
          <a:lstStyle/>
          <a:p>
            <a:r>
              <a:rPr lang="pt-BR" sz="4400" dirty="0"/>
              <a:t>Design </a:t>
            </a:r>
            <a:r>
              <a:rPr lang="pt-BR" sz="4400" dirty="0" err="1"/>
              <a:t>Thinking</a:t>
            </a:r>
            <a:r>
              <a:rPr lang="pt-BR" sz="4400" dirty="0"/>
              <a:t>: Prototipação</a:t>
            </a:r>
            <a:endParaRPr lang="pt-BR" dirty="0"/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28B4A5F8-8D74-4693-B8FA-D10E4FA10960}"/>
              </a:ext>
            </a:extLst>
          </p:cNvPr>
          <p:cNvCxnSpPr>
            <a:cxnSpLocks/>
          </p:cNvCxnSpPr>
          <p:nvPr/>
        </p:nvCxnSpPr>
        <p:spPr>
          <a:xfrm>
            <a:off x="626511" y="1530714"/>
            <a:ext cx="10863610" cy="0"/>
          </a:xfrm>
          <a:prstGeom prst="straightConnector1">
            <a:avLst/>
          </a:prstGeom>
          <a:ln>
            <a:solidFill>
              <a:srgbClr val="93A62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Google Shape;218;p14" descr="A police car driving down the road&#10;&#10;Description automatically generated with low confidence">
            <a:extLst>
              <a:ext uri="{FF2B5EF4-FFF2-40B4-BE49-F238E27FC236}">
                <a16:creationId xmlns:a16="http://schemas.microsoft.com/office/drawing/2014/main" id="{019744FA-D7B4-4152-BB81-88E9E3026A7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54418" y="1680531"/>
            <a:ext cx="7007796" cy="397205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DA66A124-78D0-4FA1-88DA-AED0221B0052}"/>
              </a:ext>
            </a:extLst>
          </p:cNvPr>
          <p:cNvSpPr txBox="1"/>
          <p:nvPr/>
        </p:nvSpPr>
        <p:spPr>
          <a:xfrm>
            <a:off x="1693714" y="51828"/>
            <a:ext cx="100744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400" b="0" i="0" u="none" strike="noStrike" baseline="0" dirty="0">
                <a:solidFill>
                  <a:srgbClr val="F38705"/>
                </a:solidFill>
                <a:latin typeface="Roboto-Regular"/>
              </a:rPr>
              <a:t>Empreendedorismo Científico: </a:t>
            </a:r>
            <a:r>
              <a:rPr lang="pt-BR" sz="1400" dirty="0">
                <a:solidFill>
                  <a:srgbClr val="333333"/>
                </a:solidFill>
                <a:latin typeface="Roboto-Regular"/>
              </a:rPr>
              <a:t>da bancada ao mercado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475057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466E00-E198-43A0-80FA-97E05A378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108" y="423589"/>
            <a:ext cx="10088381" cy="957309"/>
          </a:xfrm>
        </p:spPr>
        <p:txBody>
          <a:bodyPr>
            <a:normAutofit/>
          </a:bodyPr>
          <a:lstStyle/>
          <a:p>
            <a:r>
              <a:rPr lang="pt-BR" sz="4400" dirty="0"/>
              <a:t>Design </a:t>
            </a:r>
            <a:r>
              <a:rPr lang="pt-BR" sz="4400" dirty="0" err="1"/>
              <a:t>Thinking</a:t>
            </a:r>
            <a:r>
              <a:rPr lang="pt-BR" sz="4400" dirty="0"/>
              <a:t>: Prototipação</a:t>
            </a:r>
            <a:endParaRPr lang="pt-BR" dirty="0"/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28B4A5F8-8D74-4693-B8FA-D10E4FA10960}"/>
              </a:ext>
            </a:extLst>
          </p:cNvPr>
          <p:cNvCxnSpPr>
            <a:cxnSpLocks/>
          </p:cNvCxnSpPr>
          <p:nvPr/>
        </p:nvCxnSpPr>
        <p:spPr>
          <a:xfrm>
            <a:off x="626511" y="1530714"/>
            <a:ext cx="10863610" cy="0"/>
          </a:xfrm>
          <a:prstGeom prst="straightConnector1">
            <a:avLst/>
          </a:prstGeom>
          <a:ln>
            <a:solidFill>
              <a:srgbClr val="93A62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Google Shape;208;p13">
            <a:extLst>
              <a:ext uri="{FF2B5EF4-FFF2-40B4-BE49-F238E27FC236}">
                <a16:creationId xmlns:a16="http://schemas.microsoft.com/office/drawing/2014/main" id="{F259CBFE-D65B-45EF-92A0-AB64308082B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20361" y="1908038"/>
            <a:ext cx="8390792" cy="366628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7FDD6876-3523-47DA-95CB-C3BA6810ED86}"/>
              </a:ext>
            </a:extLst>
          </p:cNvPr>
          <p:cNvSpPr txBox="1"/>
          <p:nvPr/>
        </p:nvSpPr>
        <p:spPr>
          <a:xfrm>
            <a:off x="1693714" y="51828"/>
            <a:ext cx="100744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400" b="0" i="0" u="none" strike="noStrike" baseline="0" dirty="0">
                <a:solidFill>
                  <a:srgbClr val="F38705"/>
                </a:solidFill>
                <a:latin typeface="Roboto-Regular"/>
              </a:rPr>
              <a:t>Empreendedorismo Científico: </a:t>
            </a:r>
            <a:r>
              <a:rPr lang="pt-BR" sz="1400" dirty="0">
                <a:solidFill>
                  <a:srgbClr val="333333"/>
                </a:solidFill>
                <a:latin typeface="Roboto-Regular"/>
              </a:rPr>
              <a:t>da bancada ao mercado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263723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466E00-E198-43A0-80FA-97E05A378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108" y="423589"/>
            <a:ext cx="10088381" cy="957309"/>
          </a:xfrm>
        </p:spPr>
        <p:txBody>
          <a:bodyPr>
            <a:normAutofit/>
          </a:bodyPr>
          <a:lstStyle/>
          <a:p>
            <a:r>
              <a:rPr lang="pt-BR" sz="4400" dirty="0"/>
              <a:t>Design </a:t>
            </a:r>
            <a:r>
              <a:rPr lang="pt-BR" sz="4400" dirty="0" err="1"/>
              <a:t>Thinking</a:t>
            </a:r>
            <a:r>
              <a:rPr lang="pt-BR" sz="4400" dirty="0"/>
              <a:t>: Prototipação</a:t>
            </a:r>
            <a:endParaRPr lang="pt-BR" dirty="0"/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28B4A5F8-8D74-4693-B8FA-D10E4FA10960}"/>
              </a:ext>
            </a:extLst>
          </p:cNvPr>
          <p:cNvCxnSpPr>
            <a:cxnSpLocks/>
          </p:cNvCxnSpPr>
          <p:nvPr/>
        </p:nvCxnSpPr>
        <p:spPr>
          <a:xfrm>
            <a:off x="626511" y="1530714"/>
            <a:ext cx="10863610" cy="0"/>
          </a:xfrm>
          <a:prstGeom prst="straightConnector1">
            <a:avLst/>
          </a:prstGeom>
          <a:ln>
            <a:solidFill>
              <a:srgbClr val="93A62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aixaDeTexto 5">
            <a:extLst>
              <a:ext uri="{FF2B5EF4-FFF2-40B4-BE49-F238E27FC236}">
                <a16:creationId xmlns:a16="http://schemas.microsoft.com/office/drawing/2014/main" id="{DA66A124-78D0-4FA1-88DA-AED0221B0052}"/>
              </a:ext>
            </a:extLst>
          </p:cNvPr>
          <p:cNvSpPr txBox="1"/>
          <p:nvPr/>
        </p:nvSpPr>
        <p:spPr>
          <a:xfrm>
            <a:off x="1693714" y="51828"/>
            <a:ext cx="100744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400" b="0" i="0" u="none" strike="noStrike" baseline="0" dirty="0">
                <a:solidFill>
                  <a:srgbClr val="F38705"/>
                </a:solidFill>
                <a:latin typeface="Roboto-Regular"/>
              </a:rPr>
              <a:t>Empreendedorismo Científico: </a:t>
            </a:r>
            <a:r>
              <a:rPr lang="pt-BR" sz="1400" dirty="0">
                <a:solidFill>
                  <a:srgbClr val="333333"/>
                </a:solidFill>
                <a:latin typeface="Roboto-Regular"/>
              </a:rPr>
              <a:t>da bancada ao mercado</a:t>
            </a:r>
            <a:endParaRPr lang="pt-BR" sz="1400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7A14FE1C-CBBF-4768-A482-DC05180E5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1648006"/>
            <a:ext cx="9525000" cy="414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1224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presentação1" id="{3AB3A11B-285F-4152-A2D9-6A1A0504C029}" vid="{D6D2E804-FC64-44D3-A69F-496CE6DE4746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Modelo_para edição (3)</Template>
  <TotalTime>6507</TotalTime>
  <Words>588</Words>
  <Application>Microsoft Office PowerPoint</Application>
  <PresentationFormat>Widescreen</PresentationFormat>
  <Paragraphs>125</Paragraphs>
  <Slides>24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31" baseType="lpstr">
      <vt:lpstr>Aptos</vt:lpstr>
      <vt:lpstr>Arial</vt:lpstr>
      <vt:lpstr>Bakbak One</vt:lpstr>
      <vt:lpstr>Calibri</vt:lpstr>
      <vt:lpstr>Roboto</vt:lpstr>
      <vt:lpstr>Roboto-Regular</vt:lpstr>
      <vt:lpstr>Tema do Office</vt:lpstr>
      <vt:lpstr>Design Thinking:  validação e pivotação</vt:lpstr>
      <vt:lpstr>Apresentação do PowerPoint</vt:lpstr>
      <vt:lpstr>Design Thinking</vt:lpstr>
      <vt:lpstr>Design Thinking: Ferramentas</vt:lpstr>
      <vt:lpstr>Design Thinking: Prototipação</vt:lpstr>
      <vt:lpstr>Design Thinking: Prototipação</vt:lpstr>
      <vt:lpstr>Design Thinking: Prototipação</vt:lpstr>
      <vt:lpstr>Design Thinking: Prototipação</vt:lpstr>
      <vt:lpstr>Design Thinking: Prototipação</vt:lpstr>
      <vt:lpstr>Design Thinking: Prototipação</vt:lpstr>
      <vt:lpstr>Design Thinking: Prototipação</vt:lpstr>
      <vt:lpstr>Design Thinking: Prototipação</vt:lpstr>
      <vt:lpstr>Design Thinking: Prototipação</vt:lpstr>
      <vt:lpstr>Design Thinking: Prototipação</vt:lpstr>
      <vt:lpstr>Design Thinking: Prototipação</vt:lpstr>
      <vt:lpstr>Design Thinking: Prototipação</vt:lpstr>
      <vt:lpstr>Apresentação do PowerPoint</vt:lpstr>
      <vt:lpstr>Apresentação do PowerPoint</vt:lpstr>
      <vt:lpstr>Design Thinking: Prototipação</vt:lpstr>
      <vt:lpstr>Design Thinking: Prototipação</vt:lpstr>
      <vt:lpstr>Apresentação do PowerPoint</vt:lpstr>
      <vt:lpstr>Design Thinking: Prototipação</vt:lpstr>
      <vt:lpstr>Design Thinking: Prototipação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 Bancada ao Mercado</dc:title>
  <dc:creator>Jessica Borges de Carvalho</dc:creator>
  <cp:lastModifiedBy>Jessica Borges de Carvalho</cp:lastModifiedBy>
  <cp:revision>64</cp:revision>
  <dcterms:created xsi:type="dcterms:W3CDTF">2026-06-25T18:23:02Z</dcterms:created>
  <dcterms:modified xsi:type="dcterms:W3CDTF">2026-07-07T00:50:05Z</dcterms:modified>
</cp:coreProperties>
</file>