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91" r:id="rId3"/>
    <p:sldId id="353" r:id="rId4"/>
    <p:sldId id="354" r:id="rId5"/>
    <p:sldId id="33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5" r:id="rId16"/>
    <p:sldId id="366" r:id="rId17"/>
    <p:sldId id="367" r:id="rId18"/>
    <p:sldId id="368" r:id="rId19"/>
    <p:sldId id="369" r:id="rId20"/>
    <p:sldId id="370" r:id="rId21"/>
    <p:sldId id="372" r:id="rId22"/>
    <p:sldId id="287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A623"/>
    <a:srgbClr val="19519F"/>
    <a:srgbClr val="F28705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7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11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AAF15-F48D-448C-86B3-403204A185D7}" type="datetimeFigureOut">
              <a:rPr lang="pt-BR" smtClean="0"/>
              <a:t>06/07/2026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0F3FC-D8DD-45AC-8357-E7021DDB58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18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Entenda o que as pessoas querem! Não venda a carne crua. Venda o churrasco!</a:t>
            </a:r>
            <a:endParaRPr lang="pt-BR" b="0" dirty="0">
              <a:effectLst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0F3FC-D8DD-45AC-8357-E7021DDB580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26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Não venda a carne crua. Venda o churrasco! Diversão, comida gostosa, reunião de amigos...</a:t>
            </a:r>
            <a:endParaRPr lang="pt-BR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Empresas -&gt; vendendo rentabilidade. Mostre quanto o produto vai dar de lucro!</a:t>
            </a:r>
            <a:endParaRPr lang="pt-BR" b="0" dirty="0">
              <a:effectLst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0F3FC-D8DD-45AC-8357-E7021DDB580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73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F449101F-21ED-AEBC-52DA-A28FD95858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3000">
                <a:srgbClr val="93A623">
                  <a:alpha val="85000"/>
                </a:srgbClr>
              </a:gs>
              <a:gs pos="100000">
                <a:srgbClr val="F287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74A38897-62C9-FB8D-E7A0-D021822428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1" cy="6858000"/>
          </a:xfrm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C2A263-2326-525F-AF2B-01BE80D23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77913"/>
            <a:ext cx="12192000" cy="2387600"/>
          </a:xfrm>
        </p:spPr>
        <p:txBody>
          <a:bodyPr anchor="b">
            <a:normAutofit/>
          </a:bodyPr>
          <a:lstStyle>
            <a:lvl1pPr algn="ctr">
              <a:defRPr sz="5000" kern="2000" spc="600" baseline="0">
                <a:solidFill>
                  <a:schemeClr val="bg1"/>
                </a:solidFill>
                <a:latin typeface="Bakbak One" pitchFamily="2" charset="0"/>
                <a:cs typeface="Bakbak One" pitchFamily="2" charset="0"/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98F82E-E753-BEC8-6F82-EBF3DA248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200" y="3602038"/>
            <a:ext cx="8355600" cy="1655762"/>
          </a:xfrm>
        </p:spPr>
        <p:txBody>
          <a:bodyPr/>
          <a:lstStyle>
            <a:lvl1pPr marL="0" indent="0" algn="ctr">
              <a:buNone/>
              <a:defRPr sz="2400" spc="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3075D732-5526-935F-A6AD-FC658CC23988}"/>
              </a:ext>
            </a:extLst>
          </p:cNvPr>
          <p:cNvCxnSpPr/>
          <p:nvPr userDrawn="1"/>
        </p:nvCxnSpPr>
        <p:spPr>
          <a:xfrm>
            <a:off x="8382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95CC03F-EA4A-356A-E797-AC082C06A822}"/>
              </a:ext>
            </a:extLst>
          </p:cNvPr>
          <p:cNvCxnSpPr/>
          <p:nvPr userDrawn="1"/>
        </p:nvCxnSpPr>
        <p:spPr>
          <a:xfrm>
            <a:off x="10273800" y="3796145"/>
            <a:ext cx="1080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áfico 5">
            <a:extLst>
              <a:ext uri="{FF2B5EF4-FFF2-40B4-BE49-F238E27FC236}">
                <a16:creationId xmlns:a16="http://schemas.microsoft.com/office/drawing/2014/main" id="{A91E0F94-BAEF-D865-0BE2-AE9A47BB6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4498" y="491172"/>
            <a:ext cx="2743005" cy="108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760F2E7-22FD-C9B7-BC50-82DC1C3FF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23" y="5703458"/>
            <a:ext cx="5111954" cy="81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4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AF99E1-7952-A21F-12DA-FC88DC20E5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3BF838-3C9B-ACB1-3B83-C554318D0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3" y="423589"/>
            <a:ext cx="10919534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470AD7-E624-F293-75D6-F7EAF7FF9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6233" y="1804487"/>
            <a:ext cx="10919534" cy="3672615"/>
          </a:xfrm>
        </p:spPr>
        <p:txBody>
          <a:bodyPr vert="eaVert"/>
          <a:lstStyle>
            <a:lvl2pPr>
              <a:defRPr>
                <a:solidFill>
                  <a:srgbClr val="333333"/>
                </a:solidFill>
              </a:defRPr>
            </a:lvl2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769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9052BCF-B452-80EF-EC7E-557DE4EE71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B02057-2BC8-3336-735F-B81B606C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88940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DE2055-8BA5-0BA3-9F09-BFE1E0D3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233" y="1804486"/>
            <a:ext cx="10929257" cy="367261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683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47C9034-372A-2DB8-DF55-F461EFB11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A0FC6E0-1F9B-5E5E-F67C-784D7E21A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2" y="423589"/>
            <a:ext cx="10894135" cy="3691805"/>
          </a:xfrm>
        </p:spPr>
        <p:txBody>
          <a:bodyPr anchor="b"/>
          <a:lstStyle>
            <a:lvl1pPr>
              <a:defRPr sz="60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F25B9A-73B7-E301-5DD2-0C213722A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2" y="4529388"/>
            <a:ext cx="10919535" cy="957309"/>
          </a:xfrm>
        </p:spPr>
        <p:txBody>
          <a:bodyPr/>
          <a:lstStyle>
            <a:lvl1pPr marL="0" indent="0">
              <a:buNone/>
              <a:defRPr sz="2400">
                <a:solidFill>
                  <a:srgbClr val="33333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9219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207D9C0-9646-7737-465B-EE7A73D1EF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79D6F3-0BAA-F91E-A647-D15B6FCF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89"/>
            <a:ext cx="9753817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9304C-392C-F749-3752-FEAFB6470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0830" y="1846763"/>
            <a:ext cx="5485169" cy="363033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4DE2821-BB93-CCB3-CB2F-4C04EE618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1401" y="1853003"/>
            <a:ext cx="5434366" cy="3624099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2910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30628E4-F77F-3040-2A13-795644DDBA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53FCA08-1999-CAB0-D229-5581E6A05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549" y="423590"/>
            <a:ext cx="9779217" cy="945336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671BA-B8F4-1312-0F95-1B7F14C78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233" y="1792513"/>
            <a:ext cx="5459766" cy="94533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791259-72F1-88AA-5DBE-846ED619F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35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010EF5-814E-CC5F-3C0D-2DFEBBFD3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22380" y="1792513"/>
            <a:ext cx="5459766" cy="94533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93A62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2A5F5C-E664-745A-4F3D-C47672B1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2380" y="3149462"/>
            <a:ext cx="5433386" cy="232764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36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F8CE5A5-EA53-67AD-6E32-A5C24248F2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5159879-DF51-3346-425F-0DDC61AF1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257" y="423589"/>
            <a:ext cx="9770509" cy="957309"/>
          </a:xfrm>
        </p:spPr>
        <p:txBody>
          <a:bodyPr/>
          <a:lstStyle>
            <a:lvl1pPr>
              <a:defRPr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276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BECB2D-43EB-7FBC-2D44-9016881863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9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C56D57E-5339-633F-183C-8ABBE6CBDE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EBA6E7-DB81-0BBF-76BF-5DDA84AF9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E01B24-61CD-BE8C-1FC9-0C78B352F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577" y="423589"/>
            <a:ext cx="7209190" cy="5076057"/>
          </a:xfrm>
        </p:spPr>
        <p:txBody>
          <a:bodyPr/>
          <a:lstStyle>
            <a:lvl1pPr>
              <a:defRPr sz="3200">
                <a:solidFill>
                  <a:srgbClr val="333333"/>
                </a:solidFill>
              </a:defRPr>
            </a:lvl1pPr>
            <a:lvl2pPr>
              <a:defRPr sz="2800">
                <a:solidFill>
                  <a:srgbClr val="333333"/>
                </a:solidFill>
              </a:defRPr>
            </a:lvl2pPr>
            <a:lvl3pPr>
              <a:defRPr sz="2400">
                <a:solidFill>
                  <a:srgbClr val="333333"/>
                </a:solidFill>
              </a:defRPr>
            </a:lvl3pPr>
            <a:lvl4pPr>
              <a:defRPr sz="2000">
                <a:solidFill>
                  <a:srgbClr val="333333"/>
                </a:solidFill>
              </a:defRPr>
            </a:lvl4pPr>
            <a:lvl5pPr>
              <a:defRPr sz="2000">
                <a:solidFill>
                  <a:srgbClr val="33333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5960DA4-B285-21B1-613A-E7229F1D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3785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31AF7359-69FD-D0C9-4C86-F8408679CB3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20A3F0-44DB-A014-CFAD-A9EA1E5FE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46577" y="423589"/>
            <a:ext cx="7235570" cy="5180042"/>
          </a:xfrm>
        </p:spPr>
        <p:txBody>
          <a:bodyPr/>
          <a:lstStyle>
            <a:lvl1pPr marL="0" indent="0">
              <a:buNone/>
              <a:defRPr sz="3200">
                <a:solidFill>
                  <a:srgbClr val="33333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FAA798E-D68E-3D8E-A40F-DDA901CA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15" y="423589"/>
            <a:ext cx="3683962" cy="2326234"/>
          </a:xfrm>
        </p:spPr>
        <p:txBody>
          <a:bodyPr anchor="b"/>
          <a:lstStyle>
            <a:lvl1pPr>
              <a:defRPr sz="3200">
                <a:solidFill>
                  <a:srgbClr val="19519F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21" name="Espaço Reservado para Texto 3">
            <a:extLst>
              <a:ext uri="{FF2B5EF4-FFF2-40B4-BE49-F238E27FC236}">
                <a16:creationId xmlns:a16="http://schemas.microsoft.com/office/drawing/2014/main" id="{2EFE28C7-7460-D39C-4713-C3575D94D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853" y="3173412"/>
            <a:ext cx="3736724" cy="2326234"/>
          </a:xfrm>
        </p:spPr>
        <p:txBody>
          <a:bodyPr/>
          <a:lstStyle>
            <a:lvl1pPr marL="0" indent="0">
              <a:buNone/>
              <a:defRPr sz="1600">
                <a:solidFill>
                  <a:srgbClr val="33333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0851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FD01761-8FDA-E09D-DC72-2B956199D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9A4253-45EF-11FC-6F32-4F82F9043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4D3ED-285C-79AF-0FE3-3D39E5197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C246B5FB-0CE8-4954-A68E-65CA1277DF34}" type="datetimeFigureOut">
              <a:rPr lang="pt-BR" smtClean="0"/>
              <a:pPr/>
              <a:t>06/07/2026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3A1185-6155-95B1-1AAB-287401791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E1F049-D60C-254B-F7D5-613E57364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1C34C3A6-907A-4799-AD21-DB1DB29172B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3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kbak One" pitchFamily="2" charset="0"/>
          <a:ea typeface="+mj-ea"/>
          <a:cs typeface="Bakbak One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42900-A234-4473-50CE-57BBA8E7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077913"/>
            <a:ext cx="10617200" cy="2387600"/>
          </a:xfrm>
        </p:spPr>
        <p:txBody>
          <a:bodyPr>
            <a:normAutofit/>
          </a:bodyPr>
          <a:lstStyle/>
          <a:p>
            <a:r>
              <a:rPr lang="pt-BR" i="1" dirty="0"/>
              <a:t>PITCH</a:t>
            </a:r>
            <a:endParaRPr lang="pt-BR" sz="40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5EA268-54FB-BEBA-F937-EF0660CA85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AULA 5 - ASSÍNCRONA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097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6158636" cy="905351"/>
          </a:xfrm>
        </p:spPr>
        <p:txBody>
          <a:bodyPr>
            <a:normAutofit/>
          </a:bodyPr>
          <a:lstStyle/>
          <a:p>
            <a:r>
              <a:rPr lang="pt-BR" sz="4400" dirty="0"/>
              <a:t>Tamanho do mercado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D76CEE9-5EE5-497D-A262-EC4C34EF1ED9}"/>
              </a:ext>
            </a:extLst>
          </p:cNvPr>
          <p:cNvSpPr txBox="1"/>
          <p:nvPr/>
        </p:nvSpPr>
        <p:spPr>
          <a:xfrm>
            <a:off x="4198777" y="2572458"/>
            <a:ext cx="75693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b="1" dirty="0">
                <a:latin typeface="Roboto" panose="02000000000000000000" pitchFamily="2" charset="0"/>
                <a:ea typeface="Roboto" panose="02000000000000000000" pitchFamily="2" charset="0"/>
              </a:rPr>
              <a:t>12.900.000</a:t>
            </a:r>
          </a:p>
          <a:p>
            <a:pPr algn="ctr"/>
            <a:r>
              <a:rPr lang="pt-BR" sz="6000" b="1" dirty="0">
                <a:latin typeface="Roboto" panose="02000000000000000000" pitchFamily="2" charset="0"/>
                <a:ea typeface="Roboto" panose="02000000000000000000" pitchFamily="2" charset="0"/>
              </a:rPr>
              <a:t>analfabetos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FC79072-91E2-40CE-B3F3-7EF72E22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41" y="1776899"/>
            <a:ext cx="3837467" cy="37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56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6158636" cy="905351"/>
          </a:xfrm>
        </p:spPr>
        <p:txBody>
          <a:bodyPr>
            <a:normAutofit/>
          </a:bodyPr>
          <a:lstStyle/>
          <a:p>
            <a:r>
              <a:rPr lang="pt-BR" sz="4400" dirty="0"/>
              <a:t>Tamanho do mercado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411B7B7C-F3E5-4BF6-92F9-28B36C0BB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6" t="1258" r="-2619" b="-237"/>
          <a:stretch/>
        </p:blipFill>
        <p:spPr bwMode="auto">
          <a:xfrm>
            <a:off x="2447378" y="2060880"/>
            <a:ext cx="3625308" cy="36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06CDAC86-857A-42FD-B57F-E2A8194B1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6" t="1258" r="-2619" b="-237"/>
          <a:stretch/>
        </p:blipFill>
        <p:spPr bwMode="auto">
          <a:xfrm>
            <a:off x="6345170" y="2059802"/>
            <a:ext cx="3625308" cy="36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95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6158636" cy="905351"/>
          </a:xfrm>
        </p:spPr>
        <p:txBody>
          <a:bodyPr>
            <a:normAutofit/>
          </a:bodyPr>
          <a:lstStyle/>
          <a:p>
            <a:r>
              <a:rPr lang="pt-BR" sz="4400" dirty="0"/>
              <a:t>Tamanho do mercado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F3D9070-715E-4C57-A323-4694AD84C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98" y="1903065"/>
            <a:ext cx="3084633" cy="38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41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6158636" cy="905351"/>
          </a:xfrm>
        </p:spPr>
        <p:txBody>
          <a:bodyPr>
            <a:normAutofit/>
          </a:bodyPr>
          <a:lstStyle/>
          <a:p>
            <a:r>
              <a:rPr lang="pt-BR" sz="4400" dirty="0"/>
              <a:t>A solução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EBB0F96-A233-4DE0-A989-1D79D8CE4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77" y="1964744"/>
            <a:ext cx="2532185" cy="380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DBB6F74-4C5E-4CA8-B16A-9F645A66F6AB}"/>
              </a:ext>
            </a:extLst>
          </p:cNvPr>
          <p:cNvSpPr txBox="1"/>
          <p:nvPr/>
        </p:nvSpPr>
        <p:spPr>
          <a:xfrm>
            <a:off x="748144" y="1861404"/>
            <a:ext cx="807933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Como</a:t>
            </a: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soluciona? </a:t>
            </a:r>
            <a:r>
              <a:rPr lang="pt-BR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Por que </a:t>
            </a: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soluciona?</a:t>
            </a:r>
            <a:endParaRPr lang="pt-BR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800"/>
              </a:spcBef>
              <a:spcAft>
                <a:spcPts val="0"/>
              </a:spcAft>
            </a:pPr>
            <a:br>
              <a:rPr lang="pt-BR" b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 possível, fazer demonstração</a:t>
            </a:r>
          </a:p>
          <a:p>
            <a:pPr rtl="0" fontAlgn="base">
              <a:spcBef>
                <a:spcPts val="800"/>
              </a:spcBef>
              <a:spcAft>
                <a:spcPts val="0"/>
              </a:spcAft>
            </a:pPr>
            <a:br>
              <a:rPr lang="pt-BR" b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ERRO</a:t>
            </a: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pt-BR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42950" lvl="1" indent="-285750"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Gastar muito tempo aqui</a:t>
            </a:r>
          </a:p>
          <a:p>
            <a:pPr rtl="0" fontAlgn="base">
              <a:spcBef>
                <a:spcPts val="800"/>
              </a:spcBef>
              <a:spcAft>
                <a:spcPts val="0"/>
              </a:spcAft>
            </a:pPr>
            <a:br>
              <a:rPr lang="pt-BR" b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pt-BR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DICAS</a:t>
            </a: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pt-BR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42950" lvl="1" indent="-285750"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Use uma </a:t>
            </a:r>
            <a:r>
              <a:rPr lang="pt-BR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analogia</a:t>
            </a: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“Nosso serviço é como um Uber para passeadores de cães”</a:t>
            </a:r>
          </a:p>
          <a:p>
            <a:pPr marL="742950" lvl="1" indent="-285750" rtl="0" fontAlgn="base"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Melhorar </a:t>
            </a:r>
            <a:r>
              <a:rPr lang="pt-BR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mostrar</a:t>
            </a: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do que contar (ex.: diagrama, protótipo, “antes e depois” </a:t>
            </a:r>
            <a:r>
              <a:rPr lang="pt-BR" b="0" i="0" u="none" strike="noStrike" dirty="0" err="1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etc</a:t>
            </a:r>
            <a:r>
              <a:rPr lang="pt-BR" b="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3398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829174" cy="905351"/>
          </a:xfrm>
        </p:spPr>
        <p:txBody>
          <a:bodyPr>
            <a:normAutofit/>
          </a:bodyPr>
          <a:lstStyle/>
          <a:p>
            <a:r>
              <a:rPr lang="pt-BR" sz="4400" dirty="0"/>
              <a:t>Concorrentes / Diferencial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DBB6F74-4C5E-4CA8-B16A-9F645A66F6AB}"/>
              </a:ext>
            </a:extLst>
          </p:cNvPr>
          <p:cNvSpPr txBox="1"/>
          <p:nvPr/>
        </p:nvSpPr>
        <p:spPr>
          <a:xfrm>
            <a:off x="737329" y="2048961"/>
            <a:ext cx="734077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2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2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Quem mais </a:t>
            </a:r>
            <a:r>
              <a:rPr lang="pt-BR" sz="22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resolve o problema? Por que</a:t>
            </a:r>
            <a:r>
              <a:rPr lang="pt-BR" sz="22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você é melhor?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2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2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2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ERRO: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pt-BR" sz="22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“Ninguém faz isso” / “Não temos concorrentes”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2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2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2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DICAS: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pt-BR" sz="22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Mostre as diferenças para os concorrentes. É mais simples? Mais barato?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pt-BR" sz="22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Use um gráfico 2x2 e se posicione no local “nobre”</a:t>
            </a:r>
          </a:p>
        </p:txBody>
      </p:sp>
      <p:pic>
        <p:nvPicPr>
          <p:cNvPr id="11266" name="Picture 2" descr="A red heart shaped balloon&#10;&#10;AI-generated content may be incorrect.">
            <a:extLst>
              <a:ext uri="{FF2B5EF4-FFF2-40B4-BE49-F238E27FC236}">
                <a16:creationId xmlns:a16="http://schemas.microsoft.com/office/drawing/2014/main" id="{0B45B805-9E42-48E1-91FE-F0461D8B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136" y="2048961"/>
            <a:ext cx="1987702" cy="34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755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7829174" cy="905351"/>
          </a:xfrm>
        </p:spPr>
        <p:txBody>
          <a:bodyPr>
            <a:normAutofit/>
          </a:bodyPr>
          <a:lstStyle/>
          <a:p>
            <a:r>
              <a:rPr lang="pt-BR" sz="4400" dirty="0"/>
              <a:t>Concorrentes / Diferencial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0B5697D-BEFE-40D4-9A2B-F44EE9C1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17" y="1981712"/>
            <a:ext cx="6936765" cy="373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14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4" y="871548"/>
            <a:ext cx="9007343" cy="905351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Modelo de Negócio / Transferência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DBB6F74-4C5E-4CA8-B16A-9F645A66F6AB}"/>
              </a:ext>
            </a:extLst>
          </p:cNvPr>
          <p:cNvSpPr txBox="1"/>
          <p:nvPr/>
        </p:nvSpPr>
        <p:spPr>
          <a:xfrm>
            <a:off x="737329" y="2048961"/>
            <a:ext cx="779120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Como vamos  ganhar dinheiro?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É escalável?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Tente citar pelo menos uma fonte possível de receita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 startup: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Assinatura? Venda de hardware? Licenciamento?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 transferência de tecnologia: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Busca um licenciamento exclusivo para uma farmacêutica? Uma parceria de P&amp;D?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6B55D55-BDFE-4417-B8B7-DC033B62A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819" y="2095751"/>
            <a:ext cx="2490843" cy="373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204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4" y="871548"/>
            <a:ext cx="9007343" cy="905351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Modelo de Negócio / Transferência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14338" name="Picture 2" descr="The Business Model Navigator: The strategies behind the most successful  companies | Amazon.com.br">
            <a:extLst>
              <a:ext uri="{FF2B5EF4-FFF2-40B4-BE49-F238E27FC236}">
                <a16:creationId xmlns:a16="http://schemas.microsoft.com/office/drawing/2014/main" id="{29FEC853-9934-4AC1-A809-1FE19FF78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85" y="1927574"/>
            <a:ext cx="2563507" cy="38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364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4" y="871548"/>
            <a:ext cx="9007343" cy="905351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Modelo de Negócio / Transferência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DBB6F74-4C5E-4CA8-B16A-9F645A66F6AB}"/>
              </a:ext>
            </a:extLst>
          </p:cNvPr>
          <p:cNvSpPr txBox="1"/>
          <p:nvPr/>
        </p:nvSpPr>
        <p:spPr>
          <a:xfrm>
            <a:off x="748144" y="2164998"/>
            <a:ext cx="779120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Quais são seus </a:t>
            </a:r>
            <a:r>
              <a:rPr lang="pt-BR" sz="20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canais </a:t>
            </a: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de venda, comunicação e distribuição?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 ainda não tem a forma mais eficiente, apresente a que pretende testar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ERRO: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“Vamos fazer marketing digital”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AC2C18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rgbClr val="AC2C18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EXEMPLO: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“Vamos fazer venda direta B2B para diretores de P&amp;D dessas 5 empresas: X, Y...”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3736EE5-FCB8-4D8A-9310-74ECA1021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355" y="2241052"/>
            <a:ext cx="2316973" cy="34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4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4" y="871548"/>
            <a:ext cx="9007343" cy="905351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Modelo de Negócio / Transferência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DBB6F74-4C5E-4CA8-B16A-9F645A66F6AB}"/>
              </a:ext>
            </a:extLst>
          </p:cNvPr>
          <p:cNvSpPr txBox="1"/>
          <p:nvPr/>
        </p:nvSpPr>
        <p:spPr>
          <a:xfrm>
            <a:off x="748144" y="2356738"/>
            <a:ext cx="63032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que você quer </a:t>
            </a: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da audiência?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i="0" u="none" strike="noStrike" dirty="0">
              <a:solidFill>
                <a:srgbClr val="19519F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Seja específico.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i="0" u="none" strike="noStrike" dirty="0">
              <a:solidFill>
                <a:srgbClr val="19519F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b="1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EXEMPLOS: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“Precisamos de R$ 500 mil para finalizar o protótipo e validar com 3 clientes”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“Buscamos um parceiro industrial do setor químico para escalar nossa produção”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D4582850-8F3E-41ED-9DBF-15511A8A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398" y="2043489"/>
            <a:ext cx="2324264" cy="348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81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i="1" dirty="0" err="1"/>
              <a:t>Pitch</a:t>
            </a:r>
            <a:endParaRPr lang="pt-BR" i="1" dirty="0">
              <a:latin typeface="Bakbak One"/>
            </a:endParaRP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832337" y="2049327"/>
            <a:ext cx="7326925" cy="366959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600" b="1" dirty="0">
                <a:solidFill>
                  <a:srgbClr val="19519F"/>
                </a:solidFill>
              </a:rPr>
              <a:t>» </a:t>
            </a:r>
            <a:r>
              <a:rPr lang="pt-BR" sz="2600" b="1" dirty="0">
                <a:solidFill>
                  <a:srgbClr val="C00000"/>
                </a:solidFill>
              </a:rPr>
              <a:t>Apresentação</a:t>
            </a:r>
            <a:r>
              <a:rPr lang="pt-BR" sz="2600" dirty="0">
                <a:solidFill>
                  <a:srgbClr val="19519F"/>
                </a:solidFill>
              </a:rPr>
              <a:t> de negócio para investidor, cliente, sócio, funcionário...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6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» </a:t>
            </a:r>
            <a:r>
              <a:rPr lang="pt-BR" sz="2600" b="1" dirty="0">
                <a:solidFill>
                  <a:srgbClr val="C00000"/>
                </a:solidFill>
              </a:rPr>
              <a:t>Sintetiza</a:t>
            </a:r>
            <a:r>
              <a:rPr lang="pt-BR" sz="2600" dirty="0">
                <a:solidFill>
                  <a:srgbClr val="19519F"/>
                </a:solidFill>
              </a:rPr>
              <a:t> os principais pontos do negócio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6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» </a:t>
            </a:r>
            <a:r>
              <a:rPr lang="pt-BR" sz="2600" dirty="0">
                <a:solidFill>
                  <a:srgbClr val="19519F"/>
                </a:solidFill>
              </a:rPr>
              <a:t>“</a:t>
            </a:r>
            <a:r>
              <a:rPr lang="pt-BR" sz="2600" b="1" dirty="0">
                <a:solidFill>
                  <a:srgbClr val="C00000"/>
                </a:solidFill>
              </a:rPr>
              <a:t>Maldição do conhecimento</a:t>
            </a:r>
            <a:r>
              <a:rPr lang="pt-BR" sz="2600" dirty="0">
                <a:solidFill>
                  <a:srgbClr val="19519F"/>
                </a:solidFill>
              </a:rPr>
              <a:t>”: pode ser difícil lembrar como é não saber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2600" dirty="0">
              <a:solidFill>
                <a:srgbClr val="19519F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28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Wingdings" pitchFamily="2" charset="2"/>
              </a:rPr>
              <a:t>» </a:t>
            </a:r>
            <a:r>
              <a:rPr lang="pt-BR" sz="2600" dirty="0">
                <a:solidFill>
                  <a:srgbClr val="19519F"/>
                </a:solidFill>
              </a:rPr>
              <a:t>Um </a:t>
            </a:r>
            <a:r>
              <a:rPr lang="pt-BR" sz="2600" dirty="0" err="1">
                <a:solidFill>
                  <a:srgbClr val="19519F"/>
                </a:solidFill>
              </a:rPr>
              <a:t>pitch</a:t>
            </a:r>
            <a:r>
              <a:rPr lang="pt-BR" sz="2600" dirty="0">
                <a:solidFill>
                  <a:srgbClr val="19519F"/>
                </a:solidFill>
              </a:rPr>
              <a:t> não é para mostrar que você é inteligente. </a:t>
            </a:r>
            <a:r>
              <a:rPr lang="pt-BR" sz="2600" b="1" dirty="0">
                <a:solidFill>
                  <a:srgbClr val="C00000"/>
                </a:solidFill>
              </a:rPr>
              <a:t>É para mostrar que sua ideia tem valor!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26CCC2-3D0E-4141-8ED6-E7067DFE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961" y="2067957"/>
            <a:ext cx="2444701" cy="366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9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4" y="871548"/>
            <a:ext cx="9007343" cy="905351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Modelo de Negócio / Transferência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DBB6F74-4C5E-4CA8-B16A-9F645A66F6AB}"/>
              </a:ext>
            </a:extLst>
          </p:cNvPr>
          <p:cNvSpPr txBox="1"/>
          <p:nvPr/>
        </p:nvSpPr>
        <p:spPr>
          <a:xfrm>
            <a:off x="748144" y="2127738"/>
            <a:ext cx="714734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Por que você e sua equipe são as </a:t>
            </a:r>
            <a:r>
              <a:rPr lang="pt-BR" sz="2000" b="1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pessoas certas </a:t>
            </a: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para fazer isso?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ERRO (do acadêmico):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Listar artigos publicados da equipe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pt-BR" sz="2000" b="1" i="0" u="none" strike="noStrike" dirty="0">
              <a:solidFill>
                <a:srgbClr val="C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pt-BR" sz="2000" b="1" i="0" u="none" strike="noStrike" dirty="0">
                <a:solidFill>
                  <a:srgbClr val="C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DICAS: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Mostre a expertise técnica; de negócio; de mercado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Equipes heterogêneas são bem vistas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pt-BR" sz="2000" i="0" u="none" strike="noStrike" dirty="0">
                <a:solidFill>
                  <a:srgbClr val="1951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Se faltar alguém, mostre que está buscando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C2AC105-7ACF-4EAA-B53B-C2887E14D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06" y="1990724"/>
            <a:ext cx="2575356" cy="386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96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dirty="0" err="1"/>
              <a:t>Pitch</a:t>
            </a:r>
            <a:r>
              <a:rPr lang="pt-BR" sz="4400" dirty="0"/>
              <a:t>: Estrutura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Chamar a atenção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O problema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Tamanho do mercado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A solução (sua pesquisa!)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Concorrentes / Diferencial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Modelo de negócio / Transferência de tecnologia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Como atingir clientes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Projeções e próximos passos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Equipe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6FD6CA8-EC18-4677-935D-9A4E8E97DC2A}"/>
              </a:ext>
            </a:extLst>
          </p:cNvPr>
          <p:cNvSpPr/>
          <p:nvPr/>
        </p:nvSpPr>
        <p:spPr>
          <a:xfrm>
            <a:off x="8088923" y="2114971"/>
            <a:ext cx="3148067" cy="3657482"/>
          </a:xfrm>
          <a:prstGeom prst="roundRect">
            <a:avLst/>
          </a:prstGeom>
          <a:noFill/>
          <a:ln w="38100">
            <a:solidFill>
              <a:srgbClr val="93A6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r>
              <a:rPr lang="pt-BR" sz="26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CONTE UMA HISTÓRIA!</a:t>
            </a:r>
          </a:p>
          <a:p>
            <a:pPr algn="ctr">
              <a:spcAft>
                <a:spcPts val="800"/>
              </a:spcAft>
            </a:pPr>
            <a:endParaRPr lang="pt-BR" sz="22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spcAft>
                <a:spcPts val="800"/>
              </a:spcAft>
            </a:pP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Mostre paixão! Por que você se importa com esse problema?</a:t>
            </a:r>
          </a:p>
          <a:p>
            <a:pPr algn="ctr">
              <a:spcAft>
                <a:spcPts val="800"/>
              </a:spcAft>
            </a:pPr>
            <a:endParaRPr lang="pt-BR" sz="22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>
              <a:spcAft>
                <a:spcPts val="800"/>
              </a:spcAft>
            </a:pP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Pratique!</a:t>
            </a:r>
          </a:p>
          <a:p>
            <a:pPr>
              <a:spcAft>
                <a:spcPts val="800"/>
              </a:spcAft>
            </a:pPr>
            <a:endParaRPr lang="pt-BR" sz="1600" b="1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0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55AE36-5CED-4CE9-AF9A-B540BF81D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696" y="761851"/>
            <a:ext cx="8838607" cy="49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7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i="1" dirty="0" err="1"/>
              <a:t>Pitch</a:t>
            </a:r>
            <a:endParaRPr lang="pt-BR" i="1" dirty="0">
              <a:latin typeface="Bakbak One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45AC459-2A0A-424C-A722-477671D0D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47" y="1585739"/>
            <a:ext cx="6075530" cy="460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49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i="1" dirty="0" err="1"/>
              <a:t>Pitch</a:t>
            </a:r>
            <a:endParaRPr lang="pt-BR" i="1" dirty="0">
              <a:latin typeface="Bakbak One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81B4780-33D9-4380-BBC8-71A7545A5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338" y="2044631"/>
            <a:ext cx="5649423" cy="37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77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dirty="0" err="1"/>
              <a:t>Pitch</a:t>
            </a:r>
            <a:r>
              <a:rPr lang="pt-BR" sz="4400" dirty="0"/>
              <a:t>: Estrutura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Chamar a atenção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O problema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Tamanho do mercado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A solução (sua pesquisa!)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Concorrentes / Diferencial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Modelo de negócio / Transferência de tecnologia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Como atingir clientes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Projeções e próximos passos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t-BR" sz="2200" dirty="0">
                <a:solidFill>
                  <a:srgbClr val="19519F"/>
                </a:solidFill>
              </a:rPr>
              <a:t>Equipe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7FEB89-4C27-43B8-B671-79C1C13C6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47" y="1856871"/>
            <a:ext cx="2589107" cy="388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7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dirty="0" err="1"/>
              <a:t>Pitch</a:t>
            </a:r>
            <a:r>
              <a:rPr lang="pt-BR" sz="4400" dirty="0"/>
              <a:t>: Estrutura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D76CEE9-5EE5-497D-A262-EC4C34EF1ED9}"/>
              </a:ext>
            </a:extLst>
          </p:cNvPr>
          <p:cNvSpPr txBox="1"/>
          <p:nvPr/>
        </p:nvSpPr>
        <p:spPr>
          <a:xfrm>
            <a:off x="748144" y="1972017"/>
            <a:ext cx="1061151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9519F"/>
                </a:solidFill>
              </a:rPr>
              <a:t>»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Estatística chocante! </a:t>
            </a:r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Uma pergunta retórica poderosa ou uma história pessoal curta.</a:t>
            </a:r>
          </a:p>
          <a:p>
            <a:endParaRPr lang="pt-BR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2400" b="1" dirty="0">
                <a:solidFill>
                  <a:srgbClr val="19519F"/>
                </a:solidFill>
              </a:rPr>
              <a:t>»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RUIM:</a:t>
            </a:r>
          </a:p>
          <a:p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“O título da minha pesquisa é...”</a:t>
            </a:r>
          </a:p>
          <a:p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“Eu sou o Fulano, faço doutorado em...”</a:t>
            </a:r>
          </a:p>
          <a:p>
            <a:endParaRPr lang="pt-BR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2400" b="1" dirty="0">
                <a:solidFill>
                  <a:srgbClr val="19519F"/>
                </a:solidFill>
              </a:rPr>
              <a:t>»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BOM:</a:t>
            </a:r>
          </a:p>
          <a:p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“Todos os anos, 100 mil pessoas morrem em filas de transplante de rim. E se pudéssemos imprimir runs em laboratório?”</a:t>
            </a:r>
          </a:p>
          <a:p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“O que aconteceria se 90% dos advogados juniores fossem 5x mais produtivos? Hoje eles gastam 20 horas por semana lendo contratos. Vou mostrar como fazer isso em 20 minutos”</a:t>
            </a:r>
          </a:p>
        </p:txBody>
      </p:sp>
    </p:spTree>
    <p:extLst>
      <p:ext uri="{BB962C8B-B14F-4D97-AF65-F5344CB8AC3E}">
        <p14:creationId xmlns:p14="http://schemas.microsoft.com/office/powerpoint/2010/main" val="337708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5284855" cy="945336"/>
          </a:xfrm>
        </p:spPr>
        <p:txBody>
          <a:bodyPr>
            <a:normAutofit/>
          </a:bodyPr>
          <a:lstStyle/>
          <a:p>
            <a:r>
              <a:rPr lang="pt-BR" sz="4400" dirty="0"/>
              <a:t>O Problema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D76CEE9-5EE5-497D-A262-EC4C34EF1ED9}"/>
              </a:ext>
            </a:extLst>
          </p:cNvPr>
          <p:cNvSpPr txBox="1"/>
          <p:nvPr/>
        </p:nvSpPr>
        <p:spPr>
          <a:xfrm>
            <a:off x="748144" y="1856871"/>
            <a:ext cx="756937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9519F"/>
                </a:solidFill>
              </a:rPr>
              <a:t>» </a:t>
            </a:r>
            <a:r>
              <a:rPr lang="pt-BR" sz="22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Qual é a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dor real</a:t>
            </a:r>
            <a:r>
              <a:rPr lang="pt-BR" sz="22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urgente e cara que você está resolvendo?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Faça o público ter empatia!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sz="22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2400" b="1" dirty="0">
                <a:solidFill>
                  <a:srgbClr val="C00000"/>
                </a:solidFill>
              </a:rPr>
              <a:t>»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ERRO: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Focar em uma “lacuna de pesquisa” ao invés de um problema de mercado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sz="22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EXEMPLO: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“O problema não é que faltam estudos sobre X. O problema é que o diagnóstico de Alzheimer custa 5 mil reais, leva 3 semanas e tem 40% de chance de erro”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FAA77DD-0C84-4E73-BD26-57241762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012002"/>
            <a:ext cx="2901462" cy="373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77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6158636" cy="905351"/>
          </a:xfrm>
        </p:spPr>
        <p:txBody>
          <a:bodyPr>
            <a:normAutofit/>
          </a:bodyPr>
          <a:lstStyle/>
          <a:p>
            <a:r>
              <a:rPr lang="pt-BR" sz="4400" dirty="0"/>
              <a:t>Tamanho do mercado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D76CEE9-5EE5-497D-A262-EC4C34EF1ED9}"/>
              </a:ext>
            </a:extLst>
          </p:cNvPr>
          <p:cNvSpPr txBox="1"/>
          <p:nvPr/>
        </p:nvSpPr>
        <p:spPr>
          <a:xfrm>
            <a:off x="664195" y="1908774"/>
            <a:ext cx="756937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19519F"/>
                </a:solidFill>
              </a:rPr>
              <a:t>»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Quantas pessoas</a:t>
            </a:r>
            <a:r>
              <a:rPr lang="pt-BR" sz="22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/empresas têm essa dor? Quanto elas gastam para resolvê-la?</a:t>
            </a:r>
          </a:p>
          <a:p>
            <a:endParaRPr lang="pt-BR" sz="22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pt-BR" sz="22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2000" b="1" dirty="0">
                <a:solidFill>
                  <a:srgbClr val="19519F"/>
                </a:solidFill>
              </a:rPr>
              <a:t>»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ERRO: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“Meu mercado é global. Qualquer pessoa pode usar”</a:t>
            </a:r>
          </a:p>
          <a:p>
            <a:endParaRPr lang="pt-BR" sz="22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pt-BR" sz="2200" dirty="0">
              <a:solidFill>
                <a:srgbClr val="19519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pt-BR" sz="20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» </a:t>
            </a:r>
            <a:r>
              <a:rPr lang="pt-BR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EXEMPLO: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1951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“Vamos focar primeiro em hospitais privados em Goiás. É um mercado de R$ 50 milhões/ano”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2D17534-EF33-4C52-8BB4-B2C6C65BC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576" y="1896857"/>
            <a:ext cx="2547086" cy="38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781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2963-03B4-CFF4-61F0-CC3337379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C17A0686-49DF-4F57-8189-97152DC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95" y="871548"/>
            <a:ext cx="6158636" cy="905351"/>
          </a:xfrm>
        </p:spPr>
        <p:txBody>
          <a:bodyPr>
            <a:normAutofit/>
          </a:bodyPr>
          <a:lstStyle/>
          <a:p>
            <a:r>
              <a:rPr lang="pt-BR" sz="4400" dirty="0"/>
              <a:t>Tamanho do mercado</a:t>
            </a:r>
          </a:p>
        </p:txBody>
      </p:sp>
      <p:sp>
        <p:nvSpPr>
          <p:cNvPr id="16" name="Espaço Reservado para Conteúdo 5">
            <a:extLst>
              <a:ext uri="{FF2B5EF4-FFF2-40B4-BE49-F238E27FC236}">
                <a16:creationId xmlns:a16="http://schemas.microsoft.com/office/drawing/2014/main" id="{191A79B0-EB52-3CC5-8622-2C51B5F416B3}"/>
              </a:ext>
            </a:extLst>
          </p:cNvPr>
          <p:cNvSpPr txBox="1">
            <a:spLocks/>
          </p:cNvSpPr>
          <p:nvPr/>
        </p:nvSpPr>
        <p:spPr>
          <a:xfrm>
            <a:off x="748144" y="1856871"/>
            <a:ext cx="7147347" cy="3862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t-BR" sz="2200" dirty="0">
              <a:solidFill>
                <a:srgbClr val="19519F"/>
              </a:solidFill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82D7B4D4-F6C0-4315-584A-A05D89EBF20A}"/>
              </a:ext>
            </a:extLst>
          </p:cNvPr>
          <p:cNvCxnSpPr>
            <a:cxnSpLocks/>
          </p:cNvCxnSpPr>
          <p:nvPr/>
        </p:nvCxnSpPr>
        <p:spPr>
          <a:xfrm>
            <a:off x="664195" y="1776899"/>
            <a:ext cx="10695467" cy="39985"/>
          </a:xfrm>
          <a:prstGeom prst="straightConnector1">
            <a:avLst/>
          </a:prstGeom>
          <a:ln>
            <a:solidFill>
              <a:srgbClr val="93A62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D138374-0080-4F96-83A7-092D9F96894A}"/>
              </a:ext>
            </a:extLst>
          </p:cNvPr>
          <p:cNvSpPr txBox="1"/>
          <p:nvPr/>
        </p:nvSpPr>
        <p:spPr>
          <a:xfrm>
            <a:off x="1693714" y="51828"/>
            <a:ext cx="10074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400" b="0" i="0" u="none" strike="noStrike" baseline="0" dirty="0">
                <a:solidFill>
                  <a:srgbClr val="F38705"/>
                </a:solidFill>
                <a:latin typeface="Roboto-Regular"/>
              </a:rPr>
              <a:t>Empreendedorismo Científico: </a:t>
            </a:r>
            <a:r>
              <a:rPr lang="pt-BR" sz="1400" dirty="0">
                <a:solidFill>
                  <a:srgbClr val="333333"/>
                </a:solidFill>
                <a:latin typeface="Roboto-Regular"/>
              </a:rPr>
              <a:t>da bancada ao mercado</a:t>
            </a:r>
            <a:endParaRPr lang="pt-BR" sz="1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D76CEE9-5EE5-497D-A262-EC4C34EF1ED9}"/>
              </a:ext>
            </a:extLst>
          </p:cNvPr>
          <p:cNvSpPr txBox="1"/>
          <p:nvPr/>
        </p:nvSpPr>
        <p:spPr>
          <a:xfrm>
            <a:off x="2311310" y="2976719"/>
            <a:ext cx="75693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F2870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“No Brasil há 12,9 milhões de analfabetos” (PNAD, 2016)”</a:t>
            </a:r>
          </a:p>
        </p:txBody>
      </p:sp>
    </p:spTree>
    <p:extLst>
      <p:ext uri="{BB962C8B-B14F-4D97-AF65-F5344CB8AC3E}">
        <p14:creationId xmlns:p14="http://schemas.microsoft.com/office/powerpoint/2010/main" val="5542479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resentação1" id="{3AB3A11B-285F-4152-A2D9-6A1A0504C029}" vid="{D6D2E804-FC64-44D3-A69F-496CE6DE474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Modelo_para edição (3)</Template>
  <TotalTime>6488</TotalTime>
  <Words>963</Words>
  <Application>Microsoft Office PowerPoint</Application>
  <PresentationFormat>Widescreen</PresentationFormat>
  <Paragraphs>157</Paragraphs>
  <Slides>22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0" baseType="lpstr">
      <vt:lpstr>Aptos</vt:lpstr>
      <vt:lpstr>Arial</vt:lpstr>
      <vt:lpstr>Bakbak One</vt:lpstr>
      <vt:lpstr>Calibri</vt:lpstr>
      <vt:lpstr>Roboto</vt:lpstr>
      <vt:lpstr>Roboto-Regular</vt:lpstr>
      <vt:lpstr>Wingdings</vt:lpstr>
      <vt:lpstr>Tema do Office</vt:lpstr>
      <vt:lpstr>PITCH</vt:lpstr>
      <vt:lpstr>Pitch</vt:lpstr>
      <vt:lpstr>Pitch</vt:lpstr>
      <vt:lpstr>Pitch</vt:lpstr>
      <vt:lpstr>Pitch: Estrutura</vt:lpstr>
      <vt:lpstr>Pitch: Estrutura</vt:lpstr>
      <vt:lpstr>O Problema</vt:lpstr>
      <vt:lpstr>Tamanho do mercado</vt:lpstr>
      <vt:lpstr>Tamanho do mercado</vt:lpstr>
      <vt:lpstr>Tamanho do mercado</vt:lpstr>
      <vt:lpstr>Tamanho do mercado</vt:lpstr>
      <vt:lpstr>Tamanho do mercado</vt:lpstr>
      <vt:lpstr>A solução</vt:lpstr>
      <vt:lpstr>Concorrentes / Diferencial</vt:lpstr>
      <vt:lpstr>Concorrentes / Diferencial</vt:lpstr>
      <vt:lpstr>Modelo de Negócio / Transferência</vt:lpstr>
      <vt:lpstr>Modelo de Negócio / Transferência</vt:lpstr>
      <vt:lpstr>Modelo de Negócio / Transferência</vt:lpstr>
      <vt:lpstr>Modelo de Negócio / Transferência</vt:lpstr>
      <vt:lpstr>Modelo de Negócio / Transferência</vt:lpstr>
      <vt:lpstr>Pitch: Estrutura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Bancada ao Mercado</dc:title>
  <dc:creator>Jessica Borges de Carvalho</dc:creator>
  <cp:lastModifiedBy>Jessica Borges de Carvalho</cp:lastModifiedBy>
  <cp:revision>61</cp:revision>
  <dcterms:created xsi:type="dcterms:W3CDTF">2026-06-25T18:23:02Z</dcterms:created>
  <dcterms:modified xsi:type="dcterms:W3CDTF">2026-07-07T00:27:52Z</dcterms:modified>
</cp:coreProperties>
</file>