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50" r:id="rId19"/>
    <p:sldId id="351" r:id="rId20"/>
    <p:sldId id="352" r:id="rId21"/>
    <p:sldId id="28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705"/>
    <a:srgbClr val="333333"/>
    <a:srgbClr val="93A623"/>
    <a:srgbClr val="195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94660"/>
  </p:normalViewPr>
  <p:slideViewPr>
    <p:cSldViewPr snapToGrid="0">
      <p:cViewPr>
        <p:scale>
          <a:sx n="60" d="100"/>
          <a:sy n="60" d="100"/>
        </p:scale>
        <p:origin x="42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08319-FF16-6844-8B67-B8B78F07276B}" type="doc">
      <dgm:prSet loTypeId="urn:microsoft.com/office/officeart/2005/8/layout/pyramid3" loCatId="" qsTypeId="urn:microsoft.com/office/officeart/2005/8/quickstyle/simple1" qsCatId="simple" csTypeId="urn:microsoft.com/office/officeart/2005/8/colors/accent1_2" csCatId="accent1" phldr="1"/>
      <dgm:spPr/>
    </dgm:pt>
    <dgm:pt modelId="{7D86C252-47EA-414C-A8D8-82B7E9EA2D65}">
      <dgm:prSet phldrT="[Text]" custT="1"/>
      <dgm:spPr>
        <a:solidFill>
          <a:srgbClr val="F28705"/>
        </a:solidFill>
      </dgm:spPr>
      <dgm:t>
        <a:bodyPr/>
        <a:lstStyle/>
        <a:p>
          <a:r>
            <a:rPr lang="en-US" sz="1600" b="1" dirty="0" err="1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Visibilidade</a:t>
          </a:r>
          <a:endParaRPr lang="en-US" sz="1600" b="1" dirty="0">
            <a:solidFill>
              <a:srgbClr val="19519F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7CBE08D-C759-E241-A3CF-72DE77780F37}" type="parTrans" cxnId="{2D1AEA00-2630-1646-B636-C3B2A181EB0C}">
      <dgm:prSet/>
      <dgm:spPr/>
      <dgm:t>
        <a:bodyPr/>
        <a:lstStyle/>
        <a:p>
          <a:endParaRPr lang="en-US"/>
        </a:p>
      </dgm:t>
    </dgm:pt>
    <dgm:pt modelId="{282A2907-D061-564A-948F-7AA3A712F893}" type="sibTrans" cxnId="{2D1AEA00-2630-1646-B636-C3B2A181EB0C}">
      <dgm:prSet/>
      <dgm:spPr/>
      <dgm:t>
        <a:bodyPr/>
        <a:lstStyle/>
        <a:p>
          <a:endParaRPr lang="en-US"/>
        </a:p>
      </dgm:t>
    </dgm:pt>
    <dgm:pt modelId="{3BD6DD70-D4FD-2E49-945C-81FB75F626CA}">
      <dgm:prSet phldrT="[Text]" custT="1"/>
      <dgm:spPr>
        <a:solidFill>
          <a:srgbClr val="F38706">
            <a:alpha val="69804"/>
          </a:srgbClr>
        </a:solidFill>
      </dgm:spPr>
      <dgm:t>
        <a:bodyPr/>
        <a:lstStyle/>
        <a:p>
          <a:r>
            <a:rPr lang="en-US" sz="1600" b="1" dirty="0" err="1">
              <a:solidFill>
                <a:srgbClr val="19519F"/>
              </a:solidFill>
            </a:rPr>
            <a:t>Engajamento</a:t>
          </a:r>
          <a:endParaRPr lang="en-US" sz="1600" b="1" dirty="0">
            <a:solidFill>
              <a:srgbClr val="19519F"/>
            </a:solidFill>
          </a:endParaRPr>
        </a:p>
      </dgm:t>
    </dgm:pt>
    <dgm:pt modelId="{0FD7BD64-1507-5247-90E5-322F8884728B}" type="parTrans" cxnId="{88D542AB-DEBE-8048-BEDC-5CEC7EA0D295}">
      <dgm:prSet/>
      <dgm:spPr/>
      <dgm:t>
        <a:bodyPr/>
        <a:lstStyle/>
        <a:p>
          <a:endParaRPr lang="en-US"/>
        </a:p>
      </dgm:t>
    </dgm:pt>
    <dgm:pt modelId="{7C211011-5664-724C-BBC4-040877A7E928}" type="sibTrans" cxnId="{88D542AB-DEBE-8048-BEDC-5CEC7EA0D295}">
      <dgm:prSet/>
      <dgm:spPr/>
      <dgm:t>
        <a:bodyPr/>
        <a:lstStyle/>
        <a:p>
          <a:endParaRPr lang="en-US"/>
        </a:p>
      </dgm:t>
    </dgm:pt>
    <dgm:pt modelId="{9B430F47-44B1-C543-AA3B-C7A448BE4E4A}">
      <dgm:prSet phldrT="[Text]" custT="1"/>
      <dgm:spPr>
        <a:solidFill>
          <a:srgbClr val="F38706">
            <a:alpha val="50196"/>
          </a:srgbClr>
        </a:solidFill>
      </dgm:spPr>
      <dgm:t>
        <a:bodyPr/>
        <a:lstStyle/>
        <a:p>
          <a:r>
            <a:rPr lang="pt-BR" sz="16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Advocacia</a:t>
          </a:r>
          <a:endParaRPr lang="en-US" sz="1600" b="1" dirty="0">
            <a:solidFill>
              <a:srgbClr val="19519F"/>
            </a:solidFill>
          </a:endParaRPr>
        </a:p>
      </dgm:t>
    </dgm:pt>
    <dgm:pt modelId="{2923D937-F266-904D-9588-F93E2543EF70}" type="sibTrans" cxnId="{4A162DD9-9FBB-D742-BBAD-F2709668EF9A}">
      <dgm:prSet/>
      <dgm:spPr/>
      <dgm:t>
        <a:bodyPr/>
        <a:lstStyle/>
        <a:p>
          <a:endParaRPr lang="en-US"/>
        </a:p>
      </dgm:t>
    </dgm:pt>
    <dgm:pt modelId="{35994D2B-5BA0-7346-9B4C-6EF36C652D10}" type="parTrans" cxnId="{4A162DD9-9FBB-D742-BBAD-F2709668EF9A}">
      <dgm:prSet/>
      <dgm:spPr/>
      <dgm:t>
        <a:bodyPr/>
        <a:lstStyle/>
        <a:p>
          <a:endParaRPr lang="en-US"/>
        </a:p>
      </dgm:t>
    </dgm:pt>
    <dgm:pt modelId="{E98201CD-BBE5-4927-BF89-BCA2A43F7D5F}">
      <dgm:prSet phldrT="[Text]" custT="1"/>
      <dgm:spPr>
        <a:solidFill>
          <a:srgbClr val="F38706">
            <a:alpha val="69804"/>
          </a:srgbClr>
        </a:solidFill>
      </dgm:spPr>
      <dgm:t>
        <a:bodyPr/>
        <a:lstStyle/>
        <a:p>
          <a:r>
            <a:rPr lang="en-US" sz="1600" b="1" dirty="0" err="1">
              <a:solidFill>
                <a:srgbClr val="19519F"/>
              </a:solidFill>
            </a:rPr>
            <a:t>Conversão</a:t>
          </a:r>
          <a:r>
            <a:rPr lang="en-US" sz="1600" b="1" dirty="0">
              <a:solidFill>
                <a:srgbClr val="19519F"/>
              </a:solidFill>
            </a:rPr>
            <a:t> / </a:t>
          </a:r>
          <a:r>
            <a:rPr lang="en-US" sz="1600" b="1" dirty="0" err="1">
              <a:solidFill>
                <a:srgbClr val="19519F"/>
              </a:solidFill>
            </a:rPr>
            <a:t>Colaboração</a:t>
          </a:r>
          <a:endParaRPr lang="en-US" sz="1600" b="1" dirty="0">
            <a:solidFill>
              <a:srgbClr val="19519F"/>
            </a:solidFill>
          </a:endParaRPr>
        </a:p>
      </dgm:t>
    </dgm:pt>
    <dgm:pt modelId="{92976417-3744-4D77-B534-875C9E21933C}" type="parTrans" cxnId="{D57E0C5F-A088-40C9-A1C3-0270A4280A71}">
      <dgm:prSet/>
      <dgm:spPr/>
      <dgm:t>
        <a:bodyPr/>
        <a:lstStyle/>
        <a:p>
          <a:endParaRPr lang="pt-BR"/>
        </a:p>
      </dgm:t>
    </dgm:pt>
    <dgm:pt modelId="{A4A75BCF-B1D2-4301-8FCB-D8410B4EE030}" type="sibTrans" cxnId="{D57E0C5F-A088-40C9-A1C3-0270A4280A71}">
      <dgm:prSet/>
      <dgm:spPr/>
      <dgm:t>
        <a:bodyPr/>
        <a:lstStyle/>
        <a:p>
          <a:endParaRPr lang="pt-BR"/>
        </a:p>
      </dgm:t>
    </dgm:pt>
    <dgm:pt modelId="{BBE0C63A-48ED-8F43-B324-DF71F7800A8D}" type="pres">
      <dgm:prSet presAssocID="{FCE08319-FF16-6844-8B67-B8B78F07276B}" presName="Name0" presStyleCnt="0">
        <dgm:presLayoutVars>
          <dgm:dir/>
          <dgm:animLvl val="lvl"/>
          <dgm:resizeHandles val="exact"/>
        </dgm:presLayoutVars>
      </dgm:prSet>
      <dgm:spPr/>
    </dgm:pt>
    <dgm:pt modelId="{80EFB1D2-5554-1A49-9C52-72E66502BE0C}" type="pres">
      <dgm:prSet presAssocID="{7D86C252-47EA-414C-A8D8-82B7E9EA2D65}" presName="Name8" presStyleCnt="0"/>
      <dgm:spPr/>
    </dgm:pt>
    <dgm:pt modelId="{D55B944B-0B13-D84C-8645-4622289235AF}" type="pres">
      <dgm:prSet presAssocID="{7D86C252-47EA-414C-A8D8-82B7E9EA2D65}" presName="level" presStyleLbl="node1" presStyleIdx="0" presStyleCnt="4">
        <dgm:presLayoutVars>
          <dgm:chMax val="1"/>
          <dgm:bulletEnabled val="1"/>
        </dgm:presLayoutVars>
      </dgm:prSet>
      <dgm:spPr/>
    </dgm:pt>
    <dgm:pt modelId="{95945AA0-5B94-5846-9960-82F0B38803C3}" type="pres">
      <dgm:prSet presAssocID="{7D86C252-47EA-414C-A8D8-82B7E9EA2D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53A84F-865F-AB42-B467-CA142A9740A4}" type="pres">
      <dgm:prSet presAssocID="{3BD6DD70-D4FD-2E49-945C-81FB75F626CA}" presName="Name8" presStyleCnt="0"/>
      <dgm:spPr/>
    </dgm:pt>
    <dgm:pt modelId="{8727C04E-C2B0-5F44-B55C-C3DD195D4EE0}" type="pres">
      <dgm:prSet presAssocID="{3BD6DD70-D4FD-2E49-945C-81FB75F626CA}" presName="level" presStyleLbl="node1" presStyleIdx="1" presStyleCnt="4">
        <dgm:presLayoutVars>
          <dgm:chMax val="1"/>
          <dgm:bulletEnabled val="1"/>
        </dgm:presLayoutVars>
      </dgm:prSet>
      <dgm:spPr/>
    </dgm:pt>
    <dgm:pt modelId="{ABE35C3F-70B9-1E47-A60C-FFA9F936C66B}" type="pres">
      <dgm:prSet presAssocID="{3BD6DD70-D4FD-2E49-945C-81FB75F626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A22449-A3D2-4637-B68F-467695DDE33A}" type="pres">
      <dgm:prSet presAssocID="{E98201CD-BBE5-4927-BF89-BCA2A43F7D5F}" presName="Name8" presStyleCnt="0"/>
      <dgm:spPr/>
    </dgm:pt>
    <dgm:pt modelId="{519D0A5B-49DC-4CCF-89CF-CB27558DB0A8}" type="pres">
      <dgm:prSet presAssocID="{E98201CD-BBE5-4927-BF89-BCA2A43F7D5F}" presName="level" presStyleLbl="node1" presStyleIdx="2" presStyleCnt="4">
        <dgm:presLayoutVars>
          <dgm:chMax val="1"/>
          <dgm:bulletEnabled val="1"/>
        </dgm:presLayoutVars>
      </dgm:prSet>
      <dgm:spPr/>
    </dgm:pt>
    <dgm:pt modelId="{0C7B6E97-E5D7-4E6D-AF59-BD08EA37A241}" type="pres">
      <dgm:prSet presAssocID="{E98201CD-BBE5-4927-BF89-BCA2A43F7D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EDF9D8-3DCA-254A-B466-A45218FE6640}" type="pres">
      <dgm:prSet presAssocID="{9B430F47-44B1-C543-AA3B-C7A448BE4E4A}" presName="Name8" presStyleCnt="0"/>
      <dgm:spPr/>
    </dgm:pt>
    <dgm:pt modelId="{5FB01874-913A-044D-8392-03151A52FB12}" type="pres">
      <dgm:prSet presAssocID="{9B430F47-44B1-C543-AA3B-C7A448BE4E4A}" presName="level" presStyleLbl="node1" presStyleIdx="3" presStyleCnt="4">
        <dgm:presLayoutVars>
          <dgm:chMax val="1"/>
          <dgm:bulletEnabled val="1"/>
        </dgm:presLayoutVars>
      </dgm:prSet>
      <dgm:spPr/>
    </dgm:pt>
    <dgm:pt modelId="{CE9F2093-0A9C-B04A-846E-EF3DF90A5189}" type="pres">
      <dgm:prSet presAssocID="{9B430F47-44B1-C543-AA3B-C7A448BE4E4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D1AEA00-2630-1646-B636-C3B2A181EB0C}" srcId="{FCE08319-FF16-6844-8B67-B8B78F07276B}" destId="{7D86C252-47EA-414C-A8D8-82B7E9EA2D65}" srcOrd="0" destOrd="0" parTransId="{C7CBE08D-C759-E241-A3CF-72DE77780F37}" sibTransId="{282A2907-D061-564A-948F-7AA3A712F893}"/>
    <dgm:cxn modelId="{AEE34D2A-49E6-C540-B352-E35CCAA3952D}" type="presOf" srcId="{7D86C252-47EA-414C-A8D8-82B7E9EA2D65}" destId="{D55B944B-0B13-D84C-8645-4622289235AF}" srcOrd="0" destOrd="0" presId="urn:microsoft.com/office/officeart/2005/8/layout/pyramid3"/>
    <dgm:cxn modelId="{D5C0CB3E-F746-174F-B4AF-17C1562AB1BA}" type="presOf" srcId="{9B430F47-44B1-C543-AA3B-C7A448BE4E4A}" destId="{5FB01874-913A-044D-8392-03151A52FB12}" srcOrd="0" destOrd="0" presId="urn:microsoft.com/office/officeart/2005/8/layout/pyramid3"/>
    <dgm:cxn modelId="{E670235D-D2D3-4DA6-AEA1-4B6415BCE5F2}" type="presOf" srcId="{E98201CD-BBE5-4927-BF89-BCA2A43F7D5F}" destId="{0C7B6E97-E5D7-4E6D-AF59-BD08EA37A241}" srcOrd="1" destOrd="0" presId="urn:microsoft.com/office/officeart/2005/8/layout/pyramid3"/>
    <dgm:cxn modelId="{D57E0C5F-A088-40C9-A1C3-0270A4280A71}" srcId="{FCE08319-FF16-6844-8B67-B8B78F07276B}" destId="{E98201CD-BBE5-4927-BF89-BCA2A43F7D5F}" srcOrd="2" destOrd="0" parTransId="{92976417-3744-4D77-B534-875C9E21933C}" sibTransId="{A4A75BCF-B1D2-4301-8FCB-D8410B4EE030}"/>
    <dgm:cxn modelId="{1D5FE644-7C98-41B3-9687-2BA6A7B9A255}" type="presOf" srcId="{E98201CD-BBE5-4927-BF89-BCA2A43F7D5F}" destId="{519D0A5B-49DC-4CCF-89CF-CB27558DB0A8}" srcOrd="0" destOrd="0" presId="urn:microsoft.com/office/officeart/2005/8/layout/pyramid3"/>
    <dgm:cxn modelId="{61892445-2070-FB48-9842-39DB2B01AC94}" type="presOf" srcId="{9B430F47-44B1-C543-AA3B-C7A448BE4E4A}" destId="{CE9F2093-0A9C-B04A-846E-EF3DF90A5189}" srcOrd="1" destOrd="0" presId="urn:microsoft.com/office/officeart/2005/8/layout/pyramid3"/>
    <dgm:cxn modelId="{95C9844B-4317-F746-9843-5C125DC0EF33}" type="presOf" srcId="{3BD6DD70-D4FD-2E49-945C-81FB75F626CA}" destId="{ABE35C3F-70B9-1E47-A60C-FFA9F936C66B}" srcOrd="1" destOrd="0" presId="urn:microsoft.com/office/officeart/2005/8/layout/pyramid3"/>
    <dgm:cxn modelId="{C7C93556-D25F-B543-8279-420289C7FCB3}" type="presOf" srcId="{FCE08319-FF16-6844-8B67-B8B78F07276B}" destId="{BBE0C63A-48ED-8F43-B324-DF71F7800A8D}" srcOrd="0" destOrd="0" presId="urn:microsoft.com/office/officeart/2005/8/layout/pyramid3"/>
    <dgm:cxn modelId="{0053B357-EF01-4046-8663-F6E7644B94B0}" type="presOf" srcId="{3BD6DD70-D4FD-2E49-945C-81FB75F626CA}" destId="{8727C04E-C2B0-5F44-B55C-C3DD195D4EE0}" srcOrd="0" destOrd="0" presId="urn:microsoft.com/office/officeart/2005/8/layout/pyramid3"/>
    <dgm:cxn modelId="{88D542AB-DEBE-8048-BEDC-5CEC7EA0D295}" srcId="{FCE08319-FF16-6844-8B67-B8B78F07276B}" destId="{3BD6DD70-D4FD-2E49-945C-81FB75F626CA}" srcOrd="1" destOrd="0" parTransId="{0FD7BD64-1507-5247-90E5-322F8884728B}" sibTransId="{7C211011-5664-724C-BBC4-040877A7E928}"/>
    <dgm:cxn modelId="{4A162DD9-9FBB-D742-BBAD-F2709668EF9A}" srcId="{FCE08319-FF16-6844-8B67-B8B78F07276B}" destId="{9B430F47-44B1-C543-AA3B-C7A448BE4E4A}" srcOrd="3" destOrd="0" parTransId="{35994D2B-5BA0-7346-9B4C-6EF36C652D10}" sibTransId="{2923D937-F266-904D-9588-F93E2543EF70}"/>
    <dgm:cxn modelId="{E464D7E0-1290-6241-8DB5-DE984ADC53A5}" type="presOf" srcId="{7D86C252-47EA-414C-A8D8-82B7E9EA2D65}" destId="{95945AA0-5B94-5846-9960-82F0B38803C3}" srcOrd="1" destOrd="0" presId="urn:microsoft.com/office/officeart/2005/8/layout/pyramid3"/>
    <dgm:cxn modelId="{72615E8E-9203-4A43-8D42-4B96678F2067}" type="presParOf" srcId="{BBE0C63A-48ED-8F43-B324-DF71F7800A8D}" destId="{80EFB1D2-5554-1A49-9C52-72E66502BE0C}" srcOrd="0" destOrd="0" presId="urn:microsoft.com/office/officeart/2005/8/layout/pyramid3"/>
    <dgm:cxn modelId="{2A3401E8-DEB8-044D-9276-E07E84F1AF80}" type="presParOf" srcId="{80EFB1D2-5554-1A49-9C52-72E66502BE0C}" destId="{D55B944B-0B13-D84C-8645-4622289235AF}" srcOrd="0" destOrd="0" presId="urn:microsoft.com/office/officeart/2005/8/layout/pyramid3"/>
    <dgm:cxn modelId="{1A0E88D8-51CB-BE45-8A34-F1DB3AD11BC7}" type="presParOf" srcId="{80EFB1D2-5554-1A49-9C52-72E66502BE0C}" destId="{95945AA0-5B94-5846-9960-82F0B38803C3}" srcOrd="1" destOrd="0" presId="urn:microsoft.com/office/officeart/2005/8/layout/pyramid3"/>
    <dgm:cxn modelId="{1F92923B-7320-FF4A-9A8C-3E2DF3ACF907}" type="presParOf" srcId="{BBE0C63A-48ED-8F43-B324-DF71F7800A8D}" destId="{2C53A84F-865F-AB42-B467-CA142A9740A4}" srcOrd="1" destOrd="0" presId="urn:microsoft.com/office/officeart/2005/8/layout/pyramid3"/>
    <dgm:cxn modelId="{CE1292DD-92E6-9145-BD0D-974CFD7F7D9F}" type="presParOf" srcId="{2C53A84F-865F-AB42-B467-CA142A9740A4}" destId="{8727C04E-C2B0-5F44-B55C-C3DD195D4EE0}" srcOrd="0" destOrd="0" presId="urn:microsoft.com/office/officeart/2005/8/layout/pyramid3"/>
    <dgm:cxn modelId="{2BA19389-494D-1A4E-AB4B-B361933279E3}" type="presParOf" srcId="{2C53A84F-865F-AB42-B467-CA142A9740A4}" destId="{ABE35C3F-70B9-1E47-A60C-FFA9F936C66B}" srcOrd="1" destOrd="0" presId="urn:microsoft.com/office/officeart/2005/8/layout/pyramid3"/>
    <dgm:cxn modelId="{7FCDAE77-DCA8-4D8F-B2DE-4569E9B1D9DB}" type="presParOf" srcId="{BBE0C63A-48ED-8F43-B324-DF71F7800A8D}" destId="{7EA22449-A3D2-4637-B68F-467695DDE33A}" srcOrd="2" destOrd="0" presId="urn:microsoft.com/office/officeart/2005/8/layout/pyramid3"/>
    <dgm:cxn modelId="{CCBB667F-6308-4FA7-9406-151BB5E48B3A}" type="presParOf" srcId="{7EA22449-A3D2-4637-B68F-467695DDE33A}" destId="{519D0A5B-49DC-4CCF-89CF-CB27558DB0A8}" srcOrd="0" destOrd="0" presId="urn:microsoft.com/office/officeart/2005/8/layout/pyramid3"/>
    <dgm:cxn modelId="{ED93895A-4BC3-4121-9FD8-41F1E51DC97B}" type="presParOf" srcId="{7EA22449-A3D2-4637-B68F-467695DDE33A}" destId="{0C7B6E97-E5D7-4E6D-AF59-BD08EA37A241}" srcOrd="1" destOrd="0" presId="urn:microsoft.com/office/officeart/2005/8/layout/pyramid3"/>
    <dgm:cxn modelId="{789E97EC-A9CD-314E-A543-12960B243A23}" type="presParOf" srcId="{BBE0C63A-48ED-8F43-B324-DF71F7800A8D}" destId="{33EDF9D8-3DCA-254A-B466-A45218FE6640}" srcOrd="3" destOrd="0" presId="urn:microsoft.com/office/officeart/2005/8/layout/pyramid3"/>
    <dgm:cxn modelId="{F6D7FBD9-6668-9548-9ACE-28A288C86B46}" type="presParOf" srcId="{33EDF9D8-3DCA-254A-B466-A45218FE6640}" destId="{5FB01874-913A-044D-8392-03151A52FB12}" srcOrd="0" destOrd="0" presId="urn:microsoft.com/office/officeart/2005/8/layout/pyramid3"/>
    <dgm:cxn modelId="{3BF8EF26-ECBE-4A46-A999-B9B75347CAA3}" type="presParOf" srcId="{33EDF9D8-3DCA-254A-B466-A45218FE6640}" destId="{CE9F2093-0A9C-B04A-846E-EF3DF90A518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944B-0B13-D84C-8645-4622289235AF}">
      <dsp:nvSpPr>
        <dsp:cNvPr id="0" name=""/>
        <dsp:cNvSpPr/>
      </dsp:nvSpPr>
      <dsp:spPr>
        <a:xfrm rot="10800000">
          <a:off x="0" y="0"/>
          <a:ext cx="5431805" cy="900502"/>
        </a:xfrm>
        <a:prstGeom prst="trapezoid">
          <a:avLst>
            <a:gd name="adj" fmla="val 75400"/>
          </a:avLst>
        </a:prstGeom>
        <a:solidFill>
          <a:srgbClr val="F2870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Visibilidade</a:t>
          </a:r>
          <a:endParaRPr lang="en-US" sz="1600" b="1" kern="1200" dirty="0">
            <a:solidFill>
              <a:srgbClr val="19519F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 rot="-10800000">
        <a:off x="950565" y="0"/>
        <a:ext cx="3530673" cy="900502"/>
      </dsp:txXfrm>
    </dsp:sp>
    <dsp:sp modelId="{8727C04E-C2B0-5F44-B55C-C3DD195D4EE0}">
      <dsp:nvSpPr>
        <dsp:cNvPr id="0" name=""/>
        <dsp:cNvSpPr/>
      </dsp:nvSpPr>
      <dsp:spPr>
        <a:xfrm rot="10800000">
          <a:off x="678975" y="900502"/>
          <a:ext cx="4073853" cy="900502"/>
        </a:xfrm>
        <a:prstGeom prst="trapezoid">
          <a:avLst>
            <a:gd name="adj" fmla="val 75400"/>
          </a:avLst>
        </a:prstGeom>
        <a:solidFill>
          <a:srgbClr val="F38706">
            <a:alpha val="6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19519F"/>
              </a:solidFill>
            </a:rPr>
            <a:t>Engajamento</a:t>
          </a:r>
          <a:endParaRPr lang="en-US" sz="1600" b="1" kern="1200" dirty="0">
            <a:solidFill>
              <a:srgbClr val="19519F"/>
            </a:solidFill>
          </a:endParaRPr>
        </a:p>
      </dsp:txBody>
      <dsp:txXfrm rot="-10800000">
        <a:off x="1391900" y="900502"/>
        <a:ext cx="2648004" cy="900502"/>
      </dsp:txXfrm>
    </dsp:sp>
    <dsp:sp modelId="{519D0A5B-49DC-4CCF-89CF-CB27558DB0A8}">
      <dsp:nvSpPr>
        <dsp:cNvPr id="0" name=""/>
        <dsp:cNvSpPr/>
      </dsp:nvSpPr>
      <dsp:spPr>
        <a:xfrm rot="10800000">
          <a:off x="1357951" y="1801005"/>
          <a:ext cx="2715902" cy="900502"/>
        </a:xfrm>
        <a:prstGeom prst="trapezoid">
          <a:avLst>
            <a:gd name="adj" fmla="val 75400"/>
          </a:avLst>
        </a:prstGeom>
        <a:solidFill>
          <a:srgbClr val="F38706">
            <a:alpha val="6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rgbClr val="19519F"/>
              </a:solidFill>
            </a:rPr>
            <a:t>Conversão</a:t>
          </a:r>
          <a:r>
            <a:rPr lang="en-US" sz="1600" b="1" kern="1200" dirty="0">
              <a:solidFill>
                <a:srgbClr val="19519F"/>
              </a:solidFill>
            </a:rPr>
            <a:t> / </a:t>
          </a:r>
          <a:r>
            <a:rPr lang="en-US" sz="1600" b="1" kern="1200" dirty="0" err="1">
              <a:solidFill>
                <a:srgbClr val="19519F"/>
              </a:solidFill>
            </a:rPr>
            <a:t>Colaboração</a:t>
          </a:r>
          <a:endParaRPr lang="en-US" sz="1600" b="1" kern="1200" dirty="0">
            <a:solidFill>
              <a:srgbClr val="19519F"/>
            </a:solidFill>
          </a:endParaRPr>
        </a:p>
      </dsp:txBody>
      <dsp:txXfrm rot="-10800000">
        <a:off x="1833234" y="1801005"/>
        <a:ext cx="1765336" cy="900502"/>
      </dsp:txXfrm>
    </dsp:sp>
    <dsp:sp modelId="{5FB01874-913A-044D-8392-03151A52FB12}">
      <dsp:nvSpPr>
        <dsp:cNvPr id="0" name=""/>
        <dsp:cNvSpPr/>
      </dsp:nvSpPr>
      <dsp:spPr>
        <a:xfrm rot="10800000">
          <a:off x="2036926" y="2701508"/>
          <a:ext cx="1357951" cy="900502"/>
        </a:xfrm>
        <a:prstGeom prst="trapezoid">
          <a:avLst>
            <a:gd name="adj" fmla="val 75400"/>
          </a:avLst>
        </a:prstGeom>
        <a:solidFill>
          <a:srgbClr val="F38706">
            <a:alpha val="50196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Advocacia</a:t>
          </a:r>
          <a:endParaRPr lang="en-US" sz="1600" b="1" kern="1200" dirty="0">
            <a:solidFill>
              <a:srgbClr val="19519F"/>
            </a:solidFill>
          </a:endParaRPr>
        </a:p>
      </dsp:txBody>
      <dsp:txXfrm rot="-10800000">
        <a:off x="2036926" y="2701508"/>
        <a:ext cx="1357951" cy="900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AF15-F48D-448C-86B3-403204A185D7}" type="datetimeFigureOut">
              <a:rPr lang="pt-BR" smtClean="0"/>
              <a:t>06/07/2026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0F3FC-D8DD-45AC-8357-E7021DDB58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18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449101F-21ED-AEBC-52DA-A28FD95858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3000">
                <a:srgbClr val="93A623">
                  <a:alpha val="85000"/>
                </a:srgbClr>
              </a:gs>
              <a:gs pos="100000">
                <a:srgbClr val="F287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74A38897-62C9-FB8D-E7A0-D021822428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1" cy="6858000"/>
          </a:xfrm>
        </p:spPr>
        <p:txBody>
          <a:bodyPr/>
          <a:lstStyle/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C2A263-2326-525F-AF2B-01BE80D23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77913"/>
            <a:ext cx="12192000" cy="2387600"/>
          </a:xfrm>
        </p:spPr>
        <p:txBody>
          <a:bodyPr anchor="b">
            <a:normAutofit/>
          </a:bodyPr>
          <a:lstStyle>
            <a:lvl1pPr algn="ctr">
              <a:defRPr sz="5000" kern="2000" spc="600" baseline="0">
                <a:solidFill>
                  <a:schemeClr val="bg1"/>
                </a:solidFill>
                <a:latin typeface="Bakbak One" pitchFamily="2" charset="0"/>
                <a:cs typeface="Bakbak One" pitchFamily="2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98F82E-E753-BEC8-6F82-EBF3DA248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200" y="3602038"/>
            <a:ext cx="8355600" cy="1655762"/>
          </a:xfrm>
        </p:spPr>
        <p:txBody>
          <a:bodyPr/>
          <a:lstStyle>
            <a:lvl1pPr marL="0" indent="0" algn="ctr">
              <a:buNone/>
              <a:defRPr sz="2400" spc="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075D732-5526-935F-A6AD-FC658CC23988}"/>
              </a:ext>
            </a:extLst>
          </p:cNvPr>
          <p:cNvCxnSpPr/>
          <p:nvPr userDrawn="1"/>
        </p:nvCxnSpPr>
        <p:spPr>
          <a:xfrm>
            <a:off x="838200" y="3796145"/>
            <a:ext cx="1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95CC03F-EA4A-356A-E797-AC082C06A822}"/>
              </a:ext>
            </a:extLst>
          </p:cNvPr>
          <p:cNvCxnSpPr/>
          <p:nvPr userDrawn="1"/>
        </p:nvCxnSpPr>
        <p:spPr>
          <a:xfrm>
            <a:off x="10273800" y="3796145"/>
            <a:ext cx="108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áfico 5">
            <a:extLst>
              <a:ext uri="{FF2B5EF4-FFF2-40B4-BE49-F238E27FC236}">
                <a16:creationId xmlns:a16="http://schemas.microsoft.com/office/drawing/2014/main" id="{A91E0F94-BAEF-D865-0BE2-AE9A47BB6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98" y="491172"/>
            <a:ext cx="2743005" cy="1080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760F2E7-22FD-C9B7-BC50-82DC1C3FF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023" y="5703458"/>
            <a:ext cx="5111954" cy="8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7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FAF99E1-7952-A21F-12DA-FC88DC20E5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63BF838-3C9B-ACB1-3B83-C554318D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3" y="423589"/>
            <a:ext cx="10919534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470AD7-E624-F293-75D6-F7EAF7FF9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36233" y="1804487"/>
            <a:ext cx="10919534" cy="3672615"/>
          </a:xfrm>
        </p:spPr>
        <p:txBody>
          <a:bodyPr vert="eaVert"/>
          <a:lstStyle>
            <a:lvl2pPr>
              <a:defRPr>
                <a:solidFill>
                  <a:srgbClr val="333333"/>
                </a:solidFill>
              </a:defRPr>
            </a:lvl2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769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9052BCF-B452-80EF-EC7E-557DE4EE71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B02057-2BC8-3336-735F-B81B606C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89"/>
            <a:ext cx="9788940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DE2055-8BA5-0BA3-9F09-BFE1E0D3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3" y="1804486"/>
            <a:ext cx="10929257" cy="367261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683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47C9034-372A-2DB8-DF55-F461EFB11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0FC6E0-1F9B-5E5E-F67C-784D7E2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32" y="423589"/>
            <a:ext cx="10894135" cy="3691805"/>
          </a:xfrm>
        </p:spPr>
        <p:txBody>
          <a:bodyPr anchor="b"/>
          <a:lstStyle>
            <a:lvl1pPr>
              <a:defRPr sz="60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F25B9A-73B7-E301-5DD2-0C213722A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32" y="4529388"/>
            <a:ext cx="10919535" cy="957309"/>
          </a:xfrm>
        </p:spPr>
        <p:txBody>
          <a:bodyPr/>
          <a:lstStyle>
            <a:lvl1pPr marL="0" indent="0">
              <a:buNone/>
              <a:defRPr sz="2400">
                <a:solidFill>
                  <a:srgbClr val="3333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59219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207D9C0-9646-7737-465B-EE7A73D1EF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379D6F3-0BAA-F91E-A647-D15B6FCF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89"/>
            <a:ext cx="9753817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E9304C-392C-F749-3752-FEAFB6470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830" y="1846763"/>
            <a:ext cx="5485169" cy="363033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DE2821-BB93-CCB3-CB2F-4C04EE618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1401" y="1853003"/>
            <a:ext cx="5434366" cy="362409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291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630628E4-F77F-3040-2A13-795644DDBA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3FCA08-1999-CAB0-D229-5581E6A0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549" y="423590"/>
            <a:ext cx="9779217" cy="945336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1671BA-B8F4-1312-0F95-1B7F14C7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33" y="1792513"/>
            <a:ext cx="5459766" cy="9453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3A6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791259-72F1-88AA-5DBE-846ED619F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35" y="3149462"/>
            <a:ext cx="5433386" cy="23276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7010EF5-814E-CC5F-3C0D-2DFEBBFD3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22380" y="1792513"/>
            <a:ext cx="5459766" cy="94533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3A6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2A5F5C-E664-745A-4F3D-C47672B1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2380" y="3149462"/>
            <a:ext cx="5433386" cy="232764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136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F8CE5A5-EA53-67AD-6E32-A5C24248F2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159879-DF51-3346-425F-0DDC61AF1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57" y="423589"/>
            <a:ext cx="9770509" cy="957309"/>
          </a:xfrm>
        </p:spPr>
        <p:txBody>
          <a:bodyPr/>
          <a:lstStyle>
            <a:lvl1pPr>
              <a:defRPr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27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BECB2D-43EB-7FBC-2D44-9016881863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9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6C56D57E-5339-633F-183C-8ABBE6CBDE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BA6E7-DB81-0BBF-76BF-5DDA84AF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5" y="423589"/>
            <a:ext cx="3683962" cy="2326234"/>
          </a:xfrm>
        </p:spPr>
        <p:txBody>
          <a:bodyPr anchor="b"/>
          <a:lstStyle>
            <a:lvl1pPr>
              <a:defRPr sz="32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01B24-61CD-BE8C-1FC9-0C78B352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6577" y="423589"/>
            <a:ext cx="7209190" cy="5076057"/>
          </a:xfrm>
        </p:spPr>
        <p:txBody>
          <a:bodyPr/>
          <a:lstStyle>
            <a:lvl1pPr>
              <a:defRPr sz="3200">
                <a:solidFill>
                  <a:srgbClr val="333333"/>
                </a:solidFill>
              </a:defRPr>
            </a:lvl1pPr>
            <a:lvl2pPr>
              <a:defRPr sz="2800">
                <a:solidFill>
                  <a:srgbClr val="333333"/>
                </a:solidFill>
              </a:defRPr>
            </a:lvl2pPr>
            <a:lvl3pPr>
              <a:defRPr sz="2400">
                <a:solidFill>
                  <a:srgbClr val="333333"/>
                </a:solidFill>
              </a:defRPr>
            </a:lvl3pPr>
            <a:lvl4pPr>
              <a:defRPr sz="2000">
                <a:solidFill>
                  <a:srgbClr val="333333"/>
                </a:solidFill>
              </a:defRPr>
            </a:lvl4pPr>
            <a:lvl5pPr>
              <a:defRPr sz="2000">
                <a:solidFill>
                  <a:srgbClr val="33333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960DA4-B285-21B1-613A-E7229F1D9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853" y="3173412"/>
            <a:ext cx="3736724" cy="232623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3785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31AF7359-69FD-D0C9-4C86-F8408679CB3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220A3F0-44DB-A014-CFAD-A9EA1E5FE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46577" y="423589"/>
            <a:ext cx="7235570" cy="5180042"/>
          </a:xfrm>
        </p:spPr>
        <p:txBody>
          <a:bodyPr/>
          <a:lstStyle>
            <a:lvl1pPr marL="0" indent="0">
              <a:buNone/>
              <a:defRPr sz="3200">
                <a:solidFill>
                  <a:srgbClr val="333333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2FAA798E-D68E-3D8E-A40F-DDA901CA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15" y="423589"/>
            <a:ext cx="3683962" cy="2326234"/>
          </a:xfrm>
        </p:spPr>
        <p:txBody>
          <a:bodyPr anchor="b"/>
          <a:lstStyle>
            <a:lvl1pPr>
              <a:defRPr sz="3200">
                <a:solidFill>
                  <a:srgbClr val="19519F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21" name="Espaço Reservado para Texto 3">
            <a:extLst>
              <a:ext uri="{FF2B5EF4-FFF2-40B4-BE49-F238E27FC236}">
                <a16:creationId xmlns:a16="http://schemas.microsoft.com/office/drawing/2014/main" id="{2EFE28C7-7460-D39C-4713-C3575D94D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853" y="3173412"/>
            <a:ext cx="3736724" cy="2326234"/>
          </a:xfrm>
        </p:spPr>
        <p:txBody>
          <a:bodyPr/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0851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FD01761-8FDA-E09D-DC72-2B956199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9A4253-45EF-11FC-6F32-4F82F9043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54D3ED-285C-79AF-0FE3-3D39E519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C246B5FB-0CE8-4954-A68E-65CA1277DF34}" type="datetimeFigureOut">
              <a:rPr lang="pt-BR" smtClean="0"/>
              <a:pPr/>
              <a:t>06/07/2026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3A1185-6155-95B1-1AAB-287401791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E1F049-D60C-254B-F7D5-613E57364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1C34C3A6-907A-4799-AD21-DB1DB29172B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3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kbak One" pitchFamily="2" charset="0"/>
          <a:ea typeface="+mj-ea"/>
          <a:cs typeface="Bakbak One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42900-A234-4473-50CE-57BBA8E7D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077913"/>
            <a:ext cx="10617200" cy="2387600"/>
          </a:xfrm>
        </p:spPr>
        <p:txBody>
          <a:bodyPr>
            <a:normAutofit/>
          </a:bodyPr>
          <a:lstStyle/>
          <a:p>
            <a:r>
              <a:rPr lang="pt-BR" dirty="0"/>
              <a:t>Marketing Digital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5EA268-54FB-BEBA-F937-EF0660CA8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AULA 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097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9781067" cy="945336"/>
          </a:xfrm>
        </p:spPr>
        <p:txBody>
          <a:bodyPr>
            <a:normAutofit/>
          </a:bodyPr>
          <a:lstStyle/>
          <a:p>
            <a:r>
              <a:rPr lang="pt-BR" sz="4400" dirty="0"/>
              <a:t>Difusão Científica</a:t>
            </a:r>
            <a:endParaRPr lang="pt-BR" dirty="0">
              <a:solidFill>
                <a:srgbClr val="C00000"/>
              </a:solidFill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863609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4B76B82-B4A6-4A5D-A474-D467EF5F9C15}"/>
              </a:ext>
            </a:extLst>
          </p:cNvPr>
          <p:cNvSpPr txBox="1"/>
          <p:nvPr/>
        </p:nvSpPr>
        <p:spPr>
          <a:xfrm>
            <a:off x="664195" y="1783110"/>
            <a:ext cx="7422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“Funil de Impacto Acadêmico”</a:t>
            </a:r>
          </a:p>
        </p:txBody>
      </p:sp>
      <p:graphicFrame>
        <p:nvGraphicFramePr>
          <p:cNvPr id="9" name="Diagram 5">
            <a:extLst>
              <a:ext uri="{FF2B5EF4-FFF2-40B4-BE49-F238E27FC236}">
                <a16:creationId xmlns:a16="http://schemas.microsoft.com/office/drawing/2014/main" id="{96C94381-9201-44FD-A204-2047BC8AD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41"/>
              </p:ext>
            </p:extLst>
          </p:nvPr>
        </p:nvGraphicFramePr>
        <p:xfrm>
          <a:off x="664195" y="2213997"/>
          <a:ext cx="5431805" cy="3602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4" name="Straight Arrow Connector 9">
            <a:extLst>
              <a:ext uri="{FF2B5EF4-FFF2-40B4-BE49-F238E27FC236}">
                <a16:creationId xmlns:a16="http://schemas.microsoft.com/office/drawing/2014/main" id="{BE38D338-65E0-44C1-9E42-8BD94D2211E1}"/>
              </a:ext>
            </a:extLst>
          </p:cNvPr>
          <p:cNvCxnSpPr>
            <a:cxnSpLocks/>
          </p:cNvCxnSpPr>
          <p:nvPr/>
        </p:nvCxnSpPr>
        <p:spPr>
          <a:xfrm>
            <a:off x="5824443" y="2605852"/>
            <a:ext cx="744078" cy="0"/>
          </a:xfrm>
          <a:prstGeom prst="straightConnector1">
            <a:avLst/>
          </a:prstGeom>
          <a:ln w="57150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1">
            <a:extLst>
              <a:ext uri="{FF2B5EF4-FFF2-40B4-BE49-F238E27FC236}">
                <a16:creationId xmlns:a16="http://schemas.microsoft.com/office/drawing/2014/main" id="{8F163D85-0D73-448D-BDE5-2767176A95CA}"/>
              </a:ext>
            </a:extLst>
          </p:cNvPr>
          <p:cNvCxnSpPr>
            <a:cxnSpLocks/>
          </p:cNvCxnSpPr>
          <p:nvPr/>
        </p:nvCxnSpPr>
        <p:spPr>
          <a:xfrm>
            <a:off x="5090790" y="3596319"/>
            <a:ext cx="1477731" cy="0"/>
          </a:xfrm>
          <a:prstGeom prst="straightConnector1">
            <a:avLst/>
          </a:prstGeom>
          <a:ln w="57150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4">
            <a:extLst>
              <a:ext uri="{FF2B5EF4-FFF2-40B4-BE49-F238E27FC236}">
                <a16:creationId xmlns:a16="http://schemas.microsoft.com/office/drawing/2014/main" id="{4E30B4EB-F6F0-4EE7-B38E-3E655E3B8581}"/>
              </a:ext>
            </a:extLst>
          </p:cNvPr>
          <p:cNvCxnSpPr>
            <a:cxnSpLocks/>
          </p:cNvCxnSpPr>
          <p:nvPr/>
        </p:nvCxnSpPr>
        <p:spPr>
          <a:xfrm>
            <a:off x="4277254" y="4614971"/>
            <a:ext cx="2291267" cy="0"/>
          </a:xfrm>
          <a:prstGeom prst="straightConnector1">
            <a:avLst/>
          </a:prstGeom>
          <a:ln w="57150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6">
            <a:extLst>
              <a:ext uri="{FF2B5EF4-FFF2-40B4-BE49-F238E27FC236}">
                <a16:creationId xmlns:a16="http://schemas.microsoft.com/office/drawing/2014/main" id="{A1C4694E-290B-42B4-94AC-4F0831529D9B}"/>
              </a:ext>
            </a:extLst>
          </p:cNvPr>
          <p:cNvCxnSpPr>
            <a:cxnSpLocks/>
          </p:cNvCxnSpPr>
          <p:nvPr/>
        </p:nvCxnSpPr>
        <p:spPr>
          <a:xfrm>
            <a:off x="3460805" y="5697268"/>
            <a:ext cx="3107716" cy="0"/>
          </a:xfrm>
          <a:prstGeom prst="straightConnector1">
            <a:avLst/>
          </a:prstGeom>
          <a:ln w="57150"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91F01926-0318-4C6C-9CEA-2E2011E2AB48}"/>
              </a:ext>
            </a:extLst>
          </p:cNvPr>
          <p:cNvSpPr/>
          <p:nvPr/>
        </p:nvSpPr>
        <p:spPr>
          <a:xfrm>
            <a:off x="6730934" y="2167970"/>
            <a:ext cx="4796870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Sua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pesquisa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existe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encontrada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Pessoas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fora do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seu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círculo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imediato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sabem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você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área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atuação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1F850BCE-5BB9-4AE3-925E-7FF5274E8EEC}"/>
              </a:ext>
            </a:extLst>
          </p:cNvPr>
          <p:cNvSpPr/>
          <p:nvPr/>
        </p:nvSpPr>
        <p:spPr>
          <a:xfrm>
            <a:off x="6730933" y="3126519"/>
            <a:ext cx="4796871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Pessoas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interagem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seu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trabalho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Comentam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compartilham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fazem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perguntas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Demonstram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interesse.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E93154C1-AA21-4AEC-8F80-817EA6DC8D28}"/>
              </a:ext>
            </a:extLst>
          </p:cNvPr>
          <p:cNvSpPr/>
          <p:nvPr/>
        </p:nvSpPr>
        <p:spPr>
          <a:xfrm>
            <a:off x="6699537" y="5167620"/>
            <a:ext cx="4828268" cy="653278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Outros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pesquisadores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profissionais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citam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defendem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seu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trabalho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ampliando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seu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alcance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organicamente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CD314E6E-B8A6-4471-9221-E28371F219DA}"/>
              </a:ext>
            </a:extLst>
          </p:cNvPr>
          <p:cNvSpPr/>
          <p:nvPr/>
        </p:nvSpPr>
        <p:spPr>
          <a:xfrm>
            <a:off x="6730933" y="4136338"/>
            <a:ext cx="4796872" cy="863999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 interesse se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transforma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ação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Convites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palestras,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propostas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projetos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conjuntos,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contatos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indústria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licenciamento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tecnologia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9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10074442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 e Difusão Científica</a:t>
            </a:r>
            <a:endParaRPr lang="pt-BR" dirty="0">
              <a:latin typeface="Bakbak One"/>
            </a:endParaRP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191A79B0-EB52-3CC5-8622-2C51B5F416B3}"/>
              </a:ext>
            </a:extLst>
          </p:cNvPr>
          <p:cNvSpPr txBox="1">
            <a:spLocks/>
          </p:cNvSpPr>
          <p:nvPr/>
        </p:nvSpPr>
        <p:spPr>
          <a:xfrm>
            <a:off x="664195" y="2639546"/>
            <a:ext cx="5564732" cy="19797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“Como eu quero ser </a:t>
            </a:r>
            <a:r>
              <a:rPr lang="pt-BR" sz="36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reconhecido(a) </a:t>
            </a:r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 próximos 5 anos?”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11" name="Picture 5" descr="A bottle of beer&#10;&#10;Description automatically generated with low confidence">
            <a:extLst>
              <a:ext uri="{FF2B5EF4-FFF2-40B4-BE49-F238E27FC236}">
                <a16:creationId xmlns:a16="http://schemas.microsoft.com/office/drawing/2014/main" id="{AB5D9B10-9303-4E83-A925-105F3CE0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129" y="1988213"/>
            <a:ext cx="1278533" cy="3746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46F6B-8339-4DEC-99E8-FC2ABA440E2D}"/>
              </a:ext>
            </a:extLst>
          </p:cNvPr>
          <p:cNvSpPr txBox="1"/>
          <p:nvPr/>
        </p:nvSpPr>
        <p:spPr>
          <a:xfrm>
            <a:off x="664195" y="4764818"/>
            <a:ext cx="720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» </a:t>
            </a:r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Qual seu </a:t>
            </a:r>
            <a:r>
              <a:rPr lang="pt-BR" sz="36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objetivo</a:t>
            </a:r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197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764384"/>
            <a:ext cx="10074442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 e Difusão Científica</a:t>
            </a:r>
            <a:endParaRPr lang="pt-BR" dirty="0"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537303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9591D92-67B5-4AE6-B1F9-8AE87742D36A}"/>
              </a:ext>
            </a:extLst>
          </p:cNvPr>
          <p:cNvSpPr/>
          <p:nvPr/>
        </p:nvSpPr>
        <p:spPr>
          <a:xfrm>
            <a:off x="1331495" y="1617274"/>
            <a:ext cx="3031954" cy="897144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HUB CENTRAL</a:t>
            </a:r>
          </a:p>
          <a:p>
            <a:pPr algn="ctr"/>
            <a:r>
              <a:rPr lang="pt-BR" sz="16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Onde você controla a narrativa (Lattes, ORCID, Site/blog)</a:t>
            </a:r>
          </a:p>
        </p:txBody>
      </p:sp>
      <p:cxnSp>
        <p:nvCxnSpPr>
          <p:cNvPr id="10" name="Straight Arrow Connector 7">
            <a:extLst>
              <a:ext uri="{FF2B5EF4-FFF2-40B4-BE49-F238E27FC236}">
                <a16:creationId xmlns:a16="http://schemas.microsoft.com/office/drawing/2014/main" id="{A58B4727-FD42-4275-BF79-CDBB71D006C7}"/>
              </a:ext>
            </a:extLst>
          </p:cNvPr>
          <p:cNvCxnSpPr>
            <a:cxnSpLocks/>
          </p:cNvCxnSpPr>
          <p:nvPr/>
        </p:nvCxnSpPr>
        <p:spPr>
          <a:xfrm>
            <a:off x="4363449" y="2065846"/>
            <a:ext cx="1862661" cy="2821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31D20F86-DE56-4E02-A135-3AE34FA36059}"/>
              </a:ext>
            </a:extLst>
          </p:cNvPr>
          <p:cNvSpPr/>
          <p:nvPr/>
        </p:nvSpPr>
        <p:spPr>
          <a:xfrm>
            <a:off x="6226110" y="2662892"/>
            <a:ext cx="5556587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LinkedIn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Ideal para se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conectar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 a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indústria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gestores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inovação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potenciais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investidores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CDBC843-8017-443B-86D1-9F52B711F40F}"/>
              </a:ext>
            </a:extLst>
          </p:cNvPr>
          <p:cNvSpPr/>
          <p:nvPr/>
        </p:nvSpPr>
        <p:spPr>
          <a:xfrm>
            <a:off x="6226110" y="1650418"/>
            <a:ext cx="5556585" cy="864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PLATAFORMAS DE DIFUSÃO</a:t>
            </a:r>
          </a:p>
          <a:p>
            <a:pPr algn="ctr"/>
            <a:r>
              <a:rPr lang="pt-BR" sz="16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Analise prós e contras de cada uma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ACEFB27F-0827-4762-956B-4EEDE1C02FF6}"/>
              </a:ext>
            </a:extLst>
          </p:cNvPr>
          <p:cNvSpPr/>
          <p:nvPr/>
        </p:nvSpPr>
        <p:spPr>
          <a:xfrm>
            <a:off x="6226109" y="3662714"/>
            <a:ext cx="5556587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e Threads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Ótima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acompanhar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tendências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participar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debates 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interagir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jornalistas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ciência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 outros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acadêmicos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7DB60D87-395F-4EFA-9DC8-90B03420730C}"/>
              </a:ext>
            </a:extLst>
          </p:cNvPr>
          <p:cNvSpPr/>
          <p:nvPr/>
        </p:nvSpPr>
        <p:spPr>
          <a:xfrm>
            <a:off x="6226108" y="4617753"/>
            <a:ext cx="5556587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ResearchGate e </a:t>
            </a:r>
            <a:r>
              <a:rPr lang="en-US" sz="1400" b="1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Academia.edu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Compartilhamento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artigos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contato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com pares, resolver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questões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técnicas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3D1B6DC5-DD75-4BE6-A50B-8C4CA107595E}"/>
              </a:ext>
            </a:extLst>
          </p:cNvPr>
          <p:cNvSpPr/>
          <p:nvPr/>
        </p:nvSpPr>
        <p:spPr>
          <a:xfrm>
            <a:off x="389461" y="2664616"/>
            <a:ext cx="5556587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Instagram e TikTok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Redes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populares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com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público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amplo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Bom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potencial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difusão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Exigem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ferramentas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criação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b="1" dirty="0" err="1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Vídeos</a:t>
            </a:r>
            <a:r>
              <a:rPr lang="en-US" sz="14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b="1" dirty="0" err="1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curtos</a:t>
            </a:r>
            <a:r>
              <a:rPr lang="en-US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alto </a:t>
            </a:r>
            <a:r>
              <a:rPr lang="en-US" sz="1400" dirty="0" err="1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poder</a:t>
            </a:r>
            <a:r>
              <a:rPr lang="en-US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engajamento</a:t>
            </a:r>
            <a:r>
              <a:rPr lang="en-US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pt-BR" sz="1400" b="1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7F5B9A69-B87A-486C-840C-2528F609134E}"/>
              </a:ext>
            </a:extLst>
          </p:cNvPr>
          <p:cNvSpPr/>
          <p:nvPr/>
        </p:nvSpPr>
        <p:spPr>
          <a:xfrm>
            <a:off x="409305" y="3662714"/>
            <a:ext cx="5556587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YouTube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Formatos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vídeos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longos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Também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pode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exigir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ferramentas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criação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Vantagem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aparece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buscas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do Google.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ounded Rectangle 15">
            <a:extLst>
              <a:ext uri="{FF2B5EF4-FFF2-40B4-BE49-F238E27FC236}">
                <a16:creationId xmlns:a16="http://schemas.microsoft.com/office/drawing/2014/main" id="{143EE8F3-0780-4155-A8B5-5DE884A05A65}"/>
              </a:ext>
            </a:extLst>
          </p:cNvPr>
          <p:cNvSpPr/>
          <p:nvPr/>
        </p:nvSpPr>
        <p:spPr>
          <a:xfrm>
            <a:off x="409305" y="4638826"/>
            <a:ext cx="5556587" cy="864000"/>
          </a:xfrm>
          <a:prstGeom prst="roundRect">
            <a:avLst/>
          </a:prstGeom>
          <a:noFill/>
          <a:ln w="28575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Podcasts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Necessita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pouco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investimento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mas é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difícil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difundir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apoio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400" dirty="0" err="1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outras</a:t>
            </a:r>
            <a:r>
              <a:rPr lang="en-US" sz="14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redes.</a:t>
            </a:r>
            <a:endParaRPr lang="pt-BR" sz="1400" b="1" dirty="0">
              <a:solidFill>
                <a:srgbClr val="19519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D0CF2568-1CDB-4189-B579-C91D08DF8415}"/>
              </a:ext>
            </a:extLst>
          </p:cNvPr>
          <p:cNvSpPr/>
          <p:nvPr/>
        </p:nvSpPr>
        <p:spPr>
          <a:xfrm>
            <a:off x="1173495" y="5415544"/>
            <a:ext cx="10408906" cy="59129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UTILIZE O MESMO ASSUNTO, MAS NÃO O MESMO CONTEÚDO PARA DIFERENTES PLATAFORMAS!</a:t>
            </a:r>
            <a:endParaRPr lang="pt-BR" sz="16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 e Difusão Científica</a:t>
            </a:r>
            <a:endParaRPr lang="pt-BR" dirty="0">
              <a:latin typeface="Bakbak One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0F795ED-2297-4185-BED7-26F6FB92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95" y="2165313"/>
            <a:ext cx="6458500" cy="3674013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Crie conteúdos interessantes (para seu público, não para você)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Adequar a linguagem e formato de conteúdo (simplifique sem distorcer)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»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Escolher o canal correto (redes sociais? E-mail? Blog?)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»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Interaja e fomente o diálogo – promova feedbacks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»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Fazer parcerias (ache quem tem público semelhante e se ofereça para ser um “convidado”)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»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Acompanhar assuntos do momento (que seu público se interesse)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Wingdings" pitchFamily="2" charset="2"/>
              </a:rPr>
              <a:t> Demonstre a relevância da ciência para as preocupações diárias do público</a:t>
            </a:r>
            <a:endParaRPr lang="pt-BR" sz="1600" dirty="0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537303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29A6C46D-6E59-471D-B8BA-5D4AF676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83" r="30952"/>
          <a:stretch>
            <a:fillRect/>
          </a:stretch>
        </p:blipFill>
        <p:spPr>
          <a:xfrm>
            <a:off x="7193475" y="2487690"/>
            <a:ext cx="4166187" cy="2833007"/>
          </a:xfrm>
          <a:prstGeom prst="rect">
            <a:avLst/>
          </a:prstGeom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9DDD0767-13FC-4561-89D0-F4D94DB98848}"/>
              </a:ext>
            </a:extLst>
          </p:cNvPr>
          <p:cNvSpPr txBox="1"/>
          <p:nvPr/>
        </p:nvSpPr>
        <p:spPr>
          <a:xfrm>
            <a:off x="664195" y="1577288"/>
            <a:ext cx="7422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AWARENESS / </a:t>
            </a:r>
            <a:r>
              <a:rPr lang="pt-BR" sz="2200" dirty="0">
                <a:solidFill>
                  <a:srgbClr val="AC2C18"/>
                </a:solidFill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VISIBILIDADE</a:t>
            </a:r>
            <a:r>
              <a:rPr lang="pt-BR" sz="2200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 / </a:t>
            </a:r>
            <a:r>
              <a:rPr lang="pt-BR" sz="2200" dirty="0">
                <a:solidFill>
                  <a:srgbClr val="AC2C18"/>
                </a:solidFill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ENGAJAMENTO</a:t>
            </a:r>
          </a:p>
        </p:txBody>
      </p:sp>
    </p:spTree>
    <p:extLst>
      <p:ext uri="{BB962C8B-B14F-4D97-AF65-F5344CB8AC3E}">
        <p14:creationId xmlns:p14="http://schemas.microsoft.com/office/powerpoint/2010/main" val="1754770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 e Difusão Científica</a:t>
            </a:r>
            <a:endParaRPr lang="pt-BR" dirty="0">
              <a:latin typeface="Bakbak One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0F795ED-2297-4185-BED7-26F6FB923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93" y="2008175"/>
            <a:ext cx="7109759" cy="3831151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Seja um </a:t>
            </a:r>
            <a:r>
              <a:rPr lang="pt-BR" sz="1600" b="1" dirty="0" err="1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honest</a:t>
            </a:r>
            <a:r>
              <a:rPr lang="pt-BR" sz="1600" b="1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broker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(corretor honesto): não extrapole os resultados além da pesquisa; seja claro quando apresentar opiniões pessoais [às vezes isso também é bom]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Tenha consistência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Incentive o compartilhamento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Sempre que possível, conte histórias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Não ser “artificial”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Não ser “sensacionalista”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</a:t>
            </a:r>
            <a:r>
              <a:rPr lang="pt-BR" sz="1600" b="1" dirty="0">
                <a:solidFill>
                  <a:srgbClr val="F2870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ordem importa 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(inverta a ordem acadêmica!): </a:t>
            </a:r>
            <a:b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pt-BR" sz="1600" dirty="0">
                <a:solidFill>
                  <a:srgbClr val="19519F"/>
                </a:solidFill>
              </a:rPr>
              <a:t>c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onclusões &gt; </a:t>
            </a:r>
            <a:r>
              <a:rPr lang="pt-BR" sz="1600" dirty="0">
                <a:solidFill>
                  <a:srgbClr val="19519F"/>
                </a:solidFill>
              </a:rPr>
              <a:t>c</a:t>
            </a:r>
            <a:r>
              <a:rPr lang="pt-BR" sz="1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ontextualização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537303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9DDD0767-13FC-4561-89D0-F4D94DB98848}"/>
              </a:ext>
            </a:extLst>
          </p:cNvPr>
          <p:cNvSpPr txBox="1"/>
          <p:nvPr/>
        </p:nvSpPr>
        <p:spPr>
          <a:xfrm>
            <a:off x="664195" y="1577288"/>
            <a:ext cx="7422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AWARENESS / </a:t>
            </a:r>
            <a:r>
              <a:rPr lang="pt-BR" sz="2200" dirty="0">
                <a:solidFill>
                  <a:srgbClr val="AC2C18"/>
                </a:solidFill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VISIBILIDADE</a:t>
            </a:r>
            <a:r>
              <a:rPr lang="pt-BR" sz="2200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 / </a:t>
            </a:r>
            <a:r>
              <a:rPr lang="pt-BR" sz="2200" dirty="0">
                <a:solidFill>
                  <a:srgbClr val="AC2C18"/>
                </a:solidFill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ENGAJAMENTO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2C00F570-F96F-462E-9D4D-2ED613E0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168" y="1693707"/>
            <a:ext cx="2194513" cy="404849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2981457-2374-4EA4-96DC-710516D9A87A}"/>
              </a:ext>
            </a:extLst>
          </p:cNvPr>
          <p:cNvSpPr txBox="1"/>
          <p:nvPr/>
        </p:nvSpPr>
        <p:spPr>
          <a:xfrm>
            <a:off x="7773952" y="5673256"/>
            <a:ext cx="3753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pt-BR" sz="900" dirty="0">
                <a:latin typeface="Roboto" panose="02000000000000000000" pitchFamily="2" charset="0"/>
                <a:ea typeface="Roboto" panose="02000000000000000000" pitchFamily="2" charset="0"/>
              </a:rPr>
              <a:t>Imagem: Instagram Mari Krüger  - @marikrugerb</a:t>
            </a:r>
          </a:p>
        </p:txBody>
      </p:sp>
    </p:spTree>
    <p:extLst>
      <p:ext uri="{BB962C8B-B14F-4D97-AF65-F5344CB8AC3E}">
        <p14:creationId xmlns:p14="http://schemas.microsoft.com/office/powerpoint/2010/main" val="135981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981457-2374-4EA4-96DC-710516D9A87A}"/>
              </a:ext>
            </a:extLst>
          </p:cNvPr>
          <p:cNvSpPr txBox="1"/>
          <p:nvPr/>
        </p:nvSpPr>
        <p:spPr>
          <a:xfrm>
            <a:off x="2652104" y="5671484"/>
            <a:ext cx="3753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900" dirty="0">
                <a:latin typeface="Roboto" panose="02000000000000000000" pitchFamily="2" charset="0"/>
                <a:ea typeface="Roboto" panose="02000000000000000000" pitchFamily="2" charset="0"/>
              </a:rPr>
              <a:t>Imagem: Instagram Mari Krüger  - @marikrugerb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2359E184-C6F4-461F-A5CF-D78BC0EDD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104" y="612401"/>
            <a:ext cx="6620233" cy="50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9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981457-2374-4EA4-96DC-710516D9A87A}"/>
              </a:ext>
            </a:extLst>
          </p:cNvPr>
          <p:cNvSpPr txBox="1"/>
          <p:nvPr/>
        </p:nvSpPr>
        <p:spPr>
          <a:xfrm>
            <a:off x="2225843" y="5671484"/>
            <a:ext cx="3753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900" dirty="0"/>
              <a:t>Imagem: Instagram </a:t>
            </a:r>
            <a:r>
              <a:rPr lang="pt-BR" sz="900" dirty="0" err="1"/>
              <a:t>Alê</a:t>
            </a:r>
            <a:r>
              <a:rPr lang="pt-BR" sz="900" dirty="0"/>
              <a:t> Rodrigues - @afrofisico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03653E1-0638-4474-9575-BBB45292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43" y="635218"/>
            <a:ext cx="6966284" cy="50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9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981457-2374-4EA4-96DC-710516D9A87A}"/>
              </a:ext>
            </a:extLst>
          </p:cNvPr>
          <p:cNvSpPr txBox="1"/>
          <p:nvPr/>
        </p:nvSpPr>
        <p:spPr>
          <a:xfrm>
            <a:off x="2225843" y="5671484"/>
            <a:ext cx="375385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900" dirty="0"/>
              <a:t>Imagem: Instagram Carlos </a:t>
            </a:r>
            <a:r>
              <a:rPr lang="pt-BR" sz="900" dirty="0" err="1"/>
              <a:t>Stênio</a:t>
            </a:r>
            <a:r>
              <a:rPr lang="pt-BR" sz="900" dirty="0"/>
              <a:t> - @steniosuxx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543BA58-9267-4193-B3B7-057CB36D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19199"/>
            <a:ext cx="7427299" cy="53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51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</a:t>
            </a:r>
            <a:endParaRPr lang="pt-BR" dirty="0"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537303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2981457-2374-4EA4-96DC-710516D9A87A}"/>
              </a:ext>
            </a:extLst>
          </p:cNvPr>
          <p:cNvSpPr txBox="1"/>
          <p:nvPr/>
        </p:nvSpPr>
        <p:spPr>
          <a:xfrm>
            <a:off x="2462463" y="5551212"/>
            <a:ext cx="72670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BR" sz="1000" dirty="0">
                <a:latin typeface="Roboto" panose="02000000000000000000" pitchFamily="2" charset="0"/>
                <a:ea typeface="Roboto" panose="02000000000000000000" pitchFamily="2" charset="0"/>
              </a:rPr>
              <a:t>Fonte: 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ZAHAY, D.; LABRECQUE, L.; REAVEY, B.; ROBERTS, M. L. </a:t>
            </a:r>
            <a:r>
              <a:rPr lang="en-US" sz="1000" i="1" dirty="0">
                <a:latin typeface="Roboto" panose="02000000000000000000" pitchFamily="2" charset="0"/>
                <a:ea typeface="Roboto" panose="02000000000000000000" pitchFamily="2" charset="0"/>
              </a:rPr>
              <a:t>Digital Marketing: Foundations and Strategy</a:t>
            </a: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</a:rPr>
              <a:t>. Cengage, 2024.</a:t>
            </a:r>
            <a:endParaRPr lang="pt-BR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3D06EC1-D0AE-4B6E-BC97-32DBCFDA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174" y="1716717"/>
            <a:ext cx="8228321" cy="38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dirty="0"/>
              <a:t>Marketing Digital e Networking</a:t>
            </a:r>
            <a:endParaRPr lang="pt-BR" dirty="0"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26511" y="1331274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1AE7F70-4022-4496-A780-9E33152416AF}"/>
              </a:ext>
            </a:extLst>
          </p:cNvPr>
          <p:cNvSpPr/>
          <p:nvPr/>
        </p:nvSpPr>
        <p:spPr>
          <a:xfrm>
            <a:off x="446314" y="1860660"/>
            <a:ext cx="2879999" cy="94185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ACADEMIA</a:t>
            </a:r>
          </a:p>
          <a:p>
            <a:pPr algn="ctr"/>
            <a:r>
              <a:rPr lang="pt-BR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Quem são os pesquisadores referência na sua área?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0BFBE0-8A1B-4908-8046-0D80FDC75B65}"/>
              </a:ext>
            </a:extLst>
          </p:cNvPr>
          <p:cNvSpPr/>
          <p:nvPr/>
        </p:nvSpPr>
        <p:spPr>
          <a:xfrm>
            <a:off x="3141736" y="1860660"/>
            <a:ext cx="2879999" cy="12340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INDÚSTRIA</a:t>
            </a:r>
          </a:p>
          <a:p>
            <a:pPr algn="ctr"/>
            <a:r>
              <a:rPr lang="pt-BR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Quem são os líderes de P&amp;D ou inovação nas empresas que podem usar sua tecnologia?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F83D80F-4C84-44DC-BC8E-09964352D211}"/>
              </a:ext>
            </a:extLst>
          </p:cNvPr>
          <p:cNvSpPr/>
          <p:nvPr/>
        </p:nvSpPr>
        <p:spPr>
          <a:xfrm>
            <a:off x="5837158" y="1828002"/>
            <a:ext cx="3187585" cy="21235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FOMENTO/GOVERNO</a:t>
            </a:r>
          </a:p>
          <a:p>
            <a:pPr algn="ctr"/>
            <a:r>
              <a:rPr lang="pt-BR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Quais são as agências de fomento, escritórios de transferência de tecnologia (ETT/</a:t>
            </a:r>
            <a:r>
              <a:rPr lang="pt-BR" sz="1400" dirty="0" err="1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NITs</a:t>
            </a:r>
            <a:r>
              <a:rPr lang="pt-BR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ou formuladores de políticas públicas que podem te ajudar? Quem está por trás delas?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24AE3F46-2AC6-4151-A51F-577990CB06AD}"/>
              </a:ext>
            </a:extLst>
          </p:cNvPr>
          <p:cNvSpPr/>
          <p:nvPr/>
        </p:nvSpPr>
        <p:spPr>
          <a:xfrm>
            <a:off x="8864322" y="1828002"/>
            <a:ext cx="2974753" cy="212351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COMUNICAÇÃO</a:t>
            </a:r>
          </a:p>
          <a:p>
            <a:pPr algn="ctr"/>
            <a:r>
              <a:rPr lang="pt-BR" sz="14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Quem são jornalistas, comunicadores ou influenciadores relevantes na sua área?</a:t>
            </a: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3F38D122-C694-4EC0-8775-64E76F57C7D4}"/>
              </a:ext>
            </a:extLst>
          </p:cNvPr>
          <p:cNvCxnSpPr>
            <a:cxnSpLocks/>
          </p:cNvCxnSpPr>
          <p:nvPr/>
        </p:nvCxnSpPr>
        <p:spPr>
          <a:xfrm>
            <a:off x="3141736" y="1860659"/>
            <a:ext cx="0" cy="4278883"/>
          </a:xfrm>
          <a:prstGeom prst="line">
            <a:avLst/>
          </a:prstGeom>
          <a:ln w="28575">
            <a:solidFill>
              <a:srgbClr val="93A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F08ED661-25AC-4249-81DE-23757358CD62}"/>
              </a:ext>
            </a:extLst>
          </p:cNvPr>
          <p:cNvCxnSpPr>
            <a:cxnSpLocks/>
          </p:cNvCxnSpPr>
          <p:nvPr/>
        </p:nvCxnSpPr>
        <p:spPr>
          <a:xfrm>
            <a:off x="5952608" y="1860659"/>
            <a:ext cx="0" cy="4278883"/>
          </a:xfrm>
          <a:prstGeom prst="line">
            <a:avLst/>
          </a:prstGeom>
          <a:ln w="28575">
            <a:solidFill>
              <a:srgbClr val="93A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4BF83963-4140-4209-AAC4-BF24CF659F8E}"/>
              </a:ext>
            </a:extLst>
          </p:cNvPr>
          <p:cNvCxnSpPr>
            <a:cxnSpLocks/>
          </p:cNvCxnSpPr>
          <p:nvPr/>
        </p:nvCxnSpPr>
        <p:spPr>
          <a:xfrm>
            <a:off x="9024743" y="1860659"/>
            <a:ext cx="0" cy="4278883"/>
          </a:xfrm>
          <a:prstGeom prst="line">
            <a:avLst/>
          </a:prstGeom>
          <a:ln w="28575">
            <a:solidFill>
              <a:srgbClr val="93A6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2">
            <a:extLst>
              <a:ext uri="{FF2B5EF4-FFF2-40B4-BE49-F238E27FC236}">
                <a16:creationId xmlns:a16="http://schemas.microsoft.com/office/drawing/2014/main" id="{8A0BF869-B2DD-46EB-9931-D8379E03BEAA}"/>
              </a:ext>
            </a:extLst>
          </p:cNvPr>
          <p:cNvSpPr txBox="1"/>
          <p:nvPr/>
        </p:nvSpPr>
        <p:spPr>
          <a:xfrm>
            <a:off x="704225" y="1378388"/>
            <a:ext cx="9291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Bakbak One" pitchFamily="2" charset="0"/>
                <a:ea typeface="Roboto" panose="02000000000000000000" pitchFamily="2" charset="0"/>
                <a:cs typeface="Bakbak One" pitchFamily="2" charset="0"/>
              </a:rPr>
              <a:t>Mapeando seu ecossistema de stakeholders (ou seu público-alvo)</a:t>
            </a:r>
          </a:p>
        </p:txBody>
      </p:sp>
    </p:spTree>
    <p:extLst>
      <p:ext uri="{BB962C8B-B14F-4D97-AF65-F5344CB8AC3E}">
        <p14:creationId xmlns:p14="http://schemas.microsoft.com/office/powerpoint/2010/main" val="14481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5284855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 Digital</a:t>
            </a:r>
            <a:endParaRPr lang="pt-BR" dirty="0">
              <a:latin typeface="Bakbak One"/>
            </a:endParaRP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191A79B0-EB52-3CC5-8622-2C51B5F416B3}"/>
              </a:ext>
            </a:extLst>
          </p:cNvPr>
          <p:cNvSpPr txBox="1">
            <a:spLocks/>
          </p:cNvSpPr>
          <p:nvPr/>
        </p:nvSpPr>
        <p:spPr>
          <a:xfrm>
            <a:off x="748145" y="2712308"/>
            <a:ext cx="5982790" cy="3006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>
                <a:solidFill>
                  <a:srgbClr val="19519F"/>
                </a:solidFill>
              </a:rPr>
              <a:t>“É a atividade, o conjunto de conhecimentos e os processos de criar, comunicar, entregar e trocar ofertas que tenham</a:t>
            </a:r>
            <a:r>
              <a:rPr lang="pt-BR" sz="2600" dirty="0">
                <a:solidFill>
                  <a:srgbClr val="C00000"/>
                </a:solidFill>
              </a:rPr>
              <a:t> valor </a:t>
            </a:r>
            <a:r>
              <a:rPr lang="pt-BR" sz="2600" dirty="0">
                <a:solidFill>
                  <a:srgbClr val="19519F"/>
                </a:solidFill>
              </a:rPr>
              <a:t>para consumidores, clientes, parceiros e a sociedade como um todo”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3422414-4933-42EA-B1DF-05D838E9D940}"/>
              </a:ext>
            </a:extLst>
          </p:cNvPr>
          <p:cNvSpPr txBox="1">
            <a:spLocks/>
          </p:cNvSpPr>
          <p:nvPr/>
        </p:nvSpPr>
        <p:spPr>
          <a:xfrm>
            <a:off x="664194" y="1912465"/>
            <a:ext cx="5284855" cy="529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519F"/>
                </a:solidFill>
                <a:latin typeface="Bakbak One" pitchFamily="2" charset="0"/>
                <a:ea typeface="+mj-ea"/>
                <a:cs typeface="Bakbak One" pitchFamily="2" charset="0"/>
              </a:defRPr>
            </a:lvl1pPr>
          </a:lstStyle>
          <a:p>
            <a:r>
              <a:rPr lang="pt-BR" sz="3600" dirty="0">
                <a:solidFill>
                  <a:srgbClr val="333333"/>
                </a:solidFill>
              </a:rPr>
              <a:t>MARKETING?</a:t>
            </a:r>
          </a:p>
        </p:txBody>
      </p:sp>
      <p:pic>
        <p:nvPicPr>
          <p:cNvPr id="7" name="Picture 12" descr="A red box with a blue ribbon and a green tag&#10;&#10;AI-generated content may be incorrect.">
            <a:extLst>
              <a:ext uri="{FF2B5EF4-FFF2-40B4-BE49-F238E27FC236}">
                <a16:creationId xmlns:a16="http://schemas.microsoft.com/office/drawing/2014/main" id="{4662C8A0-0270-457E-BCEA-C8A50CB42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17368" r="18694" b="15259"/>
          <a:stretch>
            <a:fillRect/>
          </a:stretch>
        </p:blipFill>
        <p:spPr>
          <a:xfrm>
            <a:off x="7754815" y="1875033"/>
            <a:ext cx="3604847" cy="389985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A847D2A-6FFA-49C3-A270-83D1EEFFB6BC}"/>
              </a:ext>
            </a:extLst>
          </p:cNvPr>
          <p:cNvSpPr txBox="1"/>
          <p:nvPr/>
        </p:nvSpPr>
        <p:spPr>
          <a:xfrm>
            <a:off x="693006" y="5405557"/>
            <a:ext cx="6093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BR" sz="1800" dirty="0">
                <a:latin typeface="Roboto" panose="02000000000000000000" pitchFamily="2" charset="0"/>
                <a:ea typeface="Roboto" panose="02000000000000000000" pitchFamily="2" charset="0"/>
              </a:rPr>
              <a:t>Fonte: AMA, 2025</a:t>
            </a:r>
            <a:endParaRPr lang="pt-BR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400" dirty="0"/>
              <a:t>Marketing Digital e Difusão Científica</a:t>
            </a:r>
            <a:endParaRPr lang="pt-BR" dirty="0">
              <a:latin typeface="Bakbak One"/>
            </a:endParaRPr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3FEB70D-DD16-46BD-BC3B-A029C749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2800"/>
              </a:spcAft>
              <a:buNone/>
            </a:pP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Marketing é </a:t>
            </a:r>
            <a:r>
              <a:rPr lang="pt-BR" sz="28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criar e difundir valor</a:t>
            </a:r>
          </a:p>
          <a:p>
            <a:pPr marL="0" indent="0">
              <a:spcAft>
                <a:spcPts val="2800"/>
              </a:spcAft>
              <a:buNone/>
            </a:pP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Crie sua </a:t>
            </a:r>
            <a:r>
              <a:rPr lang="pt-BR" sz="28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marca digital</a:t>
            </a:r>
            <a:endParaRPr lang="pt-BR" sz="28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Aft>
                <a:spcPts val="2800"/>
              </a:spcAft>
              <a:buNone/>
            </a:pP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</a:t>
            </a:r>
            <a:r>
              <a:rPr lang="pt-BR" sz="28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Traduza ciência</a:t>
            </a:r>
            <a:r>
              <a:rPr lang="pt-BR" sz="28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seu público</a:t>
            </a:r>
          </a:p>
          <a:p>
            <a:pPr marL="0" indent="0">
              <a:spcAft>
                <a:spcPts val="2800"/>
              </a:spcAft>
              <a:buNone/>
            </a:pP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Construa uma </a:t>
            </a:r>
            <a:r>
              <a:rPr lang="pt-BR" sz="28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rede estratégica</a:t>
            </a:r>
            <a:endParaRPr lang="pt-BR" sz="28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spcAft>
                <a:spcPts val="2800"/>
              </a:spcAft>
              <a:buNone/>
            </a:pP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Meça resultados e </a:t>
            </a:r>
            <a:r>
              <a:rPr lang="pt-BR" sz="28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faça ajustes </a:t>
            </a:r>
            <a:r>
              <a:rPr lang="pt-BR" sz="28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ao longo da jornada</a:t>
            </a:r>
          </a:p>
          <a:p>
            <a:pPr marL="0" indent="0">
              <a:buNone/>
            </a:pPr>
            <a:endParaRPr lang="pt-BR" dirty="0"/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26511" y="1331274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994468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55AE36-5CED-4CE9-AF9A-B540BF81D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96" y="761851"/>
            <a:ext cx="8838607" cy="49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7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5284855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</a:t>
            </a:r>
            <a:endParaRPr lang="pt-BR" dirty="0">
              <a:latin typeface="Bakbak One"/>
            </a:endParaRP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191A79B0-EB52-3CC5-8622-2C51B5F416B3}"/>
              </a:ext>
            </a:extLst>
          </p:cNvPr>
          <p:cNvSpPr txBox="1">
            <a:spLocks/>
          </p:cNvSpPr>
          <p:nvPr/>
        </p:nvSpPr>
        <p:spPr>
          <a:xfrm>
            <a:off x="748145" y="2712308"/>
            <a:ext cx="5982790" cy="3006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>
                <a:solidFill>
                  <a:srgbClr val="19519F"/>
                </a:solidFill>
              </a:rPr>
              <a:t>“Qualquer método de marketing conduzido por meios eletrônicos, incluindo marketing online como utilização de </a:t>
            </a:r>
            <a:r>
              <a:rPr lang="pt-BR" sz="2600" dirty="0">
                <a:solidFill>
                  <a:srgbClr val="C00000"/>
                </a:solidFill>
              </a:rPr>
              <a:t>sites</a:t>
            </a:r>
            <a:r>
              <a:rPr lang="pt-BR" sz="2600" dirty="0">
                <a:solidFill>
                  <a:srgbClr val="19519F"/>
                </a:solidFill>
              </a:rPr>
              <a:t>, </a:t>
            </a:r>
            <a:r>
              <a:rPr lang="pt-BR" sz="2600" dirty="0">
                <a:solidFill>
                  <a:srgbClr val="C00000"/>
                </a:solidFill>
              </a:rPr>
              <a:t>buscadores</a:t>
            </a:r>
            <a:r>
              <a:rPr lang="pt-BR" sz="2600" dirty="0">
                <a:solidFill>
                  <a:srgbClr val="19519F"/>
                </a:solidFill>
              </a:rPr>
              <a:t>, </a:t>
            </a:r>
            <a:r>
              <a:rPr lang="pt-BR" sz="2600" dirty="0">
                <a:solidFill>
                  <a:srgbClr val="C00000"/>
                </a:solidFill>
              </a:rPr>
              <a:t>blogs</a:t>
            </a:r>
            <a:r>
              <a:rPr lang="pt-BR" sz="2600" dirty="0">
                <a:solidFill>
                  <a:srgbClr val="19519F"/>
                </a:solidFill>
              </a:rPr>
              <a:t>, </a:t>
            </a:r>
            <a:r>
              <a:rPr lang="pt-BR" sz="2600" dirty="0">
                <a:solidFill>
                  <a:srgbClr val="C00000"/>
                </a:solidFill>
              </a:rPr>
              <a:t>redes sociais</a:t>
            </a:r>
            <a:r>
              <a:rPr lang="pt-BR" sz="2600" dirty="0">
                <a:solidFill>
                  <a:srgbClr val="19519F"/>
                </a:solidFill>
              </a:rPr>
              <a:t>, </a:t>
            </a:r>
            <a:r>
              <a:rPr lang="pt-BR" sz="2600" dirty="0">
                <a:solidFill>
                  <a:srgbClr val="C00000"/>
                </a:solidFill>
              </a:rPr>
              <a:t>vídeos</a:t>
            </a:r>
            <a:r>
              <a:rPr lang="pt-BR" sz="2600" dirty="0">
                <a:solidFill>
                  <a:srgbClr val="19519F"/>
                </a:solidFill>
              </a:rPr>
              <a:t>, </a:t>
            </a:r>
            <a:r>
              <a:rPr lang="pt-BR" sz="2600" dirty="0">
                <a:solidFill>
                  <a:srgbClr val="C00000"/>
                </a:solidFill>
              </a:rPr>
              <a:t>e-mails </a:t>
            </a:r>
            <a:r>
              <a:rPr lang="pt-BR" sz="2600" dirty="0">
                <a:solidFill>
                  <a:srgbClr val="19519F"/>
                </a:solidFill>
              </a:rPr>
              <a:t>e canais similares para alcançar clientes”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3422414-4933-42EA-B1DF-05D838E9D940}"/>
              </a:ext>
            </a:extLst>
          </p:cNvPr>
          <p:cNvSpPr txBox="1">
            <a:spLocks/>
          </p:cNvSpPr>
          <p:nvPr/>
        </p:nvSpPr>
        <p:spPr>
          <a:xfrm>
            <a:off x="664194" y="1912465"/>
            <a:ext cx="5284855" cy="529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519F"/>
                </a:solidFill>
                <a:latin typeface="Bakbak One" pitchFamily="2" charset="0"/>
                <a:ea typeface="+mj-ea"/>
                <a:cs typeface="Bakbak One" pitchFamily="2" charset="0"/>
              </a:defRPr>
            </a:lvl1pPr>
          </a:lstStyle>
          <a:p>
            <a:r>
              <a:rPr lang="pt-BR" sz="3600" dirty="0">
                <a:solidFill>
                  <a:srgbClr val="333333"/>
                </a:solidFill>
              </a:rPr>
              <a:t>MARKETING?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847D2A-6FFA-49C3-A270-83D1EEFFB6BC}"/>
              </a:ext>
            </a:extLst>
          </p:cNvPr>
          <p:cNvSpPr txBox="1"/>
          <p:nvPr/>
        </p:nvSpPr>
        <p:spPr>
          <a:xfrm>
            <a:off x="830635" y="5441927"/>
            <a:ext cx="6093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BR" sz="1400" dirty="0">
                <a:latin typeface="Roboto" panose="02000000000000000000" pitchFamily="2" charset="0"/>
                <a:ea typeface="Roboto" panose="02000000000000000000" pitchFamily="2" charset="0"/>
              </a:rPr>
              <a:t>Fonte: AMA, 2025</a:t>
            </a:r>
            <a:endParaRPr lang="pt-BR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7" descr="A cellphone with a box and a tag on the screen&#10;&#10;AI-generated content may be incorrect.">
            <a:extLst>
              <a:ext uri="{FF2B5EF4-FFF2-40B4-BE49-F238E27FC236}">
                <a16:creationId xmlns:a16="http://schemas.microsoft.com/office/drawing/2014/main" id="{0271EBF8-77C7-47C8-8D1D-01D2241A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17367" r="10659" b="19364"/>
          <a:stretch>
            <a:fillRect/>
          </a:stretch>
        </p:blipFill>
        <p:spPr>
          <a:xfrm>
            <a:off x="6923703" y="2124768"/>
            <a:ext cx="4520152" cy="36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7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5284855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</a:t>
            </a:r>
            <a:endParaRPr lang="pt-BR" dirty="0">
              <a:latin typeface="Bakbak One"/>
            </a:endParaRPr>
          </a:p>
        </p:txBody>
      </p:sp>
      <p:sp>
        <p:nvSpPr>
          <p:cNvPr id="16" name="Espaço Reservado para Conteúdo 5">
            <a:extLst>
              <a:ext uri="{FF2B5EF4-FFF2-40B4-BE49-F238E27FC236}">
                <a16:creationId xmlns:a16="http://schemas.microsoft.com/office/drawing/2014/main" id="{191A79B0-EB52-3CC5-8622-2C51B5F416B3}"/>
              </a:ext>
            </a:extLst>
          </p:cNvPr>
          <p:cNvSpPr txBox="1">
            <a:spLocks/>
          </p:cNvSpPr>
          <p:nvPr/>
        </p:nvSpPr>
        <p:spPr>
          <a:xfrm>
            <a:off x="664195" y="2639546"/>
            <a:ext cx="5564732" cy="19797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“O objetivo do marketing é tornar </a:t>
            </a:r>
            <a:r>
              <a:rPr lang="pt-BR" sz="3600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supérfluo</a:t>
            </a:r>
            <a:r>
              <a:rPr lang="pt-BR" sz="3600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 esforço de venda”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847D2A-6FFA-49C3-A270-83D1EEFFB6BC}"/>
              </a:ext>
            </a:extLst>
          </p:cNvPr>
          <p:cNvSpPr txBox="1"/>
          <p:nvPr/>
        </p:nvSpPr>
        <p:spPr>
          <a:xfrm>
            <a:off x="664195" y="5441927"/>
            <a:ext cx="952670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Fonte: KOTLER, P. KELLER, K. L. </a:t>
            </a:r>
            <a:r>
              <a:rPr lang="pt-BR" sz="1300" b="1" dirty="0">
                <a:latin typeface="Roboto" panose="02000000000000000000" pitchFamily="2" charset="0"/>
                <a:ea typeface="Roboto" panose="02000000000000000000" pitchFamily="2" charset="0"/>
              </a:rPr>
              <a:t>Administração de Marketing</a:t>
            </a: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. 15 ed. São Paulo: Pearson </a:t>
            </a:r>
            <a:r>
              <a:rPr lang="pt-BR" sz="1300" dirty="0" err="1">
                <a:latin typeface="Roboto" panose="02000000000000000000" pitchFamily="2" charset="0"/>
                <a:ea typeface="Roboto" panose="02000000000000000000" pitchFamily="2" charset="0"/>
              </a:rPr>
              <a:t>Education</a:t>
            </a:r>
            <a:r>
              <a:rPr lang="pt-BR" sz="1300" dirty="0">
                <a:latin typeface="Roboto" panose="02000000000000000000" pitchFamily="2" charset="0"/>
                <a:ea typeface="Roboto" panose="02000000000000000000" pitchFamily="2" charset="0"/>
              </a:rPr>
              <a:t> do Brasil, 2018.</a:t>
            </a:r>
          </a:p>
        </p:txBody>
      </p:sp>
      <p:pic>
        <p:nvPicPr>
          <p:cNvPr id="11" name="Picture 5" descr="A bottle of beer&#10;&#10;Description automatically generated with low confidence">
            <a:extLst>
              <a:ext uri="{FF2B5EF4-FFF2-40B4-BE49-F238E27FC236}">
                <a16:creationId xmlns:a16="http://schemas.microsoft.com/office/drawing/2014/main" id="{AB5D9B10-9303-4E83-A925-105F3CE07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129" y="1988213"/>
            <a:ext cx="1278533" cy="374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9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5284855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</a:t>
            </a:r>
            <a:endParaRPr lang="pt-BR" dirty="0"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B2AA22C-7C83-47E9-B266-C7EC53B433F6}"/>
              </a:ext>
            </a:extLst>
          </p:cNvPr>
          <p:cNvSpPr/>
          <p:nvPr/>
        </p:nvSpPr>
        <p:spPr>
          <a:xfrm>
            <a:off x="1693714" y="1984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</a:t>
            </a:r>
            <a:endParaRPr lang="pt-BR" sz="26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C136FB7-DA6A-4039-B527-FC63FBFE2BA1}"/>
              </a:ext>
            </a:extLst>
          </p:cNvPr>
          <p:cNvSpPr/>
          <p:nvPr/>
        </p:nvSpPr>
        <p:spPr>
          <a:xfrm>
            <a:off x="7310899" y="1984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PÚBLICO-ALVO</a:t>
            </a:r>
            <a:endParaRPr lang="pt-BR" sz="26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23214BE0-4BF6-4C59-80C0-BD91DE78EB2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73713" y="2425795"/>
            <a:ext cx="2737186" cy="26818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DE27BB23-E3C3-4841-A3D5-7EB38328F16D}"/>
              </a:ext>
            </a:extLst>
          </p:cNvPr>
          <p:cNvSpPr/>
          <p:nvPr/>
        </p:nvSpPr>
        <p:spPr>
          <a:xfrm>
            <a:off x="1693714" y="3044251"/>
            <a:ext cx="2879999" cy="2741087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PRODUTO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SERVIÇO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DISTRIBUIÇÃO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 DE NEGÓCIO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INFORMAÇÕES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CONHECIMENTO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PARCERIAS</a:t>
            </a:r>
            <a:r>
              <a:rPr lang="pt-BR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...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4ACB3198-0804-406A-B865-59B71F86F5D0}"/>
              </a:ext>
            </a:extLst>
          </p:cNvPr>
          <p:cNvSpPr/>
          <p:nvPr/>
        </p:nvSpPr>
        <p:spPr>
          <a:xfrm>
            <a:off x="7310898" y="3040502"/>
            <a:ext cx="2879999" cy="2741087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POTENCIAIS CLIENTES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PARCEIROS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INSTITUIÇÕES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INVESTIDORES</a:t>
            </a:r>
          </a:p>
        </p:txBody>
      </p:sp>
    </p:spTree>
    <p:extLst>
      <p:ext uri="{BB962C8B-B14F-4D97-AF65-F5344CB8AC3E}">
        <p14:creationId xmlns:p14="http://schemas.microsoft.com/office/powerpoint/2010/main" val="23353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5284855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</a:t>
            </a:r>
            <a:r>
              <a:rPr lang="pt-BR" sz="4400" i="1" dirty="0"/>
              <a:t> </a:t>
            </a:r>
            <a:r>
              <a:rPr lang="pt-BR" sz="4400" dirty="0"/>
              <a:t>Digital</a:t>
            </a:r>
            <a:endParaRPr lang="pt-BR" dirty="0"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B2AA22C-7C83-47E9-B266-C7EC53B433F6}"/>
              </a:ext>
            </a:extLst>
          </p:cNvPr>
          <p:cNvSpPr/>
          <p:nvPr/>
        </p:nvSpPr>
        <p:spPr>
          <a:xfrm>
            <a:off x="1693714" y="1984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</a:t>
            </a:r>
            <a:endParaRPr lang="pt-BR" sz="26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C136FB7-DA6A-4039-B527-FC63FBFE2BA1}"/>
              </a:ext>
            </a:extLst>
          </p:cNvPr>
          <p:cNvSpPr/>
          <p:nvPr/>
        </p:nvSpPr>
        <p:spPr>
          <a:xfrm>
            <a:off x="7310899" y="1984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PÚBLICO-ALVO</a:t>
            </a:r>
            <a:endParaRPr lang="pt-BR" sz="2600" dirty="0">
              <a:solidFill>
                <a:srgbClr val="AC2C1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23214BE0-4BF6-4C59-80C0-BD91DE78EB2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573713" y="2425795"/>
            <a:ext cx="2737186" cy="26818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DE27BB23-E3C3-4841-A3D5-7EB38328F16D}"/>
              </a:ext>
            </a:extLst>
          </p:cNvPr>
          <p:cNvSpPr/>
          <p:nvPr/>
        </p:nvSpPr>
        <p:spPr>
          <a:xfrm>
            <a:off x="1693714" y="3044251"/>
            <a:ext cx="2879999" cy="2741087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PRODUTO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SERVIÇO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DISTRIBUIÇÃO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MODELO DE NEGÓCIO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INFORMAÇÕES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CONHECIMENTO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PARCERIAS</a:t>
            </a:r>
            <a:r>
              <a:rPr lang="pt-BR" sz="16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...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4ACB3198-0804-406A-B865-59B71F86F5D0}"/>
              </a:ext>
            </a:extLst>
          </p:cNvPr>
          <p:cNvSpPr/>
          <p:nvPr/>
        </p:nvSpPr>
        <p:spPr>
          <a:xfrm>
            <a:off x="7310898" y="3040502"/>
            <a:ext cx="2879999" cy="2741087"/>
          </a:xfrm>
          <a:prstGeom prst="roundRect">
            <a:avLst/>
          </a:prstGeom>
          <a:noFill/>
          <a:ln w="38100">
            <a:solidFill>
              <a:srgbClr val="F2870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POTENCIAIS CLIENTES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PARCEIROS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INSTITUIÇÕES</a:t>
            </a:r>
          </a:p>
          <a:p>
            <a:pPr>
              <a:spcAft>
                <a:spcPts val="800"/>
              </a:spcAft>
            </a:pPr>
            <a:r>
              <a:rPr lang="pt-BR" sz="1600" b="1" dirty="0">
                <a:solidFill>
                  <a:srgbClr val="19519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INVESTIDORES</a:t>
            </a:r>
          </a:p>
        </p:txBody>
      </p:sp>
      <p:cxnSp>
        <p:nvCxnSpPr>
          <p:cNvPr id="11" name="Straight Arrow Connector 2">
            <a:extLst>
              <a:ext uri="{FF2B5EF4-FFF2-40B4-BE49-F238E27FC236}">
                <a16:creationId xmlns:a16="http://schemas.microsoft.com/office/drawing/2014/main" id="{5AAAFEF6-23EB-4003-AFF6-2F5590D6523F}"/>
              </a:ext>
            </a:extLst>
          </p:cNvPr>
          <p:cNvCxnSpPr>
            <a:cxnSpLocks/>
          </p:cNvCxnSpPr>
          <p:nvPr/>
        </p:nvCxnSpPr>
        <p:spPr>
          <a:xfrm>
            <a:off x="5949050" y="2447960"/>
            <a:ext cx="0" cy="1015646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FA14153F-C7A6-43C1-8CA1-96D8030334F0}"/>
              </a:ext>
            </a:extLst>
          </p:cNvPr>
          <p:cNvSpPr/>
          <p:nvPr/>
        </p:nvSpPr>
        <p:spPr>
          <a:xfrm>
            <a:off x="4865121" y="3485771"/>
            <a:ext cx="2140877" cy="2295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pt-BR" sz="1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REDES SOCIAIS (Instagram, X, Threads, TikTok)</a:t>
            </a:r>
          </a:p>
          <a:p>
            <a:pPr algn="ctr">
              <a:spcAft>
                <a:spcPts val="800"/>
              </a:spcAft>
            </a:pPr>
            <a:r>
              <a:rPr lang="pt-BR" sz="1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BLOGS</a:t>
            </a:r>
          </a:p>
          <a:p>
            <a:pPr algn="ctr">
              <a:spcAft>
                <a:spcPts val="800"/>
              </a:spcAft>
            </a:pPr>
            <a:r>
              <a:rPr lang="pt-BR" sz="1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PODCASTS</a:t>
            </a:r>
          </a:p>
          <a:p>
            <a:pPr algn="ctr">
              <a:spcAft>
                <a:spcPts val="800"/>
              </a:spcAft>
            </a:pPr>
            <a:r>
              <a:rPr lang="pt-BR" sz="1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YOUTUBE</a:t>
            </a:r>
          </a:p>
          <a:p>
            <a:pPr algn="ctr">
              <a:spcAft>
                <a:spcPts val="800"/>
              </a:spcAft>
            </a:pPr>
            <a:r>
              <a:rPr lang="pt-BR" sz="1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WHATSAPP</a:t>
            </a:r>
          </a:p>
          <a:p>
            <a:pPr algn="ctr">
              <a:spcAft>
                <a:spcPts val="800"/>
              </a:spcAft>
            </a:pPr>
            <a:r>
              <a:rPr lang="pt-BR" sz="1400" b="1" dirty="0">
                <a:solidFill>
                  <a:srgbClr val="93A6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SITES...</a:t>
            </a:r>
          </a:p>
        </p:txBody>
      </p:sp>
    </p:spTree>
    <p:extLst>
      <p:ext uri="{BB962C8B-B14F-4D97-AF65-F5344CB8AC3E}">
        <p14:creationId xmlns:p14="http://schemas.microsoft.com/office/powerpoint/2010/main" val="43730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9781067" cy="945336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Marketing Digital: </a:t>
            </a:r>
            <a:r>
              <a:rPr lang="pt-BR" sz="4400" dirty="0">
                <a:solidFill>
                  <a:srgbClr val="C00000"/>
                </a:solidFill>
              </a:rPr>
              <a:t>Pensamento comum</a:t>
            </a:r>
            <a:endParaRPr lang="pt-BR" dirty="0">
              <a:solidFill>
                <a:srgbClr val="C00000"/>
              </a:solidFill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B2AA22C-7C83-47E9-B266-C7EC53B433F6}"/>
              </a:ext>
            </a:extLst>
          </p:cNvPr>
          <p:cNvSpPr/>
          <p:nvPr/>
        </p:nvSpPr>
        <p:spPr>
          <a:xfrm>
            <a:off x="664195" y="2920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NA REDE SOCIAL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C136FB7-DA6A-4039-B527-FC63FBFE2BA1}"/>
              </a:ext>
            </a:extLst>
          </p:cNvPr>
          <p:cNvSpPr/>
          <p:nvPr/>
        </p:nvSpPr>
        <p:spPr>
          <a:xfrm>
            <a:off x="4509050" y="2920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CURTIDAS, COMENTÁRIOS, COMPARTILHAMENTOS</a:t>
            </a: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23214BE0-4BF6-4C59-80C0-BD91DE78EB27}"/>
              </a:ext>
            </a:extLst>
          </p:cNvPr>
          <p:cNvCxnSpPr>
            <a:cxnSpLocks/>
          </p:cNvCxnSpPr>
          <p:nvPr/>
        </p:nvCxnSpPr>
        <p:spPr>
          <a:xfrm>
            <a:off x="3701161" y="3388613"/>
            <a:ext cx="571901" cy="0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EF3ACF24-7076-4A10-9FB8-19B7F7BE503A}"/>
              </a:ext>
            </a:extLst>
          </p:cNvPr>
          <p:cNvSpPr/>
          <p:nvPr/>
        </p:nvSpPr>
        <p:spPr>
          <a:xfrm>
            <a:off x="8479663" y="2920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VENDA</a:t>
            </a:r>
          </a:p>
        </p:txBody>
      </p:sp>
      <p:cxnSp>
        <p:nvCxnSpPr>
          <p:cNvPr id="19" name="Straight Arrow Connector 11">
            <a:extLst>
              <a:ext uri="{FF2B5EF4-FFF2-40B4-BE49-F238E27FC236}">
                <a16:creationId xmlns:a16="http://schemas.microsoft.com/office/drawing/2014/main" id="{81882143-DA8D-4450-8853-C9DD8452EC0F}"/>
              </a:ext>
            </a:extLst>
          </p:cNvPr>
          <p:cNvCxnSpPr>
            <a:cxnSpLocks/>
          </p:cNvCxnSpPr>
          <p:nvPr/>
        </p:nvCxnSpPr>
        <p:spPr>
          <a:xfrm>
            <a:off x="7653726" y="3429000"/>
            <a:ext cx="571901" cy="0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9781067" cy="945336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Marketing Digital: </a:t>
            </a:r>
            <a:r>
              <a:rPr lang="pt-BR" sz="4400" dirty="0">
                <a:solidFill>
                  <a:srgbClr val="C00000"/>
                </a:solidFill>
              </a:rPr>
              <a:t>Pensamento comum</a:t>
            </a:r>
            <a:endParaRPr lang="pt-BR" dirty="0">
              <a:solidFill>
                <a:srgbClr val="C00000"/>
              </a:solidFill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0B2AA22C-7C83-47E9-B266-C7EC53B433F6}"/>
              </a:ext>
            </a:extLst>
          </p:cNvPr>
          <p:cNvSpPr/>
          <p:nvPr/>
        </p:nvSpPr>
        <p:spPr>
          <a:xfrm>
            <a:off x="664195" y="2920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POST NA REDE SOCIAL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C136FB7-DA6A-4039-B527-FC63FBFE2BA1}"/>
              </a:ext>
            </a:extLst>
          </p:cNvPr>
          <p:cNvSpPr/>
          <p:nvPr/>
        </p:nvSpPr>
        <p:spPr>
          <a:xfrm>
            <a:off x="4509050" y="2920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CURTIDAS, COMENTÁRIOS, COMPARTILHAMENTOS</a:t>
            </a:r>
          </a:p>
        </p:txBody>
      </p:sp>
      <p:cxnSp>
        <p:nvCxnSpPr>
          <p:cNvPr id="14" name="Straight Arrow Connector 11">
            <a:extLst>
              <a:ext uri="{FF2B5EF4-FFF2-40B4-BE49-F238E27FC236}">
                <a16:creationId xmlns:a16="http://schemas.microsoft.com/office/drawing/2014/main" id="{23214BE0-4BF6-4C59-80C0-BD91DE78EB27}"/>
              </a:ext>
            </a:extLst>
          </p:cNvPr>
          <p:cNvCxnSpPr>
            <a:cxnSpLocks/>
          </p:cNvCxnSpPr>
          <p:nvPr/>
        </p:nvCxnSpPr>
        <p:spPr>
          <a:xfrm>
            <a:off x="3701161" y="3388613"/>
            <a:ext cx="571901" cy="0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EF3ACF24-7076-4A10-9FB8-19B7F7BE503A}"/>
              </a:ext>
            </a:extLst>
          </p:cNvPr>
          <p:cNvSpPr/>
          <p:nvPr/>
        </p:nvSpPr>
        <p:spPr>
          <a:xfrm>
            <a:off x="8479663" y="2920613"/>
            <a:ext cx="2879999" cy="936000"/>
          </a:xfrm>
          <a:prstGeom prst="roundRect">
            <a:avLst/>
          </a:prstGeom>
          <a:noFill/>
          <a:ln w="38100">
            <a:solidFill>
              <a:srgbClr val="19519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AC2C1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VENDA</a:t>
            </a:r>
          </a:p>
        </p:txBody>
      </p:sp>
      <p:cxnSp>
        <p:nvCxnSpPr>
          <p:cNvPr id="19" name="Straight Arrow Connector 11">
            <a:extLst>
              <a:ext uri="{FF2B5EF4-FFF2-40B4-BE49-F238E27FC236}">
                <a16:creationId xmlns:a16="http://schemas.microsoft.com/office/drawing/2014/main" id="{81882143-DA8D-4450-8853-C9DD8452EC0F}"/>
              </a:ext>
            </a:extLst>
          </p:cNvPr>
          <p:cNvCxnSpPr>
            <a:cxnSpLocks/>
          </p:cNvCxnSpPr>
          <p:nvPr/>
        </p:nvCxnSpPr>
        <p:spPr>
          <a:xfrm>
            <a:off x="7653726" y="3429000"/>
            <a:ext cx="571901" cy="0"/>
          </a:xfrm>
          <a:prstGeom prst="straightConnector1">
            <a:avLst/>
          </a:prstGeom>
          <a:ln w="57150">
            <a:solidFill>
              <a:srgbClr val="F2870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ultiply 14">
            <a:extLst>
              <a:ext uri="{FF2B5EF4-FFF2-40B4-BE49-F238E27FC236}">
                <a16:creationId xmlns:a16="http://schemas.microsoft.com/office/drawing/2014/main" id="{263CD84C-89E4-4C39-A994-6AC6D5945DD5}"/>
              </a:ext>
            </a:extLst>
          </p:cNvPr>
          <p:cNvSpPr/>
          <p:nvPr/>
        </p:nvSpPr>
        <p:spPr>
          <a:xfrm>
            <a:off x="-3609150" y="720630"/>
            <a:ext cx="19242156" cy="5764146"/>
          </a:xfrm>
          <a:prstGeom prst="mathMultiply">
            <a:avLst/>
          </a:prstGeom>
          <a:solidFill>
            <a:srgbClr val="AC2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7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52963-03B4-CFF4-61F0-CC3337379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C17A0686-49DF-4F57-8189-97152DC1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95" y="871548"/>
            <a:ext cx="9781067" cy="945336"/>
          </a:xfrm>
        </p:spPr>
        <p:txBody>
          <a:bodyPr>
            <a:normAutofit/>
          </a:bodyPr>
          <a:lstStyle/>
          <a:p>
            <a:r>
              <a:rPr lang="pt-BR" sz="4400" dirty="0"/>
              <a:t>Marketing Digital</a:t>
            </a:r>
            <a:endParaRPr lang="pt-BR" dirty="0">
              <a:solidFill>
                <a:srgbClr val="C00000"/>
              </a:solidFill>
              <a:latin typeface="Bakbak One"/>
            </a:endParaRP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82D7B4D4-F6C0-4315-584A-A05D89EBF20A}"/>
              </a:ext>
            </a:extLst>
          </p:cNvPr>
          <p:cNvCxnSpPr>
            <a:cxnSpLocks/>
          </p:cNvCxnSpPr>
          <p:nvPr/>
        </p:nvCxnSpPr>
        <p:spPr>
          <a:xfrm>
            <a:off x="664195" y="1776899"/>
            <a:ext cx="10695467" cy="39985"/>
          </a:xfrm>
          <a:prstGeom prst="straightConnector1">
            <a:avLst/>
          </a:prstGeom>
          <a:ln>
            <a:solidFill>
              <a:srgbClr val="93A6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D138374-0080-4F96-83A7-092D9F96894A}"/>
              </a:ext>
            </a:extLst>
          </p:cNvPr>
          <p:cNvSpPr txBox="1"/>
          <p:nvPr/>
        </p:nvSpPr>
        <p:spPr>
          <a:xfrm>
            <a:off x="1693714" y="51828"/>
            <a:ext cx="100744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0" i="0" u="none" strike="noStrike" baseline="0" dirty="0">
                <a:solidFill>
                  <a:srgbClr val="F38705"/>
                </a:solidFill>
                <a:latin typeface="Roboto-Regular"/>
              </a:rPr>
              <a:t>Empreendedorismo Científico: </a:t>
            </a:r>
            <a:r>
              <a:rPr lang="pt-BR" sz="1400" dirty="0">
                <a:solidFill>
                  <a:srgbClr val="333333"/>
                </a:solidFill>
                <a:latin typeface="Roboto-Regular"/>
              </a:rPr>
              <a:t>da bancada ao mercado</a:t>
            </a:r>
            <a:endParaRPr lang="pt-BR" sz="14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51B38C3-7F72-479C-B698-AFEA58F89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75" y="1988334"/>
            <a:ext cx="4204593" cy="3652247"/>
          </a:xfrm>
          <a:prstGeom prst="rect">
            <a:avLst/>
          </a:prstGeom>
        </p:spPr>
      </p:pic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C9EDD13A-7BCA-49E8-863C-011AC938F033}"/>
              </a:ext>
            </a:extLst>
          </p:cNvPr>
          <p:cNvSpPr txBox="1">
            <a:spLocks/>
          </p:cNvSpPr>
          <p:nvPr/>
        </p:nvSpPr>
        <p:spPr>
          <a:xfrm>
            <a:off x="1487436" y="5640580"/>
            <a:ext cx="8704314" cy="453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BR" sz="1200" dirty="0"/>
              <a:t>Fonte: </a:t>
            </a:r>
            <a:r>
              <a:rPr lang="en-US" sz="1200" dirty="0"/>
              <a:t>ZAHAY, D.; LABRECQUE, L.; REAVEY, B.; ROBERTS, M. L. </a:t>
            </a:r>
            <a:r>
              <a:rPr lang="en-US" sz="1200" i="1" dirty="0"/>
              <a:t>Digital Marketing: Foundations and Strategy</a:t>
            </a:r>
            <a:r>
              <a:rPr lang="en-US" sz="1200" dirty="0"/>
              <a:t>. Cengage, 2024.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03384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resentação1" id="{3AB3A11B-285F-4152-A2D9-6A1A0504C029}" vid="{D6D2E804-FC64-44D3-A69F-496CE6DE474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Modelo_para edição (3)</Template>
  <TotalTime>6459</TotalTime>
  <Words>1060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Aptos</vt:lpstr>
      <vt:lpstr>Arial</vt:lpstr>
      <vt:lpstr>Bakbak One</vt:lpstr>
      <vt:lpstr>Calibri</vt:lpstr>
      <vt:lpstr>Roboto</vt:lpstr>
      <vt:lpstr>Roboto-Regular</vt:lpstr>
      <vt:lpstr>Tema do Office</vt:lpstr>
      <vt:lpstr>Marketing Digital</vt:lpstr>
      <vt:lpstr>Marketing Digital</vt:lpstr>
      <vt:lpstr>Marketing Digital</vt:lpstr>
      <vt:lpstr>Marketing Digital</vt:lpstr>
      <vt:lpstr>Marketing Digital</vt:lpstr>
      <vt:lpstr>Marketing Digital</vt:lpstr>
      <vt:lpstr>Marketing Digital: Pensamento comum</vt:lpstr>
      <vt:lpstr>Marketing Digital: Pensamento comum</vt:lpstr>
      <vt:lpstr>Marketing Digital</vt:lpstr>
      <vt:lpstr>Difusão Científica</vt:lpstr>
      <vt:lpstr>Marketing Digital e Difusão Científica</vt:lpstr>
      <vt:lpstr>Marketing Digital e Difusão Científica</vt:lpstr>
      <vt:lpstr>Marketing Digital e Difusão Científica</vt:lpstr>
      <vt:lpstr>Marketing Digital e Difusão Científica</vt:lpstr>
      <vt:lpstr>Apresentação do PowerPoint</vt:lpstr>
      <vt:lpstr>Apresentação do PowerPoint</vt:lpstr>
      <vt:lpstr>Apresentação do PowerPoint</vt:lpstr>
      <vt:lpstr>Marketing Digital</vt:lpstr>
      <vt:lpstr>Marketing Digital e Networking</vt:lpstr>
      <vt:lpstr>Marketing Digital e Difusão Científica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Bancada ao Mercado</dc:title>
  <dc:creator>Jessica Borges de Carvalho</dc:creator>
  <cp:lastModifiedBy>Jessica Borges de Carvalho</cp:lastModifiedBy>
  <cp:revision>57</cp:revision>
  <dcterms:created xsi:type="dcterms:W3CDTF">2026-06-25T18:23:02Z</dcterms:created>
  <dcterms:modified xsi:type="dcterms:W3CDTF">2026-07-06T23:55:07Z</dcterms:modified>
</cp:coreProperties>
</file>