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8" r:id="rId4"/>
    <p:sldId id="291" r:id="rId5"/>
    <p:sldId id="292" r:id="rId6"/>
    <p:sldId id="293" r:id="rId7"/>
    <p:sldId id="294" r:id="rId8"/>
    <p:sldId id="295" r:id="rId9"/>
    <p:sldId id="296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28705"/>
    <a:srgbClr val="93A623"/>
    <a:srgbClr val="195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AAF15-F48D-448C-86B3-403204A185D7}" type="datetimeFigureOut">
              <a:rPr lang="pt-BR" smtClean="0"/>
              <a:t>06/07/2026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F3FC-D8DD-45AC-8357-E7021DDB58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18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0F3FC-D8DD-45AC-8357-E7021DDB580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449101F-21ED-AEBC-52DA-A28FD95858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93A623">
                  <a:alpha val="85000"/>
                </a:srgbClr>
              </a:gs>
              <a:gs pos="100000">
                <a:srgbClr val="F287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74A38897-62C9-FB8D-E7A0-D021822428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2A263-2326-525F-AF2B-01BE80D2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77913"/>
            <a:ext cx="12192000" cy="2387600"/>
          </a:xfrm>
        </p:spPr>
        <p:txBody>
          <a:bodyPr anchor="b">
            <a:normAutofit/>
          </a:bodyPr>
          <a:lstStyle>
            <a:lvl1pPr algn="ctr">
              <a:defRPr sz="5000" kern="2000" spc="600" baseline="0">
                <a:solidFill>
                  <a:schemeClr val="bg1"/>
                </a:solidFill>
                <a:latin typeface="Bakbak One" pitchFamily="2" charset="0"/>
                <a:cs typeface="Bakbak One" pitchFamily="2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98F82E-E753-BEC8-6F82-EBF3DA248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200" y="3602038"/>
            <a:ext cx="8355600" cy="1655762"/>
          </a:xfrm>
        </p:spPr>
        <p:txBody>
          <a:bodyPr/>
          <a:lstStyle>
            <a:lvl1pPr marL="0" indent="0" algn="ctr">
              <a:buNone/>
              <a:defRPr sz="2400" spc="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75D732-5526-935F-A6AD-FC658CC23988}"/>
              </a:ext>
            </a:extLst>
          </p:cNvPr>
          <p:cNvCxnSpPr/>
          <p:nvPr userDrawn="1"/>
        </p:nvCxnSpPr>
        <p:spPr>
          <a:xfrm>
            <a:off x="8382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95CC03F-EA4A-356A-E797-AC082C06A822}"/>
              </a:ext>
            </a:extLst>
          </p:cNvPr>
          <p:cNvCxnSpPr/>
          <p:nvPr userDrawn="1"/>
        </p:nvCxnSpPr>
        <p:spPr>
          <a:xfrm>
            <a:off x="102738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A91E0F94-BAEF-D865-0BE2-AE9A47BB6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98" y="491172"/>
            <a:ext cx="2743005" cy="108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60F2E7-22FD-C9B7-BC50-82DC1C3FF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23" y="5703458"/>
            <a:ext cx="5111954" cy="8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AF99E1-7952-A21F-12DA-FC88DC20E5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BF838-3C9B-ACB1-3B83-C554318D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3" y="423589"/>
            <a:ext cx="10919534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470AD7-E624-F293-75D6-F7EAF7FF9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6233" y="1804487"/>
            <a:ext cx="10919534" cy="3672615"/>
          </a:xfrm>
        </p:spPr>
        <p:txBody>
          <a:bodyPr vert="eaVert"/>
          <a:lstStyle>
            <a:lvl2pPr>
              <a:defRPr>
                <a:solidFill>
                  <a:srgbClr val="333333"/>
                </a:solidFill>
              </a:defRPr>
            </a:lvl2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7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9052BCF-B452-80EF-EC7E-557DE4EE7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B02057-2BC8-3336-735F-B81B606C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88940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E2055-8BA5-0BA3-9F09-BFE1E0D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3" y="1804486"/>
            <a:ext cx="10929257" cy="367261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683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47C9034-372A-2DB8-DF55-F461EFB11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0FC6E0-1F9B-5E5E-F67C-784D7E21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2" y="423589"/>
            <a:ext cx="10894135" cy="3691805"/>
          </a:xfrm>
        </p:spPr>
        <p:txBody>
          <a:bodyPr anchor="b"/>
          <a:lstStyle>
            <a:lvl1pPr>
              <a:defRPr sz="60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25B9A-73B7-E301-5DD2-0C213722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2" y="4529388"/>
            <a:ext cx="10919535" cy="957309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921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07D9C0-9646-7737-465B-EE7A73D1E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79D6F3-0BAA-F91E-A647-D15B6FCF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53817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9304C-392C-F749-3752-FEAFB6470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830" y="1846763"/>
            <a:ext cx="5485169" cy="363033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DE2821-BB93-CCB3-CB2F-4C04EE618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1401" y="1853003"/>
            <a:ext cx="5434366" cy="362409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9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30628E4-F77F-3040-2A13-795644DDB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3FCA08-1999-CAB0-D229-5581E6A0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90"/>
            <a:ext cx="9779217" cy="945336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671BA-B8F4-1312-0F95-1B7F14C7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3" y="1792513"/>
            <a:ext cx="5459766" cy="9453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791259-72F1-88AA-5DBE-846ED61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35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010EF5-814E-CC5F-3C0D-2DFEBBFD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2380" y="1792513"/>
            <a:ext cx="5459766" cy="9453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A5F5C-E664-745A-4F3D-C47672B1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2380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3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8CE5A5-EA53-67AD-6E32-A5C24248F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159879-DF51-3346-425F-0DDC61AF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423589"/>
            <a:ext cx="9770509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76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BECB2D-43EB-7FBC-2D44-901688186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56D57E-5339-633F-183C-8ABBE6CBDE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BA6E7-DB81-0BBF-76BF-5DDA84AF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E01B24-61CD-BE8C-1FC9-0C78B352F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577" y="423589"/>
            <a:ext cx="7209190" cy="5076057"/>
          </a:xfrm>
        </p:spPr>
        <p:txBody>
          <a:bodyPr/>
          <a:lstStyle>
            <a:lvl1pPr>
              <a:defRPr sz="3200">
                <a:solidFill>
                  <a:srgbClr val="333333"/>
                </a:solidFill>
              </a:defRPr>
            </a:lvl1pPr>
            <a:lvl2pPr>
              <a:defRPr sz="2800">
                <a:solidFill>
                  <a:srgbClr val="333333"/>
                </a:solidFill>
              </a:defRPr>
            </a:lvl2pPr>
            <a:lvl3pPr>
              <a:defRPr sz="2400">
                <a:solidFill>
                  <a:srgbClr val="333333"/>
                </a:solidFill>
              </a:defRPr>
            </a:lvl3pPr>
            <a:lvl4pPr>
              <a:defRPr sz="2000">
                <a:solidFill>
                  <a:srgbClr val="333333"/>
                </a:solidFill>
              </a:defRPr>
            </a:lvl4pPr>
            <a:lvl5pPr>
              <a:defRPr sz="2000">
                <a:solidFill>
                  <a:srgbClr val="33333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960DA4-B285-21B1-613A-E7229F1D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785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31AF7359-69FD-D0C9-4C86-F8408679CB3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20A3F0-44DB-A014-CFAD-A9EA1E5F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46577" y="423589"/>
            <a:ext cx="7235570" cy="5180042"/>
          </a:xfrm>
        </p:spPr>
        <p:txBody>
          <a:bodyPr/>
          <a:lstStyle>
            <a:lvl1pPr marL="0" indent="0">
              <a:buNone/>
              <a:defRPr sz="3200">
                <a:solidFill>
                  <a:srgbClr val="33333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AA798E-D68E-3D8E-A40F-DDA901CA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2EFE28C7-7460-D39C-4713-C3575D94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0851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D01761-8FDA-E09D-DC72-2B956199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9A4253-45EF-11FC-6F32-4F82F9043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4D3ED-285C-79AF-0FE3-3D39E5197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246B5FB-0CE8-4954-A68E-65CA1277DF34}" type="datetimeFigureOut">
              <a:rPr lang="pt-BR" smtClean="0"/>
              <a:pPr/>
              <a:t>06/07/2026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A1185-6155-95B1-1AAB-287401791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E1F049-D60C-254B-F7D5-613E57364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C34C3A6-907A-4799-AD21-DB1DB29172B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kbak One" pitchFamily="2" charset="0"/>
          <a:ea typeface="+mj-ea"/>
          <a:cs typeface="Bakbak One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hyperlink" Target="https://youtu.be/iZbXiWNeYc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42900-A234-4473-50CE-57BBA8E7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77913"/>
            <a:ext cx="10617200" cy="2387600"/>
          </a:xfrm>
        </p:spPr>
        <p:txBody>
          <a:bodyPr>
            <a:normAutofit/>
          </a:bodyPr>
          <a:lstStyle/>
          <a:p>
            <a:r>
              <a:rPr lang="pt-BR" i="1" dirty="0"/>
              <a:t>Design </a:t>
            </a:r>
            <a:r>
              <a:rPr lang="pt-BR" i="1" dirty="0" err="1"/>
              <a:t>Thinking</a:t>
            </a:r>
            <a:r>
              <a:rPr lang="pt-BR" i="1" dirty="0"/>
              <a:t>: </a:t>
            </a:r>
            <a:br>
              <a:rPr lang="pt-BR" i="1" dirty="0"/>
            </a:br>
            <a:r>
              <a:rPr lang="pt-BR" sz="4000" i="1" dirty="0"/>
              <a:t>imersão no contexto da pesquisa</a:t>
            </a:r>
            <a:endParaRPr lang="pt-BR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5EA268-54FB-BEBA-F937-EF0660CA85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2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97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606747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dirty="0"/>
              <a:t>: Princípios</a:t>
            </a:r>
            <a:endParaRPr lang="pt-BR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oogle Shape;127;p6" descr="A person holding a cat&#10;&#10;Description automatically generated with low confidence">
            <a:extLst>
              <a:ext uri="{FF2B5EF4-FFF2-40B4-BE49-F238E27FC236}">
                <a16:creationId xmlns:a16="http://schemas.microsoft.com/office/drawing/2014/main" id="{5762154B-53FB-4BDD-8309-4C1EC1275B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534" r="17322"/>
          <a:stretch/>
        </p:blipFill>
        <p:spPr>
          <a:xfrm>
            <a:off x="973013" y="1914110"/>
            <a:ext cx="2160000" cy="2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8;p6" descr="A picture containing table, sitting, cup, indoor&#10;&#10;Description automatically generated">
            <a:extLst>
              <a:ext uri="{FF2B5EF4-FFF2-40B4-BE49-F238E27FC236}">
                <a16:creationId xmlns:a16="http://schemas.microsoft.com/office/drawing/2014/main" id="{5356F4BD-BBA3-4241-9FA3-E46D2310F2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397" b="3279"/>
          <a:stretch/>
        </p:blipFill>
        <p:spPr>
          <a:xfrm>
            <a:off x="3571990" y="1914107"/>
            <a:ext cx="2318862" cy="2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9;p6" descr="A picture containing text&#10;&#10;Description automatically generated">
            <a:extLst>
              <a:ext uri="{FF2B5EF4-FFF2-40B4-BE49-F238E27FC236}">
                <a16:creationId xmlns:a16="http://schemas.microsoft.com/office/drawing/2014/main" id="{8F7134A4-011B-4BEF-9D59-036B566150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7504"/>
          <a:stretch/>
        </p:blipFill>
        <p:spPr>
          <a:xfrm>
            <a:off x="6317706" y="1914110"/>
            <a:ext cx="2160000" cy="251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;p6" descr="A picture containing sky, outdoor, person, crowd&#10;&#10;Description automatically generated">
            <a:extLst>
              <a:ext uri="{FF2B5EF4-FFF2-40B4-BE49-F238E27FC236}">
                <a16:creationId xmlns:a16="http://schemas.microsoft.com/office/drawing/2014/main" id="{32CA5797-C6E3-434F-9250-3BDCED89D0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682" t="7742" r="25600"/>
          <a:stretch/>
        </p:blipFill>
        <p:spPr>
          <a:xfrm>
            <a:off x="8904560" y="1914110"/>
            <a:ext cx="2160000" cy="25199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9730B7A-B982-421A-A3CE-9D2884A7C447}"/>
              </a:ext>
            </a:extLst>
          </p:cNvPr>
          <p:cNvSpPr/>
          <p:nvPr/>
        </p:nvSpPr>
        <p:spPr>
          <a:xfrm>
            <a:off x="973014" y="4531333"/>
            <a:ext cx="2160000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EMPATIA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596B907-E5E1-46F3-B3FA-1C3DDB7428B5}"/>
              </a:ext>
            </a:extLst>
          </p:cNvPr>
          <p:cNvSpPr/>
          <p:nvPr/>
        </p:nvSpPr>
        <p:spPr>
          <a:xfrm>
            <a:off x="3571990" y="4531333"/>
            <a:ext cx="2318862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EXPERIMENTAÇÃO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6976E42-5BF8-4DEB-B82B-DBB52865ABDA}"/>
              </a:ext>
            </a:extLst>
          </p:cNvPr>
          <p:cNvSpPr/>
          <p:nvPr/>
        </p:nvSpPr>
        <p:spPr>
          <a:xfrm>
            <a:off x="6252228" y="4541637"/>
            <a:ext cx="2318862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OTIMISMO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1F24D1-9B8D-41AC-A7E5-E2D699183F3A}"/>
              </a:ext>
            </a:extLst>
          </p:cNvPr>
          <p:cNvSpPr/>
          <p:nvPr/>
        </p:nvSpPr>
        <p:spPr>
          <a:xfrm>
            <a:off x="8825129" y="4541637"/>
            <a:ext cx="2318862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COLABORAÇÃO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8FC051-F435-480F-8DA1-80B2DC93F6A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93383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606747" cy="945336"/>
          </a:xfrm>
        </p:spPr>
        <p:txBody>
          <a:bodyPr>
            <a:normAutofit/>
          </a:bodyPr>
          <a:lstStyle/>
          <a:p>
            <a:r>
              <a:rPr lang="pt-BR" sz="4000" i="1" dirty="0"/>
              <a:t>Design </a:t>
            </a:r>
            <a:r>
              <a:rPr lang="pt-BR" sz="4000" i="1" dirty="0" err="1"/>
              <a:t>Thinking</a:t>
            </a:r>
            <a:endParaRPr lang="pt-BR" sz="4000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9730B7A-B982-421A-A3CE-9D2884A7C447}"/>
              </a:ext>
            </a:extLst>
          </p:cNvPr>
          <p:cNvSpPr/>
          <p:nvPr/>
        </p:nvSpPr>
        <p:spPr>
          <a:xfrm>
            <a:off x="1455061" y="3503927"/>
            <a:ext cx="2521376" cy="12150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IMERSÃO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596B907-E5E1-46F3-B3FA-1C3DDB7428B5}"/>
              </a:ext>
            </a:extLst>
          </p:cNvPr>
          <p:cNvSpPr/>
          <p:nvPr/>
        </p:nvSpPr>
        <p:spPr>
          <a:xfrm>
            <a:off x="4795596" y="3503927"/>
            <a:ext cx="2600807" cy="12150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6976E42-5BF8-4DEB-B82B-DBB52865ABDA}"/>
              </a:ext>
            </a:extLst>
          </p:cNvPr>
          <p:cNvSpPr/>
          <p:nvPr/>
        </p:nvSpPr>
        <p:spPr>
          <a:xfrm>
            <a:off x="8270942" y="3503926"/>
            <a:ext cx="2600807" cy="12150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PROTOTIPAÇÃO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1F24D1-9B8D-41AC-A7E5-E2D699183F3A}"/>
              </a:ext>
            </a:extLst>
          </p:cNvPr>
          <p:cNvSpPr/>
          <p:nvPr/>
        </p:nvSpPr>
        <p:spPr>
          <a:xfrm>
            <a:off x="3527905" y="2101572"/>
            <a:ext cx="1879325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ANÁLISE E SÍNTESE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8FC051-F435-480F-8DA1-80B2DC93F6A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7962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606747" cy="945336"/>
          </a:xfrm>
        </p:spPr>
        <p:txBody>
          <a:bodyPr>
            <a:normAutofit/>
          </a:bodyPr>
          <a:lstStyle/>
          <a:p>
            <a:r>
              <a:rPr lang="pt-BR" sz="4000" i="1" dirty="0"/>
              <a:t>Design </a:t>
            </a:r>
            <a:r>
              <a:rPr lang="pt-BR" sz="4000" i="1" dirty="0" err="1"/>
              <a:t>Thinking</a:t>
            </a:r>
            <a:endParaRPr lang="pt-BR" sz="4000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9730B7A-B982-421A-A3CE-9D2884A7C447}"/>
              </a:ext>
            </a:extLst>
          </p:cNvPr>
          <p:cNvSpPr/>
          <p:nvPr/>
        </p:nvSpPr>
        <p:spPr>
          <a:xfrm>
            <a:off x="1455061" y="3099477"/>
            <a:ext cx="2521376" cy="12150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IMERSÃO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596B907-E5E1-46F3-B3FA-1C3DDB7428B5}"/>
              </a:ext>
            </a:extLst>
          </p:cNvPr>
          <p:cNvSpPr/>
          <p:nvPr/>
        </p:nvSpPr>
        <p:spPr>
          <a:xfrm>
            <a:off x="4795596" y="3099477"/>
            <a:ext cx="2600807" cy="12150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6976E42-5BF8-4DEB-B82B-DBB52865ABDA}"/>
              </a:ext>
            </a:extLst>
          </p:cNvPr>
          <p:cNvSpPr/>
          <p:nvPr/>
        </p:nvSpPr>
        <p:spPr>
          <a:xfrm>
            <a:off x="8270942" y="3099476"/>
            <a:ext cx="2600807" cy="12150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PROTOTIPAÇÃO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1F24D1-9B8D-41AC-A7E5-E2D699183F3A}"/>
              </a:ext>
            </a:extLst>
          </p:cNvPr>
          <p:cNvSpPr/>
          <p:nvPr/>
        </p:nvSpPr>
        <p:spPr>
          <a:xfrm>
            <a:off x="7115166" y="4555596"/>
            <a:ext cx="1879325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ANÁLISE E SÍNTESE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8FC051-F435-480F-8DA1-80B2DC93F6A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14543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606747" cy="945336"/>
          </a:xfrm>
        </p:spPr>
        <p:txBody>
          <a:bodyPr>
            <a:normAutofit/>
          </a:bodyPr>
          <a:lstStyle/>
          <a:p>
            <a:r>
              <a:rPr lang="pt-BR" sz="4000" i="1" dirty="0"/>
              <a:t>Design </a:t>
            </a:r>
            <a:r>
              <a:rPr lang="pt-BR" sz="4000" i="1" dirty="0" err="1"/>
              <a:t>Thinking</a:t>
            </a:r>
            <a:endParaRPr lang="pt-BR" sz="4000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9730B7A-B982-421A-A3CE-9D2884A7C447}"/>
              </a:ext>
            </a:extLst>
          </p:cNvPr>
          <p:cNvSpPr/>
          <p:nvPr/>
        </p:nvSpPr>
        <p:spPr>
          <a:xfrm>
            <a:off x="1455061" y="3099477"/>
            <a:ext cx="2521376" cy="12150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IMERSÃO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596B907-E5E1-46F3-B3FA-1C3DDB7428B5}"/>
              </a:ext>
            </a:extLst>
          </p:cNvPr>
          <p:cNvSpPr/>
          <p:nvPr/>
        </p:nvSpPr>
        <p:spPr>
          <a:xfrm>
            <a:off x="4795596" y="3099477"/>
            <a:ext cx="2600807" cy="12150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6976E42-5BF8-4DEB-B82B-DBB52865ABDA}"/>
              </a:ext>
            </a:extLst>
          </p:cNvPr>
          <p:cNvSpPr/>
          <p:nvPr/>
        </p:nvSpPr>
        <p:spPr>
          <a:xfrm>
            <a:off x="8270942" y="3099476"/>
            <a:ext cx="2600807" cy="12150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95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PROTOTIPAÇÃO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E1F24D1-9B8D-41AC-A7E5-E2D699183F3A}"/>
              </a:ext>
            </a:extLst>
          </p:cNvPr>
          <p:cNvSpPr/>
          <p:nvPr/>
        </p:nvSpPr>
        <p:spPr>
          <a:xfrm>
            <a:off x="3352059" y="4570694"/>
            <a:ext cx="1879325" cy="1026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ANÁLISE E SÍNTESE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8FC051-F435-480F-8DA1-80B2DC93F6A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34114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606747" cy="945336"/>
          </a:xfrm>
        </p:spPr>
        <p:txBody>
          <a:bodyPr>
            <a:normAutofit/>
          </a:bodyPr>
          <a:lstStyle/>
          <a:p>
            <a:r>
              <a:rPr lang="pt-BR" sz="4000" i="1" dirty="0"/>
              <a:t>Design </a:t>
            </a:r>
            <a:r>
              <a:rPr lang="pt-BR" sz="4000" i="1" dirty="0" err="1"/>
              <a:t>Thinking</a:t>
            </a:r>
            <a:endParaRPr lang="pt-BR" sz="4000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9730B7A-B982-421A-A3CE-9D2884A7C447}"/>
              </a:ext>
            </a:extLst>
          </p:cNvPr>
          <p:cNvSpPr/>
          <p:nvPr/>
        </p:nvSpPr>
        <p:spPr>
          <a:xfrm>
            <a:off x="664195" y="2837143"/>
            <a:ext cx="10863610" cy="2203974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PROCESSO ITERATIVO!</a:t>
            </a:r>
          </a:p>
          <a:p>
            <a:pPr algn="ctr"/>
            <a:endParaRPr lang="pt-BR" sz="2800" b="1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pt-BR" sz="28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objetivo não é evitar erros, mas </a:t>
            </a:r>
            <a:r>
              <a:rPr lang="pt-BR" sz="2800" b="1" dirty="0">
                <a:solidFill>
                  <a:srgbClr val="F2870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cometê-los o mais cedo e barato possível </a:t>
            </a:r>
            <a:r>
              <a:rPr lang="pt-BR" sz="28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para aprender com eles!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8FC051-F435-480F-8DA1-80B2DC93F6A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7731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B7DF3-ABD9-4B9D-8268-82788257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Ferramentas</a:t>
            </a:r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96B7AF6-3123-4711-B46F-9561181ABEF1}"/>
              </a:ext>
            </a:extLst>
          </p:cNvPr>
          <p:cNvSpPr/>
          <p:nvPr/>
        </p:nvSpPr>
        <p:spPr>
          <a:xfrm>
            <a:off x="2710042" y="1311228"/>
            <a:ext cx="1879325" cy="6847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3A6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ANÁLISE E SÍNTESE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BFD41674-C345-4A5A-B5BA-83435F691245}"/>
              </a:ext>
            </a:extLst>
          </p:cNvPr>
          <p:cNvSpPr/>
          <p:nvPr/>
        </p:nvSpPr>
        <p:spPr>
          <a:xfrm>
            <a:off x="504140" y="2202093"/>
            <a:ext cx="2880000" cy="936000"/>
          </a:xfrm>
          <a:prstGeom prst="roundRect">
            <a:avLst/>
          </a:prstGeom>
          <a:noFill/>
          <a:ln w="38100">
            <a:solidFill>
              <a:srgbClr val="1951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AC2C18"/>
                </a:solidFill>
              </a:rPr>
              <a:t>IMERSÃO</a:t>
            </a:r>
            <a:endParaRPr lang="pt-BR" sz="2200" dirty="0">
              <a:solidFill>
                <a:srgbClr val="AC2C18"/>
              </a:solidFill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D23C5926-C56F-4253-83EE-1F5A65430269}"/>
              </a:ext>
            </a:extLst>
          </p:cNvPr>
          <p:cNvSpPr/>
          <p:nvPr/>
        </p:nvSpPr>
        <p:spPr>
          <a:xfrm>
            <a:off x="4440077" y="2202093"/>
            <a:ext cx="2880000" cy="936000"/>
          </a:xfrm>
          <a:prstGeom prst="roundRect">
            <a:avLst/>
          </a:prstGeom>
          <a:noFill/>
          <a:ln w="38100">
            <a:solidFill>
              <a:srgbClr val="1951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AC2C18"/>
                </a:solidFill>
              </a:rPr>
              <a:t>IDEAÇÃO</a:t>
            </a:r>
            <a:endParaRPr lang="pt-BR" sz="2200" dirty="0">
              <a:solidFill>
                <a:srgbClr val="AC2C18"/>
              </a:solidFill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A1ED9F7E-46C7-4060-BD3B-BBEEDD3D5D7F}"/>
              </a:ext>
            </a:extLst>
          </p:cNvPr>
          <p:cNvSpPr/>
          <p:nvPr/>
        </p:nvSpPr>
        <p:spPr>
          <a:xfrm>
            <a:off x="8395035" y="2173058"/>
            <a:ext cx="2880000" cy="936000"/>
          </a:xfrm>
          <a:prstGeom prst="roundRect">
            <a:avLst/>
          </a:prstGeom>
          <a:noFill/>
          <a:ln w="38100">
            <a:solidFill>
              <a:srgbClr val="1951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AC2C18"/>
                </a:solidFill>
              </a:rPr>
              <a:t>PROTOTIPAÇÃO</a:t>
            </a:r>
            <a:endParaRPr lang="pt-BR" sz="2200" dirty="0">
              <a:solidFill>
                <a:srgbClr val="AC2C18"/>
              </a:solidFill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1A136AD8-48E1-4872-ABFB-83755AC03C5A}"/>
              </a:ext>
            </a:extLst>
          </p:cNvPr>
          <p:cNvSpPr/>
          <p:nvPr/>
        </p:nvSpPr>
        <p:spPr>
          <a:xfrm>
            <a:off x="523162" y="3305521"/>
            <a:ext cx="2841956" cy="2466931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ENTREVISTAS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DIA NA VIDA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CADERNOS DE SENSIBILIZAÇÃO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SOMBRA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OBSERVAÇÕES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PESQUISA DESK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ACB183E-F68B-4A99-A639-CC5DD63883E0}"/>
              </a:ext>
            </a:extLst>
          </p:cNvPr>
          <p:cNvSpPr/>
          <p:nvPr/>
        </p:nvSpPr>
        <p:spPr>
          <a:xfrm>
            <a:off x="4459099" y="3305521"/>
            <a:ext cx="2841955" cy="2466931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BRAINSTORMING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MAPA DE EMPATIA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PERSONAS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JORNADA DO USUÁRIO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COCRIAÇÃO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CARDÁPIO DE IDEIAS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MATRIZ DE VALIDAÇÃO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5675DB9-B03F-4350-83BB-A7B5DF9B3D52}"/>
              </a:ext>
            </a:extLst>
          </p:cNvPr>
          <p:cNvSpPr/>
          <p:nvPr/>
        </p:nvSpPr>
        <p:spPr>
          <a:xfrm>
            <a:off x="8395035" y="3305521"/>
            <a:ext cx="2841955" cy="2466931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PROTÓTIPOS EM PAPEL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SITES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MODELOS DE VOLUME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STORYBOARDS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ENCENAÇÃO</a:t>
            </a:r>
          </a:p>
          <a:p>
            <a:pPr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SIMULAÇÃO DE APPS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34EA89A3-81A2-4B01-B94C-731283E4DA1B}"/>
              </a:ext>
            </a:extLst>
          </p:cNvPr>
          <p:cNvSpPr/>
          <p:nvPr/>
        </p:nvSpPr>
        <p:spPr>
          <a:xfrm>
            <a:off x="5078817" y="1311228"/>
            <a:ext cx="5847931" cy="684708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pt-BR" b="1" dirty="0">
                <a:solidFill>
                  <a:srgbClr val="19519F"/>
                </a:solidFill>
              </a:rPr>
              <a:t>CARTÕES DE INSIGHTS; DIAGRAMA DE AFINIDADES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AE131B-141A-44A1-9A16-4BE655BBF005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490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08BC917-521C-407F-8959-4EA097F4419B}"/>
              </a:ext>
            </a:extLst>
          </p:cNvPr>
          <p:cNvSpPr txBox="1"/>
          <p:nvPr/>
        </p:nvSpPr>
        <p:spPr>
          <a:xfrm>
            <a:off x="3560885" y="5653425"/>
            <a:ext cx="6093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</a:rPr>
              <a:t>Disponível em: </a:t>
            </a:r>
            <a:r>
              <a:rPr lang="pt-BR" sz="1200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https://youtu.be/iZbXiWNeYcg?si=0ETJQ3OcJ-tbv9uj</a:t>
            </a:r>
            <a:endParaRPr lang="pt-BR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Carrinho de Supermercado IDEO">
            <a:hlinkClick r:id="" action="ppaction://media"/>
            <a:extLst>
              <a:ext uri="{FF2B5EF4-FFF2-40B4-BE49-F238E27FC236}">
                <a16:creationId xmlns:a16="http://schemas.microsoft.com/office/drawing/2014/main" id="{133E805F-B11D-40F3-B419-ABAD3F9AC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7354" y="186406"/>
            <a:ext cx="7297615" cy="53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266467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Imersão</a:t>
            </a:r>
            <a:endParaRPr lang="pt-BR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097385"/>
            <a:ext cx="10863610" cy="37055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19519F"/>
                </a:solidFill>
              </a:rPr>
              <a:t>Pesquisa Desk: </a:t>
            </a:r>
            <a:r>
              <a:rPr lang="pt-BR" sz="2200" dirty="0"/>
              <a:t>busca de informações em fontes diversas; dados secundários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F28705"/>
                </a:solidFill>
              </a:rPr>
              <a:t>Entrevista: </a:t>
            </a:r>
            <a:r>
              <a:rPr lang="pt-BR" sz="2200" dirty="0"/>
              <a:t>conversa com quem participa do problema (lembre-se do caráter holístico). Estimula por quês. Observe perspectivas diferentes e seja aberto a novos comportamentos!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93A623"/>
                </a:solidFill>
              </a:rPr>
              <a:t>Um dia na vida: </a:t>
            </a:r>
            <a:r>
              <a:rPr lang="pt-BR" sz="2200" dirty="0"/>
              <a:t>simulação da vida de uma pessoa ou situação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C00000"/>
                </a:solidFill>
              </a:rPr>
              <a:t>Cadernos de sensibilização: </a:t>
            </a:r>
            <a:r>
              <a:rPr lang="pt-BR" sz="2200" dirty="0"/>
              <a:t>“diário” de quem se quer obter informações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33EDAB-E328-4BB3-9AB6-459CF286968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9059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10863610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i="1" dirty="0"/>
              <a:t>: </a:t>
            </a:r>
            <a:r>
              <a:rPr lang="pt-BR" sz="4400" dirty="0"/>
              <a:t>Imersão</a:t>
            </a:r>
            <a:endParaRPr lang="pt-BR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328827"/>
            <a:ext cx="10863610" cy="34740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200" dirty="0"/>
              <a:t>Realizar </a:t>
            </a:r>
            <a:r>
              <a:rPr lang="pt-BR" sz="2200" b="1" dirty="0">
                <a:solidFill>
                  <a:srgbClr val="19519F"/>
                </a:solidFill>
              </a:rPr>
              <a:t>pesquisa </a:t>
            </a:r>
            <a:r>
              <a:rPr lang="pt-BR" sz="2200" b="1" i="1" dirty="0" err="1">
                <a:solidFill>
                  <a:srgbClr val="19519F"/>
                </a:solidFill>
              </a:rPr>
              <a:t>desk</a:t>
            </a:r>
            <a:r>
              <a:rPr lang="pt-BR" sz="2200" b="1" dirty="0">
                <a:solidFill>
                  <a:srgbClr val="19519F"/>
                </a:solidFill>
              </a:rPr>
              <a:t> </a:t>
            </a:r>
            <a:r>
              <a:rPr lang="pt-BR" sz="2200" dirty="0"/>
              <a:t>sobre o produto e seu contexto (problemas, o que irrita, o que já existe, o que funciona, o que não funciona </a:t>
            </a:r>
            <a:r>
              <a:rPr lang="pt-BR" sz="2200" dirty="0" err="1"/>
              <a:t>etc</a:t>
            </a:r>
            <a:r>
              <a:rPr lang="pt-BR" sz="2200" dirty="0"/>
              <a:t>).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1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200" dirty="0"/>
              <a:t>Elaborar um roteiro de entrevista e </a:t>
            </a:r>
            <a:r>
              <a:rPr lang="pt-BR" sz="2200" b="1" dirty="0">
                <a:solidFill>
                  <a:srgbClr val="F28705"/>
                </a:solidFill>
              </a:rPr>
              <a:t>entrevistar </a:t>
            </a:r>
            <a:r>
              <a:rPr lang="pt-BR" sz="2200" dirty="0"/>
              <a:t>algumas pessoas sobre o contexto e objeto de estudo.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16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200" dirty="0"/>
              <a:t>Se possível, fazer </a:t>
            </a:r>
            <a:r>
              <a:rPr lang="pt-BR" sz="2200" b="1" dirty="0">
                <a:solidFill>
                  <a:srgbClr val="93A623"/>
                </a:solidFill>
              </a:rPr>
              <a:t>observações.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2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Anotar os principais pontos (</a:t>
            </a:r>
            <a:r>
              <a:rPr lang="pt-BR" sz="2000" i="1" dirty="0" err="1"/>
              <a:t>post-its</a:t>
            </a:r>
            <a:r>
              <a:rPr lang="pt-BR" sz="2000" dirty="0"/>
              <a:t> ou cartões)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000" dirty="0"/>
              <a:t>» ATENÇÃO! Aqui </a:t>
            </a:r>
            <a:r>
              <a:rPr lang="pt-BR" sz="2000" b="1" dirty="0">
                <a:solidFill>
                  <a:srgbClr val="C00000"/>
                </a:solidFill>
              </a:rPr>
              <a:t>NÃO</a:t>
            </a:r>
            <a:r>
              <a:rPr lang="pt-BR" sz="2000" dirty="0"/>
              <a:t> vamos gerar ideias de solução, mas </a:t>
            </a:r>
            <a:r>
              <a:rPr lang="pt-BR" sz="2000" b="1" dirty="0"/>
              <a:t>entender o contexto</a:t>
            </a:r>
            <a:r>
              <a:rPr lang="pt-BR" sz="2000" dirty="0"/>
              <a:t>!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33EDAB-E328-4BB3-9AB6-459CF286968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B576334-3A97-4A44-9F18-730F66257295}"/>
              </a:ext>
            </a:extLst>
          </p:cNvPr>
          <p:cNvSpPr txBox="1">
            <a:spLocks/>
          </p:cNvSpPr>
          <p:nvPr/>
        </p:nvSpPr>
        <p:spPr>
          <a:xfrm>
            <a:off x="626511" y="1776899"/>
            <a:ext cx="5284855" cy="52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dirty="0">
                <a:solidFill>
                  <a:srgbClr val="333333"/>
                </a:solidFill>
              </a:rPr>
              <a:t>MÃOS À OBRA</a:t>
            </a:r>
            <a:endParaRPr lang="pt-BR" sz="2800" dirty="0">
              <a:solidFill>
                <a:srgbClr val="333333"/>
              </a:solidFill>
              <a:latin typeface="Bakbak One"/>
            </a:endParaRPr>
          </a:p>
        </p:txBody>
      </p:sp>
    </p:spTree>
    <p:extLst>
      <p:ext uri="{BB962C8B-B14F-4D97-AF65-F5344CB8AC3E}">
        <p14:creationId xmlns:p14="http://schemas.microsoft.com/office/powerpoint/2010/main" val="123097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Análise e Síntese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1804486"/>
            <a:ext cx="5459766" cy="3672615"/>
          </a:xfrm>
        </p:spPr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b="1" dirty="0">
                <a:solidFill>
                  <a:srgbClr val="93A623"/>
                </a:solidFill>
                <a:latin typeface="Roboto"/>
                <a:ea typeface="Roboto"/>
                <a:cs typeface="Roboto"/>
                <a:sym typeface="Roboto"/>
              </a:rPr>
              <a:t>Cartões de Insights: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reflexões embasadas e dados reais transformadas em cartões para consulta rápida.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/>
              <a:t>» </a:t>
            </a:r>
            <a:r>
              <a:rPr lang="pt-BR" sz="2200" b="1" dirty="0">
                <a:solidFill>
                  <a:srgbClr val="F28705"/>
                </a:solidFill>
                <a:latin typeface="Roboto"/>
                <a:ea typeface="Roboto"/>
                <a:cs typeface="Roboto"/>
                <a:sym typeface="Roboto"/>
              </a:rPr>
              <a:t>Diagrama de afinidades</a:t>
            </a:r>
            <a:r>
              <a:rPr lang="pt-BR" sz="2200" dirty="0">
                <a:solidFill>
                  <a:srgbClr val="F28705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agrupamento das ideias com base em uma similaridade. Auxilia no entendimento dos dados.</a:t>
            </a:r>
            <a:endParaRPr lang="pt-BR" sz="2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Google Shape;165;p9">
            <a:extLst>
              <a:ext uri="{FF2B5EF4-FFF2-40B4-BE49-F238E27FC236}">
                <a16:creationId xmlns:a16="http://schemas.microsoft.com/office/drawing/2014/main" id="{CAAC6953-5E1E-43FC-A188-3817C2EE49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48046" y="1804485"/>
            <a:ext cx="5081953" cy="36726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9D22DCB-2230-41B1-BAF2-AF8AE2733087}"/>
              </a:ext>
            </a:extLst>
          </p:cNvPr>
          <p:cNvCxnSpPr>
            <a:cxnSpLocks/>
          </p:cNvCxnSpPr>
          <p:nvPr/>
        </p:nvCxnSpPr>
        <p:spPr>
          <a:xfrm>
            <a:off x="664195" y="1381751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A37FA9-5A1D-4327-8592-FEF1419FABDF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3933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92DC3B-B20C-4ACD-BD75-75915D5135E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4" name="Picture 2" descr="Sua TV é mais bonita porque alguém usou o Design Thinking há 15 anos">
            <a:extLst>
              <a:ext uri="{FF2B5EF4-FFF2-40B4-BE49-F238E27FC236}">
                <a16:creationId xmlns:a16="http://schemas.microsoft.com/office/drawing/2014/main" id="{B4C945B2-3D24-413D-B5B3-F41EF589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66" y="853396"/>
            <a:ext cx="8448467" cy="47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5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Matriz CSD</a:t>
            </a:r>
            <a:endParaRPr lang="pt-BR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9D22DCB-2230-41B1-BAF2-AF8AE2733087}"/>
              </a:ext>
            </a:extLst>
          </p:cNvPr>
          <p:cNvCxnSpPr>
            <a:cxnSpLocks/>
          </p:cNvCxnSpPr>
          <p:nvPr/>
        </p:nvCxnSpPr>
        <p:spPr>
          <a:xfrm>
            <a:off x="664195" y="1381751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3ADD0EA-80DC-4483-A393-144C72607636}"/>
              </a:ext>
            </a:extLst>
          </p:cNvPr>
          <p:cNvSpPr/>
          <p:nvPr/>
        </p:nvSpPr>
        <p:spPr>
          <a:xfrm>
            <a:off x="504140" y="2202093"/>
            <a:ext cx="2880000" cy="936000"/>
          </a:xfrm>
          <a:prstGeom prst="roundRect">
            <a:avLst/>
          </a:prstGeom>
          <a:noFill/>
          <a:ln w="38100">
            <a:solidFill>
              <a:srgbClr val="1951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AC2C18"/>
                </a:solidFill>
              </a:rPr>
              <a:t>CERTEZAS</a:t>
            </a:r>
            <a:endParaRPr lang="pt-BR" sz="2200" dirty="0">
              <a:solidFill>
                <a:srgbClr val="AC2C18"/>
              </a:solidFill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F544AF8E-BA2A-4D88-8EEB-EEEC5CA2BD83}"/>
              </a:ext>
            </a:extLst>
          </p:cNvPr>
          <p:cNvSpPr/>
          <p:nvPr/>
        </p:nvSpPr>
        <p:spPr>
          <a:xfrm>
            <a:off x="4440077" y="2202093"/>
            <a:ext cx="2880000" cy="936000"/>
          </a:xfrm>
          <a:prstGeom prst="roundRect">
            <a:avLst/>
          </a:prstGeom>
          <a:noFill/>
          <a:ln w="38100">
            <a:solidFill>
              <a:srgbClr val="1951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AC2C18"/>
                </a:solidFill>
              </a:rPr>
              <a:t>SUPOSIÇÕES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176420F3-B9D6-47BD-A2B8-A44E38D1EFE3}"/>
              </a:ext>
            </a:extLst>
          </p:cNvPr>
          <p:cNvSpPr/>
          <p:nvPr/>
        </p:nvSpPr>
        <p:spPr>
          <a:xfrm>
            <a:off x="8395035" y="2173058"/>
            <a:ext cx="2880000" cy="936000"/>
          </a:xfrm>
          <a:prstGeom prst="roundRect">
            <a:avLst/>
          </a:prstGeom>
          <a:noFill/>
          <a:ln w="38100">
            <a:solidFill>
              <a:srgbClr val="1951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AC2C18"/>
                </a:solidFill>
              </a:rPr>
              <a:t>DÚVIDAS</a:t>
            </a:r>
            <a:endParaRPr lang="pt-BR" sz="2200" dirty="0">
              <a:solidFill>
                <a:srgbClr val="AC2C18"/>
              </a:solidFill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75B09B5F-DB57-47A3-9C9E-0942A3946B72}"/>
              </a:ext>
            </a:extLst>
          </p:cNvPr>
          <p:cNvSpPr/>
          <p:nvPr/>
        </p:nvSpPr>
        <p:spPr>
          <a:xfrm>
            <a:off x="523162" y="3305521"/>
            <a:ext cx="2841956" cy="2466931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Aspectos conhecidos com alto nível de confiança.</a:t>
            </a:r>
          </a:p>
          <a:p>
            <a:pPr>
              <a:spcAft>
                <a:spcPts val="800"/>
              </a:spcAft>
            </a:pPr>
            <a:endParaRPr lang="pt-BR" sz="16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Ex.: demanda do mercado; requisitos regulatórios; capacidade técnica necessária.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F1D2B489-9080-4DBA-906C-C83131E7350B}"/>
              </a:ext>
            </a:extLst>
          </p:cNvPr>
          <p:cNvSpPr/>
          <p:nvPr/>
        </p:nvSpPr>
        <p:spPr>
          <a:xfrm>
            <a:off x="4459099" y="3305521"/>
            <a:ext cx="2841955" cy="2466931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Fatores não totalmente conhecidos ou confirmados.</a:t>
            </a:r>
          </a:p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Hipóteses.</a:t>
            </a:r>
          </a:p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que está sujeito a alteração com base em informações adicionais.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E4AD4CE5-2C92-4142-89D7-793AAB888587}"/>
              </a:ext>
            </a:extLst>
          </p:cNvPr>
          <p:cNvSpPr/>
          <p:nvPr/>
        </p:nvSpPr>
        <p:spPr>
          <a:xfrm>
            <a:off x="8395035" y="3305521"/>
            <a:ext cx="2841955" cy="2466931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Áreas de incerteza ou risco significativo.</a:t>
            </a:r>
          </a:p>
          <a:p>
            <a:pPr>
              <a:spcAft>
                <a:spcPts val="800"/>
              </a:spcAft>
            </a:pPr>
            <a:r>
              <a:rPr lang="pt-BR" sz="16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equipe reconhece como possíveis desafios, mas não tem clareza ou compreensão.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04C56E-4B12-4624-82B9-81D5768D6A9F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533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EE9CD-445A-411D-BBED-72036B38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i="1" dirty="0"/>
              <a:t>Design </a:t>
            </a:r>
            <a:r>
              <a:rPr lang="pt-BR" sz="6000" i="1" dirty="0" err="1"/>
              <a:t>Thinking</a:t>
            </a:r>
            <a:r>
              <a:rPr lang="pt-BR" sz="6000" i="1" dirty="0"/>
              <a:t>:</a:t>
            </a:r>
            <a:r>
              <a:rPr lang="pt-BR" sz="6000" dirty="0"/>
              <a:t> </a:t>
            </a:r>
            <a:r>
              <a:rPr lang="pt-BR" sz="6000" b="1" dirty="0"/>
              <a:t>Ideação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3BCEFE-47FE-4DC0-ABF9-5A805B157C13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61543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2076017"/>
            <a:ext cx="5459766" cy="3672615"/>
          </a:xfrm>
        </p:spPr>
        <p:txBody>
          <a:bodyPr/>
          <a:lstStyle/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Grupos de, no máximo, 8 pessoas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Duração de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 a 15 minutos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AC2C18"/>
              </a:buClr>
              <a:buSzPts val="2400"/>
              <a:buFont typeface="Arial"/>
              <a:buChar char="•"/>
            </a:pPr>
            <a:r>
              <a:rPr lang="pt-BR" sz="2000" b="1" dirty="0">
                <a:solidFill>
                  <a:srgbClr val="AC2C18"/>
                </a:solidFill>
                <a:latin typeface="Roboto"/>
                <a:ea typeface="Roboto"/>
                <a:cs typeface="Roboto"/>
                <a:sym typeface="Roboto"/>
              </a:rPr>
              <a:t>Não critique nem julgue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Encoraje as ideias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malucas</a:t>
            </a: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Seja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visual</a:t>
            </a: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Construa sobre as ideias dos outros</a:t>
            </a:r>
            <a:endParaRPr lang="pt-BR" sz="1200"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Mantenha o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foco</a:t>
            </a:r>
            <a:endParaRPr lang="pt-BR"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Quantidade importa: gere o </a:t>
            </a:r>
            <a:r>
              <a:rPr lang="pt-BR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maior número possível de ideias</a:t>
            </a:r>
            <a:endParaRPr lang="pt-BR" sz="12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Google Shape;176;p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60FD52A-7D97-4675-8E0C-E037826A33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131" b="12279"/>
          <a:stretch/>
        </p:blipFill>
        <p:spPr>
          <a:xfrm>
            <a:off x="6371059" y="1833355"/>
            <a:ext cx="5411638" cy="39283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5C4AE69-F8CC-4588-A14A-FA74133E827B}"/>
              </a:ext>
            </a:extLst>
          </p:cNvPr>
          <p:cNvSpPr txBox="1">
            <a:spLocks/>
          </p:cNvSpPr>
          <p:nvPr/>
        </p:nvSpPr>
        <p:spPr>
          <a:xfrm>
            <a:off x="626511" y="1360687"/>
            <a:ext cx="5284855" cy="94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i="1" dirty="0">
                <a:solidFill>
                  <a:srgbClr val="333333"/>
                </a:solidFill>
              </a:rPr>
              <a:t>BRAINSTORMING</a:t>
            </a:r>
            <a:endParaRPr lang="pt-BR" sz="2800" i="1" dirty="0">
              <a:solidFill>
                <a:srgbClr val="333333"/>
              </a:solidFill>
              <a:latin typeface="Bakbak One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5759B9-32DF-4D2E-B805-DB757DD49E5B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92607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6E00-E198-43A0-80FA-97E05A37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8D4160-7EF7-48AD-93A5-D4F17EA2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4" y="2076017"/>
            <a:ext cx="5459766" cy="3672615"/>
          </a:xfrm>
        </p:spPr>
        <p:txBody>
          <a:bodyPr>
            <a:normAutofit/>
          </a:bodyPr>
          <a:lstStyle/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Personagens ficcionais concebidos a partir da síntese de comportamentos observados entre os consumidores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Representam as motivações, desejos, expectativas e necessidades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Direcionam as soluções para os sentidos dos usuários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Têm nome, histórias e necessidades. São personificadas!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5C4AE69-F8CC-4588-A14A-FA74133E827B}"/>
              </a:ext>
            </a:extLst>
          </p:cNvPr>
          <p:cNvSpPr txBox="1">
            <a:spLocks/>
          </p:cNvSpPr>
          <p:nvPr/>
        </p:nvSpPr>
        <p:spPr>
          <a:xfrm>
            <a:off x="626511" y="1360687"/>
            <a:ext cx="5284855" cy="94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dirty="0">
                <a:solidFill>
                  <a:srgbClr val="333333"/>
                </a:solidFill>
              </a:rPr>
              <a:t>PERSONAS</a:t>
            </a:r>
            <a:endParaRPr lang="pt-BR" sz="2800" dirty="0">
              <a:solidFill>
                <a:srgbClr val="333333"/>
              </a:solidFill>
              <a:latin typeface="Bakbak One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8B4A5F8-8D74-4693-B8FA-D10E4FA10960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5759B9-32DF-4D2E-B805-DB757DD49E5B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FE2ED2F-4D9E-48E4-B862-E84443F5209A}"/>
              </a:ext>
            </a:extLst>
          </p:cNvPr>
          <p:cNvSpPr/>
          <p:nvPr/>
        </p:nvSpPr>
        <p:spPr>
          <a:xfrm>
            <a:off x="6730935" y="1833356"/>
            <a:ext cx="1340403" cy="945336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JOBS</a:t>
            </a:r>
          </a:p>
          <a:p>
            <a:pPr algn="ctr"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(Tarefas)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910BC97C-1310-4773-B0FC-860B190EEF8E}"/>
              </a:ext>
            </a:extLst>
          </p:cNvPr>
          <p:cNvSpPr/>
          <p:nvPr/>
        </p:nvSpPr>
        <p:spPr>
          <a:xfrm>
            <a:off x="6730935" y="3274112"/>
            <a:ext cx="1340403" cy="945336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PAINS</a:t>
            </a:r>
          </a:p>
          <a:p>
            <a:pPr algn="ctr"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(Dores)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3E833203-A9EE-41EA-AE57-3951146F1F19}"/>
              </a:ext>
            </a:extLst>
          </p:cNvPr>
          <p:cNvSpPr/>
          <p:nvPr/>
        </p:nvSpPr>
        <p:spPr>
          <a:xfrm>
            <a:off x="6730935" y="4803296"/>
            <a:ext cx="1340403" cy="945336"/>
          </a:xfrm>
          <a:prstGeom prst="roundRect">
            <a:avLst/>
          </a:prstGeom>
          <a:noFill/>
          <a:ln w="38100">
            <a:solidFill>
              <a:srgbClr val="F287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GAINS</a:t>
            </a:r>
          </a:p>
          <a:p>
            <a:pPr algn="ctr">
              <a:spcAft>
                <a:spcPts val="800"/>
              </a:spcAft>
            </a:pPr>
            <a:r>
              <a:rPr lang="pt-BR" sz="16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(Ganhos)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58F1A1FF-C857-4911-BA61-0FE51E60BA5C}"/>
              </a:ext>
            </a:extLst>
          </p:cNvPr>
          <p:cNvSpPr/>
          <p:nvPr/>
        </p:nvSpPr>
        <p:spPr>
          <a:xfrm>
            <a:off x="8463081" y="1816093"/>
            <a:ext cx="3027039" cy="962598"/>
          </a:xfrm>
          <a:prstGeom prst="roundRect">
            <a:avLst/>
          </a:prstGeom>
          <a:noFill/>
          <a:ln w="38100">
            <a:solidFill>
              <a:srgbClr val="93A6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que o cliente tenta realizar?  Funcional, social, emocional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994C29A2-8CCC-44CB-9C2F-E23FCAD112E1}"/>
              </a:ext>
            </a:extLst>
          </p:cNvPr>
          <p:cNvSpPr/>
          <p:nvPr/>
        </p:nvSpPr>
        <p:spPr>
          <a:xfrm>
            <a:off x="8463080" y="3256850"/>
            <a:ext cx="3027039" cy="962598"/>
          </a:xfrm>
          <a:prstGeom prst="roundRect">
            <a:avLst/>
          </a:prstGeom>
          <a:noFill/>
          <a:ln w="38100">
            <a:solidFill>
              <a:srgbClr val="93A6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que o impede de realizar essa tarefa? Obstáculos, riscos, insatisfações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FB66B8D3-6CA7-446D-B85C-25939B8BA9C2}"/>
              </a:ext>
            </a:extLst>
          </p:cNvPr>
          <p:cNvSpPr/>
          <p:nvPr/>
        </p:nvSpPr>
        <p:spPr>
          <a:xfrm>
            <a:off x="8463079" y="4794665"/>
            <a:ext cx="3027039" cy="962598"/>
          </a:xfrm>
          <a:prstGeom prst="roundRect">
            <a:avLst/>
          </a:prstGeom>
          <a:noFill/>
          <a:ln w="38100">
            <a:solidFill>
              <a:srgbClr val="93A6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Benefícios, resultados positivos que o cliente espera ou deseja alcançar</a:t>
            </a:r>
          </a:p>
        </p:txBody>
      </p:sp>
    </p:spTree>
    <p:extLst>
      <p:ext uri="{BB962C8B-B14F-4D97-AF65-F5344CB8AC3E}">
        <p14:creationId xmlns:p14="http://schemas.microsoft.com/office/powerpoint/2010/main" val="30182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55C00EB-5006-4D09-8004-C68B9A4AF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35" y="614716"/>
            <a:ext cx="6724930" cy="511757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794C7B-91D4-4A5D-80A2-1480F2772D1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81244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E0D89-135F-4857-9784-317E6F3A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E419C4-8B12-4209-AF12-CD1730543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rgbClr val="F287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JORNADA DO CLIENTE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Representação gráfica das </a:t>
            </a:r>
            <a:r>
              <a:rPr lang="pt-BR" sz="2800" b="1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etapas de relacionamento do cliente </a:t>
            </a:r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 um produto ou serviço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Descreve os passos percorridos </a:t>
            </a:r>
            <a:r>
              <a:rPr lang="pt-BR" sz="2800" b="1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antes, durante e depois </a:t>
            </a:r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 compra e utilização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Entende-se o ciclo de relacionamento do cliente com o produto – da compra ao descarte</a:t>
            </a:r>
          </a:p>
          <a:p>
            <a:pPr marL="0" indent="0">
              <a:buNone/>
            </a:pPr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8DE767CB-F346-442E-9037-C26AC7557B81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534988-7194-4CDF-9E27-8AC5CB12F97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180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CD6179-9D20-454A-B21D-7E77ED443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131" y="1089658"/>
            <a:ext cx="7461738" cy="46786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5729C28-8A03-4231-BE54-777F22F85586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99791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60315-3303-44D6-9192-E0FAEE8F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102319-C3A0-4813-A31D-F9D350676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5" y="1541848"/>
            <a:ext cx="7144498" cy="405006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CRITÉRIOS NORTEADORES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Diretrizes balizadoras do projeto.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Aspectos que </a:t>
            </a:r>
            <a:r>
              <a:rPr lang="pt-B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não podem ser perdidos de vista</a:t>
            </a:r>
            <a:r>
              <a:rPr lang="pt-BR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ao longo do desenvolvimento de soluções.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Devem estar presentes durante </a:t>
            </a:r>
            <a:r>
              <a:rPr lang="pt-BR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todo o projeto</a:t>
            </a:r>
            <a:r>
              <a:rPr lang="pt-BR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Evitam que alguma questão relevante seja negligenciada ou que as soluções geradas se distanciem do foco.</a:t>
            </a:r>
          </a:p>
          <a:p>
            <a:endParaRPr lang="pt-BR" dirty="0"/>
          </a:p>
        </p:txBody>
      </p:sp>
      <p:pic>
        <p:nvPicPr>
          <p:cNvPr id="4" name="Picture 5" descr="A blue arrow with icons and a blue arrow pointing up&#10;&#10;AI-generated content may be incorrect.">
            <a:extLst>
              <a:ext uri="{FF2B5EF4-FFF2-40B4-BE49-F238E27FC236}">
                <a16:creationId xmlns:a16="http://schemas.microsoft.com/office/drawing/2014/main" id="{5F188D0C-D8AF-43F5-BC24-F507CF2C4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t="15636" r="20536" b="8726"/>
          <a:stretch>
            <a:fillRect/>
          </a:stretch>
        </p:blipFill>
        <p:spPr>
          <a:xfrm>
            <a:off x="7812712" y="1541847"/>
            <a:ext cx="3479285" cy="4197891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5C2E97D-ED57-40CE-8A62-8524BACC734D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7BBE59-94B8-4609-8104-BEAE228F56D3}"/>
              </a:ext>
            </a:extLst>
          </p:cNvPr>
          <p:cNvSpPr txBox="1"/>
          <p:nvPr/>
        </p:nvSpPr>
        <p:spPr>
          <a:xfrm>
            <a:off x="1693714" y="61159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189847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60315-3303-44D6-9192-E0FAEE8F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102319-C3A0-4813-A31D-F9D350676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5" y="1541848"/>
            <a:ext cx="6611816" cy="403246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rgbClr val="93A6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CARDÁPIO DE IDEIAS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Catálogo apresentando a </a:t>
            </a:r>
            <a:r>
              <a:rPr lang="pt-BR" sz="2200" b="1" dirty="0">
                <a:solidFill>
                  <a:srgbClr val="F287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síntese de todas as ideias</a:t>
            </a:r>
            <a:r>
              <a:rPr lang="pt-BR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geradas.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Pode-se incluir comentários relativos às ideias, eventuais desdobramentos ou oportunidades de negócio.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 for físico, pode conter </a:t>
            </a:r>
            <a:r>
              <a:rPr lang="pt-BR" sz="2200" b="1" dirty="0">
                <a:solidFill>
                  <a:srgbClr val="F287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espaços em branco </a:t>
            </a:r>
            <a:r>
              <a:rPr lang="pt-BR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adicionar novas ideias ou conectá-las a outras.</a:t>
            </a:r>
          </a:p>
          <a:p>
            <a:endParaRPr lang="pt-BR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5C2E97D-ED57-40CE-8A62-8524BACC734D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open book with a red mark&#10;&#10;AI-generated content may be incorrect.">
            <a:extLst>
              <a:ext uri="{FF2B5EF4-FFF2-40B4-BE49-F238E27FC236}">
                <a16:creationId xmlns:a16="http://schemas.microsoft.com/office/drawing/2014/main" id="{355EE17C-EB3D-4E4E-8C19-801B370AD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28011"/>
          <a:stretch>
            <a:fillRect/>
          </a:stretch>
        </p:blipFill>
        <p:spPr>
          <a:xfrm>
            <a:off x="6909881" y="2545526"/>
            <a:ext cx="4580240" cy="234934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E0AB2E8-F6B9-4D5D-9B19-D5DDD045B57F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4878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60315-3303-44D6-9192-E0FAEE8F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r>
              <a:rPr lang="pt-BR" sz="4400" dirty="0"/>
              <a:t>: </a:t>
            </a:r>
            <a:r>
              <a:rPr lang="pt-BR" sz="4400" b="1" dirty="0"/>
              <a:t>Ideação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102319-C3A0-4813-A31D-F9D350676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215" y="1541848"/>
            <a:ext cx="6611816" cy="403246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rgbClr val="F2870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MATRIZ DE VALIDAÇÃO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Utilizada para validação das ideias em relação aos </a:t>
            </a:r>
            <a:r>
              <a:rPr lang="pt-BR" sz="28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critérios norteadores </a:t>
            </a:r>
            <a:r>
              <a:rPr lang="pt-BR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às necessidades das </a:t>
            </a:r>
            <a:r>
              <a:rPr lang="pt-BR" sz="28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personas.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Apoia o processo de decisão.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» </a:t>
            </a:r>
            <a:r>
              <a:rPr lang="pt-BR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melhores ideias são selecionadas para prototipação.</a:t>
            </a:r>
          </a:p>
          <a:p>
            <a:endParaRPr lang="pt-BR" dirty="0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5C2E97D-ED57-40CE-8A62-8524BACC734D}"/>
              </a:ext>
            </a:extLst>
          </p:cNvPr>
          <p:cNvCxnSpPr>
            <a:cxnSpLocks/>
          </p:cNvCxnSpPr>
          <p:nvPr/>
        </p:nvCxnSpPr>
        <p:spPr>
          <a:xfrm>
            <a:off x="626511" y="1530714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32D987-E8FA-4559-8E77-6A80228F9548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20550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4A3D-A860-D25D-CC51-46E30D959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AF46654-EA19-4F00-8008-BCD13AD0799E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92F16D3-F97A-4A89-B7F4-5E50518189C8}"/>
              </a:ext>
            </a:extLst>
          </p:cNvPr>
          <p:cNvSpPr txBox="1"/>
          <p:nvPr/>
        </p:nvSpPr>
        <p:spPr>
          <a:xfrm>
            <a:off x="913906" y="1843987"/>
            <a:ext cx="74220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i="1" dirty="0">
                <a:solidFill>
                  <a:srgbClr val="19519F"/>
                </a:solidFill>
                <a:latin typeface="Bakbak One" pitchFamily="2" charset="0"/>
                <a:ea typeface="Roboto" panose="02000000000000000000" pitchFamily="2" charset="0"/>
                <a:cs typeface="Bakbak One" pitchFamily="2" charset="0"/>
              </a:rPr>
              <a:t>DESIGN THINKING</a:t>
            </a:r>
          </a:p>
        </p:txBody>
      </p:sp>
    </p:spTree>
    <p:extLst>
      <p:ext uri="{BB962C8B-B14F-4D97-AF65-F5344CB8AC3E}">
        <p14:creationId xmlns:p14="http://schemas.microsoft.com/office/powerpoint/2010/main" val="2165089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Matriz de posicionamento.png">
            <a:extLst>
              <a:ext uri="{FF2B5EF4-FFF2-40B4-BE49-F238E27FC236}">
                <a16:creationId xmlns:a16="http://schemas.microsoft.com/office/drawing/2014/main" id="{83B77822-8D05-4A31-B905-06CF07E1B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02" y="467152"/>
            <a:ext cx="5314746" cy="52302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623C6A-1B64-4906-9759-296E4FB3496B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9667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10863610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r>
              <a:rPr lang="pt-BR" sz="4400" i="1" dirty="0"/>
              <a:t>: </a:t>
            </a:r>
            <a:r>
              <a:rPr lang="pt-BR" sz="4400" dirty="0"/>
              <a:t>Ideação</a:t>
            </a:r>
            <a:endParaRPr lang="pt-BR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328827"/>
            <a:ext cx="10863610" cy="34740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000" b="1" dirty="0">
                <a:solidFill>
                  <a:srgbClr val="19519F"/>
                </a:solidFill>
              </a:rPr>
              <a:t>Gerar ideias </a:t>
            </a:r>
            <a:r>
              <a:rPr lang="pt-BR" sz="2000" dirty="0"/>
              <a:t>para criação ou melhoria do produto (</a:t>
            </a:r>
            <a:r>
              <a:rPr lang="pt-BR" sz="2000" i="1" dirty="0"/>
              <a:t>brainstorming</a:t>
            </a:r>
            <a:r>
              <a:rPr lang="pt-BR" sz="2000" dirty="0"/>
              <a:t> e cardápio de ideias).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000" b="1" dirty="0">
                <a:solidFill>
                  <a:srgbClr val="93A623"/>
                </a:solidFill>
              </a:rPr>
              <a:t>Definir</a:t>
            </a:r>
            <a:r>
              <a:rPr lang="pt-BR" sz="2000" dirty="0"/>
              <a:t> os critérios norteadores.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000" b="1" dirty="0">
                <a:solidFill>
                  <a:srgbClr val="F28705"/>
                </a:solidFill>
              </a:rPr>
              <a:t>Criar personas </a:t>
            </a:r>
            <a:r>
              <a:rPr lang="pt-BR" sz="2000" dirty="0"/>
              <a:t>para o produto/serviço. Incluir </a:t>
            </a:r>
            <a:r>
              <a:rPr lang="pt-BR" sz="2000" i="1" dirty="0" err="1"/>
              <a:t>jobs</a:t>
            </a:r>
            <a:r>
              <a:rPr lang="pt-BR" sz="2000" i="1" dirty="0"/>
              <a:t>, </a:t>
            </a:r>
            <a:r>
              <a:rPr lang="pt-BR" sz="2000" i="1" dirty="0" err="1"/>
              <a:t>pains</a:t>
            </a:r>
            <a:r>
              <a:rPr lang="pt-BR" sz="2000" i="1" dirty="0"/>
              <a:t> </a:t>
            </a:r>
            <a:r>
              <a:rPr lang="pt-BR" sz="2000" dirty="0"/>
              <a:t>e </a:t>
            </a:r>
            <a:r>
              <a:rPr lang="pt-BR" sz="2000" i="1" dirty="0" err="1"/>
              <a:t>gains</a:t>
            </a:r>
            <a:r>
              <a:rPr lang="pt-BR" sz="2000" dirty="0"/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000" b="1" dirty="0">
                <a:solidFill>
                  <a:srgbClr val="C00000"/>
                </a:solidFill>
              </a:rPr>
              <a:t>Escolher as melhores ideias</a:t>
            </a:r>
            <a:r>
              <a:rPr lang="pt-BR" sz="2000" dirty="0"/>
              <a:t> para prototipação (pode-se ou não usar a matriz de validação)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endParaRPr lang="pt-BR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pt-BR" sz="2000" b="1" dirty="0">
                <a:solidFill>
                  <a:srgbClr val="333333"/>
                </a:solidFill>
              </a:rPr>
              <a:t>Se necessário</a:t>
            </a:r>
            <a:r>
              <a:rPr lang="pt-BR" sz="2000" dirty="0"/>
              <a:t>, realizar novamente a imersão para coleta de novas informações.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863610" cy="0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33EDAB-E328-4BB3-9AB6-459CF2869680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B576334-3A97-4A44-9F18-730F66257295}"/>
              </a:ext>
            </a:extLst>
          </p:cNvPr>
          <p:cNvSpPr txBox="1">
            <a:spLocks/>
          </p:cNvSpPr>
          <p:nvPr/>
        </p:nvSpPr>
        <p:spPr>
          <a:xfrm>
            <a:off x="626511" y="1776899"/>
            <a:ext cx="5284855" cy="52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519F"/>
                </a:solidFill>
                <a:latin typeface="Bakbak One" pitchFamily="2" charset="0"/>
                <a:ea typeface="+mj-ea"/>
                <a:cs typeface="Bakbak One" pitchFamily="2" charset="0"/>
              </a:defRPr>
            </a:lvl1pPr>
          </a:lstStyle>
          <a:p>
            <a:r>
              <a:rPr lang="pt-BR" sz="2800" dirty="0">
                <a:solidFill>
                  <a:srgbClr val="333333"/>
                </a:solidFill>
              </a:rPr>
              <a:t>MÃOS À OBRA (em casa)</a:t>
            </a:r>
            <a:endParaRPr lang="pt-BR" sz="2800" dirty="0">
              <a:solidFill>
                <a:srgbClr val="333333"/>
              </a:solidFill>
              <a:latin typeface="Bakbak One"/>
            </a:endParaRPr>
          </a:p>
        </p:txBody>
      </p:sp>
    </p:spTree>
    <p:extLst>
      <p:ext uri="{BB962C8B-B14F-4D97-AF65-F5344CB8AC3E}">
        <p14:creationId xmlns:p14="http://schemas.microsoft.com/office/powerpoint/2010/main" val="1481830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55AE36-5CED-4CE9-AF9A-B540BF81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96" y="761851"/>
            <a:ext cx="8838607" cy="49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i="1" dirty="0"/>
              <a:t>Design </a:t>
            </a:r>
            <a:r>
              <a:rPr lang="pt-BR" sz="4400" i="1" dirty="0" err="1"/>
              <a:t>Thinking</a:t>
            </a:r>
            <a:endParaRPr lang="pt-BR" i="1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664195" y="2321652"/>
            <a:ext cx="10695466" cy="30066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rgbClr val="19519F"/>
                </a:solidFill>
              </a:rPr>
              <a:t>»</a:t>
            </a:r>
            <a:r>
              <a:rPr lang="pt-BR" sz="2400" dirty="0"/>
              <a:t> </a:t>
            </a:r>
            <a:r>
              <a:rPr lang="pt-BR" sz="2400" b="1" i="1" dirty="0">
                <a:solidFill>
                  <a:srgbClr val="93A623"/>
                </a:solidFill>
              </a:rPr>
              <a:t>Design</a:t>
            </a:r>
            <a:r>
              <a:rPr lang="pt-BR" sz="2400" b="1" dirty="0">
                <a:solidFill>
                  <a:srgbClr val="93A623"/>
                </a:solidFill>
              </a:rPr>
              <a:t>: </a:t>
            </a:r>
            <a:r>
              <a:rPr lang="pt-BR" sz="2400" dirty="0"/>
              <a:t>promover bem estar na vida das pessoas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rgbClr val="19519F"/>
                </a:solidFill>
              </a:rPr>
              <a:t>»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C00000"/>
                </a:solidFill>
              </a:rPr>
              <a:t>Problema para o </a:t>
            </a:r>
            <a:r>
              <a:rPr lang="pt-BR" sz="2400" b="1" i="1" dirty="0">
                <a:solidFill>
                  <a:srgbClr val="C00000"/>
                </a:solidFill>
              </a:rPr>
              <a:t>designer</a:t>
            </a:r>
            <a:r>
              <a:rPr lang="pt-BR" sz="2400" b="1" dirty="0">
                <a:solidFill>
                  <a:srgbClr val="C00000"/>
                </a:solidFill>
              </a:rPr>
              <a:t>: </a:t>
            </a:r>
            <a:r>
              <a:rPr lang="pt-BR" sz="2400" dirty="0"/>
              <a:t>tudo que </a:t>
            </a:r>
            <a:r>
              <a:rPr lang="pt-BR" sz="2400" dirty="0">
                <a:solidFill>
                  <a:srgbClr val="C00000"/>
                </a:solidFill>
              </a:rPr>
              <a:t>prejudica</a:t>
            </a:r>
            <a:r>
              <a:rPr lang="pt-BR" sz="2400" dirty="0"/>
              <a:t> a </a:t>
            </a:r>
            <a:r>
              <a:rPr lang="pt-BR" sz="2400" b="1" dirty="0">
                <a:solidFill>
                  <a:srgbClr val="C00000"/>
                </a:solidFill>
              </a:rPr>
              <a:t>experiência</a:t>
            </a:r>
            <a:r>
              <a:rPr lang="pt-BR" sz="2400" dirty="0"/>
              <a:t> e o </a:t>
            </a:r>
            <a:r>
              <a:rPr lang="pt-BR" sz="2400" b="1" dirty="0">
                <a:solidFill>
                  <a:srgbClr val="C00000"/>
                </a:solidFill>
              </a:rPr>
              <a:t>bem estar </a:t>
            </a:r>
            <a:r>
              <a:rPr lang="pt-BR" sz="2400" dirty="0"/>
              <a:t>na vida das pessoas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4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rgbClr val="19519F"/>
                </a:solidFill>
              </a:rPr>
              <a:t>»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F28705"/>
                </a:solidFill>
              </a:rPr>
              <a:t>Tarefa do </a:t>
            </a:r>
            <a:r>
              <a:rPr lang="pt-BR" sz="2400" b="1" i="1" dirty="0">
                <a:solidFill>
                  <a:srgbClr val="F28705"/>
                </a:solidFill>
              </a:rPr>
              <a:t>designer</a:t>
            </a:r>
            <a:r>
              <a:rPr lang="pt-BR" sz="2400" b="1" dirty="0">
                <a:solidFill>
                  <a:srgbClr val="F28705"/>
                </a:solidFill>
              </a:rPr>
              <a:t>: </a:t>
            </a:r>
            <a:r>
              <a:rPr lang="pt-BR" sz="2400" dirty="0"/>
              <a:t>identificar problemas e </a:t>
            </a:r>
            <a:r>
              <a:rPr lang="pt-BR" sz="2400" b="1" dirty="0">
                <a:solidFill>
                  <a:srgbClr val="19519F"/>
                </a:solidFill>
              </a:rPr>
              <a:t>gerar soluções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60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ike GO FlyEase 15">
            <a:extLst>
              <a:ext uri="{FF2B5EF4-FFF2-40B4-BE49-F238E27FC236}">
                <a16:creationId xmlns:a16="http://schemas.microsoft.com/office/drawing/2014/main" id="{0BE4550A-CB20-4E70-A499-195EF185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28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4784B15-85EC-480F-9CF9-1D830356C536}"/>
              </a:ext>
            </a:extLst>
          </p:cNvPr>
          <p:cNvSpPr txBox="1"/>
          <p:nvPr/>
        </p:nvSpPr>
        <p:spPr>
          <a:xfrm>
            <a:off x="1693714" y="70490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955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yease Loop (1080p)" descr="Flyease Loop (1080p)">
            <a:hlinkClick r:id="" action="ppaction://media"/>
            <a:extLst>
              <a:ext uri="{FF2B5EF4-FFF2-40B4-BE49-F238E27FC236}">
                <a16:creationId xmlns:a16="http://schemas.microsoft.com/office/drawing/2014/main" id="{5AD29E24-9BDC-4906-92FD-3D77C1152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646" y="471293"/>
            <a:ext cx="9210707" cy="51810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10062C-EB31-4E08-B74D-4F39D429E596}"/>
              </a:ext>
            </a:extLst>
          </p:cNvPr>
          <p:cNvSpPr txBox="1"/>
          <p:nvPr/>
        </p:nvSpPr>
        <p:spPr>
          <a:xfrm>
            <a:off x="4000501" y="5652316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u="none" strike="noStrike" baseline="0" dirty="0">
                <a:solidFill>
                  <a:srgbClr val="18519F"/>
                </a:solidFill>
                <a:latin typeface="Roboto" panose="02000000000000000000" pitchFamily="2" charset="0"/>
              </a:rPr>
              <a:t>Disponível em: https://www.nike.com/flyease/go-flyease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6264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7B3C1-D478-42CD-9893-0A5E50AF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561279"/>
            <a:ext cx="9715500" cy="5334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ACB553-5930-4964-954B-3E9A9A662D09}"/>
              </a:ext>
            </a:extLst>
          </p:cNvPr>
          <p:cNvSpPr txBox="1"/>
          <p:nvPr/>
        </p:nvSpPr>
        <p:spPr>
          <a:xfrm>
            <a:off x="1693714" y="61159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792072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637D8-E24E-4C28-A1AA-D697F0AD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Design </a:t>
            </a:r>
            <a:r>
              <a:rPr lang="pt-BR" sz="4400" dirty="0" err="1"/>
              <a:t>Thinking</a:t>
            </a:r>
            <a:endParaRPr lang="pt-BR" dirty="0"/>
          </a:p>
        </p:txBody>
      </p:sp>
      <p:pic>
        <p:nvPicPr>
          <p:cNvPr id="4" name="Picture 2" descr="A pair of scissors on a table&#10;&#10;Description automatically generated with medium confidence">
            <a:extLst>
              <a:ext uri="{FF2B5EF4-FFF2-40B4-BE49-F238E27FC236}">
                <a16:creationId xmlns:a16="http://schemas.microsoft.com/office/drawing/2014/main" id="{C2A09CB6-D3E6-49DC-B5EB-21B599077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3945"/>
          <a:stretch/>
        </p:blipFill>
        <p:spPr>
          <a:xfrm>
            <a:off x="8415214" y="1521576"/>
            <a:ext cx="2963157" cy="4289302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352C98E-8E06-4E18-9E58-1AB427A5294D}"/>
              </a:ext>
            </a:extLst>
          </p:cNvPr>
          <p:cNvCxnSpPr>
            <a:cxnSpLocks/>
          </p:cNvCxnSpPr>
          <p:nvPr/>
        </p:nvCxnSpPr>
        <p:spPr>
          <a:xfrm>
            <a:off x="626511" y="1340913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B858172-29CB-4C9F-946C-C8D4FD139C7C}"/>
              </a:ext>
            </a:extLst>
          </p:cNvPr>
          <p:cNvSpPr txBox="1"/>
          <p:nvPr/>
        </p:nvSpPr>
        <p:spPr>
          <a:xfrm>
            <a:off x="989475" y="2090172"/>
            <a:ext cx="5552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Método para resolver </a:t>
            </a:r>
            <a:r>
              <a:rPr lang="pt-BR" sz="2400" b="1" dirty="0">
                <a:solidFill>
                  <a:srgbClr val="AC2C1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problemas complexos</a:t>
            </a:r>
            <a:r>
              <a:rPr lang="pt-BR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pt-BR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t-BR" sz="24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Combina diferentes métodos e </a:t>
            </a:r>
            <a:r>
              <a:rPr lang="pt-BR" sz="2400" b="1" dirty="0">
                <a:solidFill>
                  <a:srgbClr val="AC2C1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ferramentas</a:t>
            </a:r>
            <a:r>
              <a:rPr lang="pt-BR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24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várias áreas, focando na criação de </a:t>
            </a:r>
            <a:r>
              <a:rPr lang="pt-BR" sz="2400" b="1" dirty="0">
                <a:solidFill>
                  <a:srgbClr val="AC2C1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experiências</a:t>
            </a:r>
            <a:r>
              <a:rPr lang="pt-BR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pt-BR" sz="24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bem pensadas.</a:t>
            </a:r>
            <a:endParaRPr lang="pt-BR" sz="2400" dirty="0">
              <a:solidFill>
                <a:srgbClr val="19519F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DCEA1D-F3A2-4E90-A582-60C848AD4CC7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55775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D32FF0B-A056-4CE8-A7B7-E38800776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47" y="1024073"/>
            <a:ext cx="9619706" cy="480985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7DE32EA-A648-4B8B-921F-BE33C9CA05FD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55664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resentação1" id="{3AB3A11B-285F-4152-A2D9-6A1A0504C029}" vid="{D6D2E804-FC64-44D3-A69F-496CE6DE474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Modelo_para edição (3)</Template>
  <TotalTime>6346</TotalTime>
  <Words>1112</Words>
  <Application>Microsoft Office PowerPoint</Application>
  <PresentationFormat>Widescreen</PresentationFormat>
  <Paragraphs>187</Paragraphs>
  <Slides>32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Aptos</vt:lpstr>
      <vt:lpstr>Arial</vt:lpstr>
      <vt:lpstr>Bakbak One</vt:lpstr>
      <vt:lpstr>Calibri</vt:lpstr>
      <vt:lpstr>Roboto</vt:lpstr>
      <vt:lpstr>Roboto-Regular</vt:lpstr>
      <vt:lpstr>Wingdings</vt:lpstr>
      <vt:lpstr>Tema do Office</vt:lpstr>
      <vt:lpstr>Design Thinking:  imersão no contexto da pesquisa</vt:lpstr>
      <vt:lpstr>Apresentação do PowerPoint</vt:lpstr>
      <vt:lpstr>Apresentação do PowerPoint</vt:lpstr>
      <vt:lpstr>Design Thinking</vt:lpstr>
      <vt:lpstr>Apresentação do PowerPoint</vt:lpstr>
      <vt:lpstr>Apresentação do PowerPoint</vt:lpstr>
      <vt:lpstr>Apresentação do PowerPoint</vt:lpstr>
      <vt:lpstr>Design Thinking</vt:lpstr>
      <vt:lpstr>Apresentação do PowerPoint</vt:lpstr>
      <vt:lpstr>Design Thinking: Princípios</vt:lpstr>
      <vt:lpstr>Design Thinking</vt:lpstr>
      <vt:lpstr>Design Thinking</vt:lpstr>
      <vt:lpstr>Design Thinking</vt:lpstr>
      <vt:lpstr>Design Thinking</vt:lpstr>
      <vt:lpstr>Design Thinking: Ferramentas</vt:lpstr>
      <vt:lpstr>Apresentação do PowerPoint</vt:lpstr>
      <vt:lpstr>Design Thinking: Imersão</vt:lpstr>
      <vt:lpstr>Design Thinking: Imersão</vt:lpstr>
      <vt:lpstr>Design Thinking: Análise e Síntese</vt:lpstr>
      <vt:lpstr>Matriz CSD</vt:lpstr>
      <vt:lpstr>Design Thinking: Ideação</vt:lpstr>
      <vt:lpstr>Design Thinking: Ideação</vt:lpstr>
      <vt:lpstr>Design Thinking: Ideação</vt:lpstr>
      <vt:lpstr>Apresentação do PowerPoint</vt:lpstr>
      <vt:lpstr>Design Thinking: Ideação</vt:lpstr>
      <vt:lpstr>Apresentação do PowerPoint</vt:lpstr>
      <vt:lpstr>Design Thinking: Ideação</vt:lpstr>
      <vt:lpstr>Design Thinking: Ideação</vt:lpstr>
      <vt:lpstr>Design Thinking: Ideação</vt:lpstr>
      <vt:lpstr>Apresentação do PowerPoint</vt:lpstr>
      <vt:lpstr>Design Thinking: Ideação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Bancada ao Mercado</dc:title>
  <dc:creator>Jessica Borges de Carvalho</dc:creator>
  <cp:lastModifiedBy>Jessica Borges de Carvalho</cp:lastModifiedBy>
  <cp:revision>45</cp:revision>
  <dcterms:created xsi:type="dcterms:W3CDTF">2026-06-25T18:23:02Z</dcterms:created>
  <dcterms:modified xsi:type="dcterms:W3CDTF">2026-07-06T21:55:46Z</dcterms:modified>
</cp:coreProperties>
</file>