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88" r:id="rId4"/>
    <p:sldId id="311" r:id="rId5"/>
    <p:sldId id="291" r:id="rId6"/>
    <p:sldId id="312" r:id="rId7"/>
    <p:sldId id="29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287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519F"/>
    <a:srgbClr val="333333"/>
    <a:srgbClr val="F28705"/>
    <a:srgbClr val="93A6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5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AAF15-F48D-448C-86B3-403204A185D7}" type="datetimeFigureOut">
              <a:rPr lang="pt-BR" smtClean="0"/>
              <a:t>06/07/2026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0F3FC-D8DD-45AC-8357-E7021DDB58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7181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0F3FC-D8DD-45AC-8357-E7021DDB580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2037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 Nike criou um tênis para pessoas que têm dificuldade para usar as mãos para calçar sapatos. Criou usando os princípios do design </a:t>
            </a:r>
            <a:r>
              <a:rPr lang="pt-BR" dirty="0" err="1"/>
              <a:t>thinking</a:t>
            </a:r>
            <a:r>
              <a:rPr lang="pt-BR" dirty="0"/>
              <a:t> (colaboração, empatia, otimismo, experimentação)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0F3FC-D8DD-45AC-8357-E7021DDB580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0477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F449101F-21ED-AEBC-52DA-A28FD958581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3000">
                <a:srgbClr val="93A623">
                  <a:alpha val="85000"/>
                </a:srgbClr>
              </a:gs>
              <a:gs pos="100000">
                <a:srgbClr val="F2870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74A38897-62C9-FB8D-E7A0-D021822428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1" cy="6858000"/>
          </a:xfrm>
        </p:spPr>
        <p:txBody>
          <a:bodyPr/>
          <a:lstStyle/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C2A263-2326-525F-AF2B-01BE80D235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77913"/>
            <a:ext cx="12192000" cy="2387600"/>
          </a:xfrm>
        </p:spPr>
        <p:txBody>
          <a:bodyPr anchor="b">
            <a:normAutofit/>
          </a:bodyPr>
          <a:lstStyle>
            <a:lvl1pPr algn="ctr">
              <a:defRPr sz="5000" kern="2000" spc="600" baseline="0">
                <a:solidFill>
                  <a:schemeClr val="bg1"/>
                </a:solidFill>
                <a:latin typeface="Bakbak One" pitchFamily="2" charset="0"/>
                <a:cs typeface="Bakbak One" pitchFamily="2" charset="0"/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98F82E-E753-BEC8-6F82-EBF3DA2489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8200" y="3602038"/>
            <a:ext cx="8355600" cy="1655762"/>
          </a:xfrm>
        </p:spPr>
        <p:txBody>
          <a:bodyPr/>
          <a:lstStyle>
            <a:lvl1pPr marL="0" indent="0" algn="ctr">
              <a:buNone/>
              <a:defRPr sz="2400" spc="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pt-BR" dirty="0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3075D732-5526-935F-A6AD-FC658CC23988}"/>
              </a:ext>
            </a:extLst>
          </p:cNvPr>
          <p:cNvCxnSpPr/>
          <p:nvPr userDrawn="1"/>
        </p:nvCxnSpPr>
        <p:spPr>
          <a:xfrm>
            <a:off x="838200" y="3796145"/>
            <a:ext cx="1080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95CC03F-EA4A-356A-E797-AC082C06A822}"/>
              </a:ext>
            </a:extLst>
          </p:cNvPr>
          <p:cNvCxnSpPr/>
          <p:nvPr userDrawn="1"/>
        </p:nvCxnSpPr>
        <p:spPr>
          <a:xfrm>
            <a:off x="10273800" y="3796145"/>
            <a:ext cx="1080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áfico 5">
            <a:extLst>
              <a:ext uri="{FF2B5EF4-FFF2-40B4-BE49-F238E27FC236}">
                <a16:creationId xmlns:a16="http://schemas.microsoft.com/office/drawing/2014/main" id="{A91E0F94-BAEF-D865-0BE2-AE9A47BB6A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4498" y="491172"/>
            <a:ext cx="2743005" cy="1080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760F2E7-22FD-C9B7-BC50-82DC1C3FF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23" y="5703458"/>
            <a:ext cx="5111954" cy="81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74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FAF99E1-7952-A21F-12DA-FC88DC20E5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63BF838-3C9B-ACB1-3B83-C554318D0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33" y="423589"/>
            <a:ext cx="10919534" cy="957309"/>
          </a:xfrm>
        </p:spPr>
        <p:txBody>
          <a:bodyPr/>
          <a:lstStyle>
            <a:lvl1pPr>
              <a:defRPr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2470AD7-E624-F293-75D6-F7EAF7FF96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6233" y="1804487"/>
            <a:ext cx="10919534" cy="3672615"/>
          </a:xfrm>
        </p:spPr>
        <p:txBody>
          <a:bodyPr vert="eaVert"/>
          <a:lstStyle>
            <a:lvl2pPr>
              <a:defRPr>
                <a:solidFill>
                  <a:srgbClr val="333333"/>
                </a:solidFill>
              </a:defRPr>
            </a:lvl2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8769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F9052BCF-B452-80EF-EC7E-557DE4EE71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AB02057-2BC8-3336-735F-B81B606C7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549" y="423589"/>
            <a:ext cx="9788940" cy="957309"/>
          </a:xfrm>
        </p:spPr>
        <p:txBody>
          <a:bodyPr/>
          <a:lstStyle>
            <a:lvl1pPr>
              <a:defRPr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DE2055-8BA5-0BA3-9F09-BFE1E0D37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233" y="1804486"/>
            <a:ext cx="10929257" cy="3672615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06831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F47C9034-372A-2DB8-DF55-F461EFB1181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A0FC6E0-1F9B-5E5E-F67C-784D7E21A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32" y="423589"/>
            <a:ext cx="10894135" cy="3691805"/>
          </a:xfrm>
        </p:spPr>
        <p:txBody>
          <a:bodyPr anchor="b"/>
          <a:lstStyle>
            <a:lvl1pPr>
              <a:defRPr sz="6000"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F25B9A-73B7-E301-5DD2-0C213722A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232" y="4529388"/>
            <a:ext cx="10919535" cy="957309"/>
          </a:xfrm>
        </p:spPr>
        <p:txBody>
          <a:bodyPr/>
          <a:lstStyle>
            <a:lvl1pPr marL="0" indent="0">
              <a:buNone/>
              <a:defRPr sz="2400">
                <a:solidFill>
                  <a:srgbClr val="33333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592193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207D9C0-9646-7737-465B-EE7A73D1EF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379D6F3-0BAA-F91E-A647-D15B6FCF6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549" y="423589"/>
            <a:ext cx="9753817" cy="957309"/>
          </a:xfrm>
        </p:spPr>
        <p:txBody>
          <a:bodyPr/>
          <a:lstStyle>
            <a:lvl1pPr>
              <a:defRPr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E9304C-392C-F749-3752-FEAFB64701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0830" y="1846763"/>
            <a:ext cx="5485169" cy="3630339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4DE2821-BB93-CCB3-CB2F-4C04EE618B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1401" y="1853003"/>
            <a:ext cx="5434366" cy="3624099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2910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630628E4-F77F-3040-2A13-795644DDBA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53FCA08-1999-CAB0-D229-5581E6A05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549" y="423590"/>
            <a:ext cx="9779217" cy="945336"/>
          </a:xfrm>
        </p:spPr>
        <p:txBody>
          <a:bodyPr/>
          <a:lstStyle>
            <a:lvl1pPr>
              <a:defRPr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E1671BA-B8F4-1312-0F95-1B7F14C78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233" y="1792513"/>
            <a:ext cx="5459766" cy="94533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93A62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6791259-72F1-88AA-5DBE-846ED619F2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235" y="3149462"/>
            <a:ext cx="5433386" cy="2327640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7010EF5-814E-CC5F-3C0D-2DFEBBFD32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22380" y="1792513"/>
            <a:ext cx="5459766" cy="94533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93A62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52A5F5C-E664-745A-4F3D-C47672B1FD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22380" y="3149462"/>
            <a:ext cx="5433386" cy="2327640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1366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F8CE5A5-EA53-67AD-6E32-A5C24248F2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5159879-DF51-3346-425F-0DDC61AF1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257" y="423589"/>
            <a:ext cx="9770509" cy="957309"/>
          </a:xfrm>
        </p:spPr>
        <p:txBody>
          <a:bodyPr/>
          <a:lstStyle>
            <a:lvl1pPr>
              <a:defRPr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2768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1BECB2D-43EB-7FBC-2D44-9016881863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94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6C56D57E-5339-633F-183C-8ABBE6CBDE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2EBA6E7-DB81-0BBF-76BF-5DDA84AF9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15" y="423589"/>
            <a:ext cx="3683962" cy="2326234"/>
          </a:xfrm>
        </p:spPr>
        <p:txBody>
          <a:bodyPr anchor="b"/>
          <a:lstStyle>
            <a:lvl1pPr>
              <a:defRPr sz="3200"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6E01B24-61CD-BE8C-1FC9-0C78B352F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6577" y="423589"/>
            <a:ext cx="7209190" cy="5076057"/>
          </a:xfrm>
        </p:spPr>
        <p:txBody>
          <a:bodyPr/>
          <a:lstStyle>
            <a:lvl1pPr>
              <a:defRPr sz="3200">
                <a:solidFill>
                  <a:srgbClr val="333333"/>
                </a:solidFill>
              </a:defRPr>
            </a:lvl1pPr>
            <a:lvl2pPr>
              <a:defRPr sz="2800">
                <a:solidFill>
                  <a:srgbClr val="333333"/>
                </a:solidFill>
              </a:defRPr>
            </a:lvl2pPr>
            <a:lvl3pPr>
              <a:defRPr sz="2400">
                <a:solidFill>
                  <a:srgbClr val="333333"/>
                </a:solidFill>
              </a:defRPr>
            </a:lvl3pPr>
            <a:lvl4pPr>
              <a:defRPr sz="2000">
                <a:solidFill>
                  <a:srgbClr val="333333"/>
                </a:solidFill>
              </a:defRPr>
            </a:lvl4pPr>
            <a:lvl5pPr>
              <a:defRPr sz="2000">
                <a:solidFill>
                  <a:srgbClr val="333333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5960DA4-B285-21B1-613A-E7229F1D9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853" y="3173412"/>
            <a:ext cx="3736724" cy="2326234"/>
          </a:xfrm>
        </p:spPr>
        <p:txBody>
          <a:bodyPr/>
          <a:lstStyle>
            <a:lvl1pPr marL="0" indent="0">
              <a:buNone/>
              <a:defRPr sz="1600">
                <a:solidFill>
                  <a:srgbClr val="3333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37857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31AF7359-69FD-D0C9-4C86-F8408679CB38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220A3F0-44DB-A014-CFAD-A9EA1E5FE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46577" y="423589"/>
            <a:ext cx="7235570" cy="5180042"/>
          </a:xfrm>
        </p:spPr>
        <p:txBody>
          <a:bodyPr/>
          <a:lstStyle>
            <a:lvl1pPr marL="0" indent="0">
              <a:buNone/>
              <a:defRPr sz="3200">
                <a:solidFill>
                  <a:srgbClr val="33333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2FAA798E-D68E-3D8E-A40F-DDA901CA5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15" y="423589"/>
            <a:ext cx="3683962" cy="2326234"/>
          </a:xfrm>
        </p:spPr>
        <p:txBody>
          <a:bodyPr anchor="b"/>
          <a:lstStyle>
            <a:lvl1pPr>
              <a:defRPr sz="3200"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21" name="Espaço Reservado para Texto 3">
            <a:extLst>
              <a:ext uri="{FF2B5EF4-FFF2-40B4-BE49-F238E27FC236}">
                <a16:creationId xmlns:a16="http://schemas.microsoft.com/office/drawing/2014/main" id="{2EFE28C7-7460-D39C-4713-C3575D94D9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853" y="3173412"/>
            <a:ext cx="3736724" cy="2326234"/>
          </a:xfrm>
        </p:spPr>
        <p:txBody>
          <a:bodyPr/>
          <a:lstStyle>
            <a:lvl1pPr marL="0" indent="0">
              <a:buNone/>
              <a:defRPr sz="1600">
                <a:solidFill>
                  <a:srgbClr val="3333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008519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FD01761-8FDA-E09D-DC72-2B956199D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89A4253-45EF-11FC-6F32-4F82F9043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754D3ED-285C-79AF-0FE3-3D39E5197D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C246B5FB-0CE8-4954-A68E-65CA1277DF34}" type="datetimeFigureOut">
              <a:rPr lang="pt-BR" smtClean="0"/>
              <a:pPr/>
              <a:t>06/07/2026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93A1185-6155-95B1-1AAB-2874017910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E1F049-D60C-254B-F7D5-613E57364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1C34C3A6-907A-4799-AD21-DB1DB29172B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633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akbak One" pitchFamily="2" charset="0"/>
          <a:ea typeface="+mj-ea"/>
          <a:cs typeface="Bakbak One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042900-A234-4473-50CE-57BBA8E7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077913"/>
            <a:ext cx="10617200" cy="2387600"/>
          </a:xfrm>
        </p:spPr>
        <p:txBody>
          <a:bodyPr>
            <a:normAutofit/>
          </a:bodyPr>
          <a:lstStyle/>
          <a:p>
            <a:r>
              <a:rPr lang="pt-BR" i="1" dirty="0"/>
              <a:t>Design </a:t>
            </a:r>
            <a:r>
              <a:rPr lang="pt-BR" i="1" dirty="0" err="1"/>
              <a:t>Thinking</a:t>
            </a:r>
            <a:r>
              <a:rPr lang="pt-BR" dirty="0"/>
              <a:t>: </a:t>
            </a:r>
            <a:br>
              <a:rPr lang="pt-BR" sz="4000" dirty="0"/>
            </a:br>
            <a:r>
              <a:rPr lang="pt-BR" sz="4000" dirty="0"/>
              <a:t>pesquisa como inovação de produto, serviço ou processo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65EA268-54FB-BEBA-F937-EF0660CA85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AULA 1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80972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466E00-E198-43A0-80FA-97E05A378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400" dirty="0"/>
              <a:t>Design </a:t>
            </a:r>
            <a:r>
              <a:rPr lang="pt-BR" sz="4400" dirty="0" err="1"/>
              <a:t>Thinking</a:t>
            </a:r>
            <a:r>
              <a:rPr lang="pt-BR" sz="4400" dirty="0"/>
              <a:t>: </a:t>
            </a:r>
            <a:r>
              <a:rPr lang="pt-BR" sz="4400" b="1" dirty="0"/>
              <a:t>Ideação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8D4160-7EF7-48AD-93A5-D4F17EA26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234" y="2076017"/>
            <a:ext cx="5459766" cy="3672615"/>
          </a:xfrm>
        </p:spPr>
        <p:txBody>
          <a:bodyPr/>
          <a:lstStyle/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Grupos de, no máximo, 8 pessoas</a:t>
            </a:r>
            <a:endParaRPr lang="pt-BR" sz="1200" dirty="0"/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Duração de </a:t>
            </a:r>
            <a:r>
              <a:rPr lang="pt-BR" sz="20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10 a 15 minutos</a:t>
            </a:r>
            <a:endParaRPr lang="pt-BR" sz="1200" dirty="0"/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AC2C18"/>
              </a:buClr>
              <a:buSzPts val="2400"/>
              <a:buFont typeface="Arial"/>
              <a:buChar char="•"/>
            </a:pPr>
            <a:r>
              <a:rPr lang="pt-BR" sz="2000" b="1" dirty="0">
                <a:solidFill>
                  <a:srgbClr val="AC2C18"/>
                </a:solidFill>
                <a:latin typeface="Roboto"/>
                <a:ea typeface="Roboto"/>
                <a:cs typeface="Roboto"/>
                <a:sym typeface="Roboto"/>
              </a:rPr>
              <a:t>Não critique nem julgue</a:t>
            </a:r>
            <a:endParaRPr lang="pt-BR" sz="1200" dirty="0"/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Encoraje as ideias </a:t>
            </a:r>
            <a:r>
              <a:rPr lang="pt-BR" sz="20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malucas</a:t>
            </a:r>
            <a:endParaRPr lang="pt-BR"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Seja </a:t>
            </a:r>
            <a:r>
              <a:rPr lang="pt-BR" sz="20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visual</a:t>
            </a:r>
            <a:endParaRPr lang="pt-BR"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Construa sobre as ideias dos outros</a:t>
            </a:r>
            <a:endParaRPr lang="pt-BR" sz="1200" dirty="0"/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Mantenha o </a:t>
            </a:r>
            <a:r>
              <a:rPr lang="pt-BR" sz="20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foco</a:t>
            </a:r>
            <a:endParaRPr lang="pt-BR"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Quantidade importa: gere o </a:t>
            </a:r>
            <a:r>
              <a:rPr lang="pt-BR" sz="20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maior número possível de ideias</a:t>
            </a:r>
            <a:endParaRPr lang="pt-BR" sz="1200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5" name="Google Shape;176;p10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F60FD52A-7D97-4675-8E0C-E037826A335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5131" b="12279"/>
          <a:stretch/>
        </p:blipFill>
        <p:spPr>
          <a:xfrm>
            <a:off x="6371059" y="1833355"/>
            <a:ext cx="5411638" cy="392830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55C4AE69-F8CC-4588-A14A-FA74133E827B}"/>
              </a:ext>
            </a:extLst>
          </p:cNvPr>
          <p:cNvSpPr txBox="1">
            <a:spLocks/>
          </p:cNvSpPr>
          <p:nvPr/>
        </p:nvSpPr>
        <p:spPr>
          <a:xfrm>
            <a:off x="626511" y="1360687"/>
            <a:ext cx="5284855" cy="945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9519F"/>
                </a:solidFill>
                <a:latin typeface="Bakbak One" pitchFamily="2" charset="0"/>
                <a:ea typeface="+mj-ea"/>
                <a:cs typeface="Bakbak One" pitchFamily="2" charset="0"/>
              </a:defRPr>
            </a:lvl1pPr>
          </a:lstStyle>
          <a:p>
            <a:r>
              <a:rPr lang="pt-BR" sz="2800" i="1" dirty="0">
                <a:solidFill>
                  <a:srgbClr val="333333"/>
                </a:solidFill>
              </a:rPr>
              <a:t>BRAINSTORMING</a:t>
            </a:r>
            <a:endParaRPr lang="pt-BR" sz="2800" i="1" dirty="0">
              <a:solidFill>
                <a:srgbClr val="333333"/>
              </a:solidFill>
              <a:latin typeface="Bakbak One"/>
            </a:endParaRP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28B4A5F8-8D74-4693-B8FA-D10E4FA10960}"/>
              </a:ext>
            </a:extLst>
          </p:cNvPr>
          <p:cNvCxnSpPr>
            <a:cxnSpLocks/>
          </p:cNvCxnSpPr>
          <p:nvPr/>
        </p:nvCxnSpPr>
        <p:spPr>
          <a:xfrm>
            <a:off x="626511" y="1530714"/>
            <a:ext cx="10863610" cy="0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3B5759B9-32DF-4D2E-B805-DB757DD49E5B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692607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466E00-E198-43A0-80FA-97E05A378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108" y="423589"/>
            <a:ext cx="10088381" cy="957309"/>
          </a:xfrm>
        </p:spPr>
        <p:txBody>
          <a:bodyPr>
            <a:normAutofit/>
          </a:bodyPr>
          <a:lstStyle/>
          <a:p>
            <a:r>
              <a:rPr lang="pt-BR" sz="4400" dirty="0"/>
              <a:t>Design </a:t>
            </a:r>
            <a:r>
              <a:rPr lang="pt-BR" sz="4400" dirty="0" err="1"/>
              <a:t>Thinking</a:t>
            </a:r>
            <a:r>
              <a:rPr lang="pt-BR" sz="4400" dirty="0"/>
              <a:t>: Síntese e Ideação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8D4160-7EF7-48AD-93A5-D4F17EA26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234" y="2074990"/>
            <a:ext cx="10853887" cy="3779150"/>
          </a:xfrm>
        </p:spPr>
        <p:txBody>
          <a:bodyPr>
            <a:normAutofit lnSpcReduction="10000"/>
          </a:bodyPr>
          <a:lstStyle/>
          <a:p>
            <a:pPr marL="457200" marR="0" lvl="0" indent="-457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+mj-lt"/>
              <a:buAutoNum type="alphaLcParenR"/>
            </a:pPr>
            <a:r>
              <a:rPr lang="pt-BR" sz="2000" b="1" dirty="0">
                <a:solidFill>
                  <a:srgbClr val="93A623"/>
                </a:solidFill>
                <a:latin typeface="Roboto"/>
                <a:ea typeface="Roboto"/>
                <a:cs typeface="Roboto"/>
                <a:sym typeface="Roboto"/>
              </a:rPr>
              <a:t>Discutir</a:t>
            </a:r>
            <a:r>
              <a:rPr lang="pt-BR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o que foi encontrado por cada membro da equipe.</a:t>
            </a:r>
          </a:p>
          <a:p>
            <a:pPr marL="457200" marR="0" lvl="0" indent="-457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+mj-lt"/>
              <a:buAutoNum type="alphaLcParenR"/>
            </a:pPr>
            <a:endParaRPr lang="pt-BR"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+mj-lt"/>
              <a:buAutoNum type="alphaLcParenR"/>
            </a:pPr>
            <a:r>
              <a:rPr lang="pt-BR" sz="2000" b="1" dirty="0">
                <a:solidFill>
                  <a:srgbClr val="19519F"/>
                </a:solidFill>
                <a:latin typeface="Roboto"/>
                <a:ea typeface="Roboto"/>
                <a:cs typeface="Roboto"/>
                <a:sym typeface="Roboto"/>
              </a:rPr>
              <a:t>Agrupar</a:t>
            </a:r>
            <a:r>
              <a:rPr lang="pt-BR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os dados de acordo com suas similaridades.</a:t>
            </a:r>
          </a:p>
          <a:p>
            <a:pPr marL="457200" marR="0" lvl="0" indent="-457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+mj-lt"/>
              <a:buAutoNum type="alphaLcParenR"/>
            </a:pPr>
            <a:endParaRPr lang="pt-BR"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+mj-lt"/>
              <a:buAutoNum type="alphaLcParenR"/>
            </a:pPr>
            <a:r>
              <a:rPr lang="pt-BR" sz="2000" b="1" dirty="0">
                <a:solidFill>
                  <a:srgbClr val="F28705"/>
                </a:solidFill>
                <a:latin typeface="Roboto"/>
                <a:ea typeface="Roboto"/>
                <a:cs typeface="Roboto"/>
                <a:sym typeface="Roboto"/>
              </a:rPr>
              <a:t>Gerar ideias </a:t>
            </a:r>
            <a:r>
              <a:rPr lang="pt-BR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para criação ou melhoria do produto </a:t>
            </a:r>
            <a:r>
              <a:rPr lang="pt-BR" sz="2000" dirty="0">
                <a:solidFill>
                  <a:srgbClr val="19519F"/>
                </a:solidFill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lang="pt-BR" sz="2000" i="1" dirty="0">
                <a:solidFill>
                  <a:srgbClr val="19519F"/>
                </a:solidFill>
                <a:latin typeface="Roboto"/>
                <a:ea typeface="Roboto"/>
                <a:cs typeface="Roboto"/>
                <a:sym typeface="Roboto"/>
              </a:rPr>
              <a:t>brainstorming</a:t>
            </a:r>
            <a:r>
              <a:rPr lang="pt-BR" sz="2000" dirty="0">
                <a:solidFill>
                  <a:srgbClr val="19519F"/>
                </a:solidFill>
                <a:latin typeface="Roboto"/>
                <a:ea typeface="Roboto"/>
                <a:cs typeface="Roboto"/>
                <a:sym typeface="Roboto"/>
              </a:rPr>
              <a:t>).</a:t>
            </a:r>
          </a:p>
          <a:p>
            <a:pPr marL="457200" marR="0" lvl="0" indent="-457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+mj-lt"/>
              <a:buAutoNum type="alphaLcParenR"/>
            </a:pPr>
            <a:endParaRPr lang="pt-BR"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+mj-lt"/>
              <a:buAutoNum type="alphaLcParenR"/>
            </a:pPr>
            <a:r>
              <a:rPr lang="pt-BR" sz="20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Escolher</a:t>
            </a:r>
            <a:r>
              <a:rPr lang="pt-BR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as melhores ideias para prototipação.</a:t>
            </a:r>
          </a:p>
          <a:p>
            <a:pPr marL="457200" marR="0" lvl="0" indent="-457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+mj-lt"/>
              <a:buAutoNum type="alphaLcParenR"/>
            </a:pPr>
            <a:endParaRPr lang="pt-BR"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+mj-lt"/>
              <a:buAutoNum type="alphaLcParenR"/>
            </a:pPr>
            <a:r>
              <a:rPr lang="pt-BR" sz="2000" b="1" dirty="0">
                <a:latin typeface="Roboto"/>
                <a:ea typeface="Roboto"/>
                <a:cs typeface="Roboto"/>
                <a:sym typeface="Roboto"/>
              </a:rPr>
              <a:t>Se necessário</a:t>
            </a:r>
            <a:r>
              <a:rPr lang="pt-BR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realizar outras imersão para coleta de novas informações.</a:t>
            </a:r>
          </a:p>
          <a:p>
            <a:pPr marL="0" indent="0">
              <a:buNone/>
            </a:pPr>
            <a:endParaRPr lang="pt-BR" dirty="0"/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28B4A5F8-8D74-4693-B8FA-D10E4FA10960}"/>
              </a:ext>
            </a:extLst>
          </p:cNvPr>
          <p:cNvCxnSpPr>
            <a:cxnSpLocks/>
          </p:cNvCxnSpPr>
          <p:nvPr/>
        </p:nvCxnSpPr>
        <p:spPr>
          <a:xfrm>
            <a:off x="626511" y="1530714"/>
            <a:ext cx="10863610" cy="0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ítulo 1">
            <a:extLst>
              <a:ext uri="{FF2B5EF4-FFF2-40B4-BE49-F238E27FC236}">
                <a16:creationId xmlns:a16="http://schemas.microsoft.com/office/drawing/2014/main" id="{A367E6E2-C76C-4993-8716-D2651A6C624E}"/>
              </a:ext>
            </a:extLst>
          </p:cNvPr>
          <p:cNvSpPr txBox="1">
            <a:spLocks/>
          </p:cNvSpPr>
          <p:nvPr/>
        </p:nvSpPr>
        <p:spPr>
          <a:xfrm>
            <a:off x="626511" y="1360687"/>
            <a:ext cx="5284855" cy="945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9519F"/>
                </a:solidFill>
                <a:latin typeface="Bakbak One" pitchFamily="2" charset="0"/>
                <a:ea typeface="+mj-ea"/>
                <a:cs typeface="Bakbak One" pitchFamily="2" charset="0"/>
              </a:defRPr>
            </a:lvl1pPr>
          </a:lstStyle>
          <a:p>
            <a:r>
              <a:rPr lang="pt-BR" sz="2800" dirty="0">
                <a:solidFill>
                  <a:srgbClr val="333333"/>
                </a:solidFill>
              </a:rPr>
              <a:t>MÃOS À OBRA</a:t>
            </a:r>
            <a:endParaRPr lang="pt-BR" sz="2800" dirty="0">
              <a:solidFill>
                <a:srgbClr val="333333"/>
              </a:solidFill>
              <a:latin typeface="Bakbak One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A7FA689-3D8D-4BFD-8BA2-F5ED5CE34B41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687330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97;p12" descr="A close-up of a light bulb&#10;&#10;AI-generated content may be incorrect.">
            <a:extLst>
              <a:ext uri="{FF2B5EF4-FFF2-40B4-BE49-F238E27FC236}">
                <a16:creationId xmlns:a16="http://schemas.microsoft.com/office/drawing/2014/main" id="{3AE1C596-E73F-4529-8AD0-D21F719267B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58030" r="18160"/>
          <a:stretch/>
        </p:blipFill>
        <p:spPr>
          <a:xfrm>
            <a:off x="9300073" y="3387810"/>
            <a:ext cx="2190048" cy="246632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0466E00-E198-43A0-80FA-97E05A378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108" y="423589"/>
            <a:ext cx="10088381" cy="957309"/>
          </a:xfrm>
        </p:spPr>
        <p:txBody>
          <a:bodyPr>
            <a:normAutofit/>
          </a:bodyPr>
          <a:lstStyle/>
          <a:p>
            <a:r>
              <a:rPr lang="pt-BR" sz="4400" dirty="0"/>
              <a:t>Design </a:t>
            </a:r>
            <a:r>
              <a:rPr lang="pt-BR" sz="4400" dirty="0" err="1"/>
              <a:t>Thinking</a:t>
            </a:r>
            <a:r>
              <a:rPr lang="pt-BR" sz="4400" dirty="0"/>
              <a:t>: Prototipação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8D4160-7EF7-48AD-93A5-D4F17EA26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234" y="2334690"/>
            <a:ext cx="6606777" cy="3519449"/>
          </a:xfrm>
        </p:spPr>
        <p:txBody>
          <a:bodyPr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dirty="0">
                <a:solidFill>
                  <a:srgbClr val="93A623"/>
                </a:solidFill>
                <a:latin typeface="Roboto"/>
                <a:ea typeface="Roboto"/>
                <a:cs typeface="Roboto"/>
                <a:sym typeface="Roboto"/>
              </a:rPr>
              <a:t>Passagem do abstrato para o físico</a:t>
            </a:r>
            <a:r>
              <a:rPr lang="pt-BR" sz="2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de forma a representar a realidade.</a:t>
            </a:r>
            <a:endParaRPr lang="pt-BR" sz="2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2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Auxilia na </a:t>
            </a:r>
            <a:r>
              <a:rPr lang="pt-BR" sz="2600" b="1" dirty="0">
                <a:solidFill>
                  <a:srgbClr val="19519F"/>
                </a:solidFill>
                <a:latin typeface="Roboto"/>
                <a:ea typeface="Roboto"/>
                <a:cs typeface="Roboto"/>
                <a:sym typeface="Roboto"/>
              </a:rPr>
              <a:t>validação</a:t>
            </a:r>
            <a:r>
              <a:rPr lang="pt-BR" sz="2600" dirty="0">
                <a:solidFill>
                  <a:srgbClr val="19519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2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das ideias geradas.</a:t>
            </a:r>
            <a:endParaRPr lang="pt-BR" sz="2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2600" dirty="0">
              <a:solidFill>
                <a:srgbClr val="F2870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dirty="0">
                <a:solidFill>
                  <a:srgbClr val="F28705"/>
                </a:solidFill>
                <a:latin typeface="Roboto"/>
                <a:ea typeface="Roboto"/>
                <a:cs typeface="Roboto"/>
                <a:sym typeface="Roboto"/>
              </a:rPr>
              <a:t>INSTRUMENTO DE APRENDIZADO! </a:t>
            </a:r>
            <a:r>
              <a:rPr lang="pt-BR" sz="2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 ciclo pode se repetir inúmeras vezes!</a:t>
            </a:r>
            <a:endParaRPr lang="pt-BR" sz="26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buNone/>
            </a:pPr>
            <a:endParaRPr lang="pt-BR" dirty="0"/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28B4A5F8-8D74-4693-B8FA-D10E4FA10960}"/>
              </a:ext>
            </a:extLst>
          </p:cNvPr>
          <p:cNvCxnSpPr>
            <a:cxnSpLocks/>
          </p:cNvCxnSpPr>
          <p:nvPr/>
        </p:nvCxnSpPr>
        <p:spPr>
          <a:xfrm>
            <a:off x="626511" y="1530714"/>
            <a:ext cx="10863610" cy="0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oogle Shape;198;p12" descr="A close-up of a light bulb&#10;&#10;AI-generated content may be incorrect.">
            <a:extLst>
              <a:ext uri="{FF2B5EF4-FFF2-40B4-BE49-F238E27FC236}">
                <a16:creationId xmlns:a16="http://schemas.microsoft.com/office/drawing/2014/main" id="{91DA3DB7-3A3F-4E99-A4BA-2B19DD16439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123" r="63866"/>
          <a:stretch/>
        </p:blipFill>
        <p:spPr>
          <a:xfrm>
            <a:off x="7541950" y="1756559"/>
            <a:ext cx="2619446" cy="233785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FEF415C7-7CC6-44CF-B9C9-2824B744A6CC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729723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466E00-E198-43A0-80FA-97E05A378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108" y="423589"/>
            <a:ext cx="10088381" cy="957309"/>
          </a:xfrm>
        </p:spPr>
        <p:txBody>
          <a:bodyPr>
            <a:normAutofit/>
          </a:bodyPr>
          <a:lstStyle/>
          <a:p>
            <a:r>
              <a:rPr lang="pt-BR" sz="4400" dirty="0"/>
              <a:t>Design </a:t>
            </a:r>
            <a:r>
              <a:rPr lang="pt-BR" sz="4400" dirty="0" err="1"/>
              <a:t>Thinking</a:t>
            </a:r>
            <a:r>
              <a:rPr lang="pt-BR" sz="4400" dirty="0"/>
              <a:t>: Prototipação</a:t>
            </a:r>
            <a:endParaRPr lang="pt-BR" dirty="0"/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28B4A5F8-8D74-4693-B8FA-D10E4FA10960}"/>
              </a:ext>
            </a:extLst>
          </p:cNvPr>
          <p:cNvCxnSpPr>
            <a:cxnSpLocks/>
          </p:cNvCxnSpPr>
          <p:nvPr/>
        </p:nvCxnSpPr>
        <p:spPr>
          <a:xfrm>
            <a:off x="626511" y="1530714"/>
            <a:ext cx="10863610" cy="0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oogle Shape;208;p13">
            <a:extLst>
              <a:ext uri="{FF2B5EF4-FFF2-40B4-BE49-F238E27FC236}">
                <a16:creationId xmlns:a16="http://schemas.microsoft.com/office/drawing/2014/main" id="{F259CBFE-D65B-45EF-92A0-AB64308082B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20361" y="1908038"/>
            <a:ext cx="8390792" cy="366628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FDD6876-3523-47DA-95CB-C3BA6810ED86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263723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466E00-E198-43A0-80FA-97E05A378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108" y="423589"/>
            <a:ext cx="10088381" cy="957309"/>
          </a:xfrm>
        </p:spPr>
        <p:txBody>
          <a:bodyPr>
            <a:normAutofit/>
          </a:bodyPr>
          <a:lstStyle/>
          <a:p>
            <a:r>
              <a:rPr lang="pt-BR" sz="4400" dirty="0"/>
              <a:t>Design </a:t>
            </a:r>
            <a:r>
              <a:rPr lang="pt-BR" sz="4400" dirty="0" err="1"/>
              <a:t>Thinking</a:t>
            </a:r>
            <a:r>
              <a:rPr lang="pt-BR" sz="4400" dirty="0"/>
              <a:t>: Prototipação</a:t>
            </a:r>
            <a:endParaRPr lang="pt-BR" dirty="0"/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28B4A5F8-8D74-4693-B8FA-D10E4FA10960}"/>
              </a:ext>
            </a:extLst>
          </p:cNvPr>
          <p:cNvCxnSpPr>
            <a:cxnSpLocks/>
          </p:cNvCxnSpPr>
          <p:nvPr/>
        </p:nvCxnSpPr>
        <p:spPr>
          <a:xfrm>
            <a:off x="626511" y="1530714"/>
            <a:ext cx="10863610" cy="0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Google Shape;218;p14" descr="A police car driving down the road&#10;&#10;Description automatically generated with low confidence">
            <a:extLst>
              <a:ext uri="{FF2B5EF4-FFF2-40B4-BE49-F238E27FC236}">
                <a16:creationId xmlns:a16="http://schemas.microsoft.com/office/drawing/2014/main" id="{019744FA-D7B4-4152-BB81-88E9E3026A7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54418" y="1680531"/>
            <a:ext cx="7007796" cy="39720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A66A124-78D0-4FA1-88DA-AED0221B0052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475057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466E00-E198-43A0-80FA-97E05A378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400" dirty="0"/>
              <a:t>Design </a:t>
            </a:r>
            <a:r>
              <a:rPr lang="pt-BR" sz="4400" dirty="0" err="1"/>
              <a:t>Thinking</a:t>
            </a:r>
            <a:r>
              <a:rPr lang="pt-BR" sz="4400" dirty="0"/>
              <a:t>: Prototipação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28EB498-A8C1-4AFD-9489-AAB0DB21B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232" y="1655354"/>
            <a:ext cx="10929257" cy="4174282"/>
          </a:xfrm>
        </p:spPr>
        <p:txBody>
          <a:bodyPr>
            <a:normAutofit fontScale="25000" lnSpcReduction="20000"/>
          </a:bodyPr>
          <a:lstStyle/>
          <a:p>
            <a:r>
              <a:rPr lang="pt-BR" sz="8000" b="1" dirty="0">
                <a:solidFill>
                  <a:srgbClr val="F28705"/>
                </a:solidFill>
              </a:rPr>
              <a:t>Protótipo em papel</a:t>
            </a:r>
          </a:p>
          <a:p>
            <a:pPr marL="0" indent="0">
              <a:buNone/>
            </a:pPr>
            <a:r>
              <a:rPr lang="pt-BR" sz="7200" dirty="0"/>
              <a:t>Exemplo.: desenhos, interfaces</a:t>
            </a:r>
          </a:p>
          <a:p>
            <a:endParaRPr lang="pt-BR" sz="7200" dirty="0"/>
          </a:p>
          <a:p>
            <a:r>
              <a:rPr lang="pt-BR" sz="8000" b="1" dirty="0">
                <a:solidFill>
                  <a:srgbClr val="19519F"/>
                </a:solidFill>
              </a:rPr>
              <a:t>Modelo de volume </a:t>
            </a:r>
          </a:p>
          <a:p>
            <a:pPr marL="0" indent="0">
              <a:buNone/>
            </a:pPr>
            <a:r>
              <a:rPr lang="pt-BR" sz="7200" dirty="0"/>
              <a:t>Torna a ideia concreta. Varia conforme nível de fidelidade.</a:t>
            </a:r>
          </a:p>
          <a:p>
            <a:endParaRPr lang="pt-BR" sz="7200" dirty="0"/>
          </a:p>
          <a:p>
            <a:r>
              <a:rPr lang="pt-BR" sz="8000" b="1" dirty="0">
                <a:solidFill>
                  <a:srgbClr val="93A623"/>
                </a:solidFill>
              </a:rPr>
              <a:t>Encenação </a:t>
            </a:r>
          </a:p>
          <a:p>
            <a:pPr marL="0" indent="0">
              <a:buNone/>
            </a:pPr>
            <a:r>
              <a:rPr lang="pt-BR" sz="7200" dirty="0"/>
              <a:t>Indicado para serviços.</a:t>
            </a:r>
          </a:p>
          <a:p>
            <a:endParaRPr lang="pt-BR" sz="7200" dirty="0"/>
          </a:p>
          <a:p>
            <a:r>
              <a:rPr lang="pt-BR" sz="8000" b="1" dirty="0" err="1">
                <a:solidFill>
                  <a:srgbClr val="C00000"/>
                </a:solidFill>
              </a:rPr>
              <a:t>Storyboard</a:t>
            </a:r>
            <a:r>
              <a:rPr lang="pt-BR" sz="8000" b="1" dirty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</a:pPr>
            <a:r>
              <a:rPr lang="pt-BR" sz="7200" dirty="0"/>
              <a:t>“História em quadrinhos” da solução proposta.</a:t>
            </a:r>
          </a:p>
          <a:p>
            <a:endParaRPr lang="pt-BR" sz="7200" dirty="0"/>
          </a:p>
          <a:p>
            <a:r>
              <a:rPr lang="pt-BR" sz="7200" dirty="0"/>
              <a:t>Criação de </a:t>
            </a:r>
            <a:r>
              <a:rPr lang="pt-BR" sz="7200" b="1" dirty="0"/>
              <a:t>apps, sites, </a:t>
            </a:r>
            <a:r>
              <a:rPr lang="pt-BR" sz="7200" dirty="0"/>
              <a:t>dentre outros.</a:t>
            </a:r>
          </a:p>
          <a:p>
            <a:endParaRPr lang="pt-BR" dirty="0"/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28B4A5F8-8D74-4693-B8FA-D10E4FA10960}"/>
              </a:ext>
            </a:extLst>
          </p:cNvPr>
          <p:cNvCxnSpPr>
            <a:cxnSpLocks/>
          </p:cNvCxnSpPr>
          <p:nvPr/>
        </p:nvCxnSpPr>
        <p:spPr>
          <a:xfrm>
            <a:off x="626511" y="1530714"/>
            <a:ext cx="10863610" cy="0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D1B8221D-032E-4015-A703-F7CE267416BF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620961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36;p16" descr="Resultado de imagem para STORYBOARD PROTÓTIPO">
            <a:extLst>
              <a:ext uri="{FF2B5EF4-FFF2-40B4-BE49-F238E27FC236}">
                <a16:creationId xmlns:a16="http://schemas.microsoft.com/office/drawing/2014/main" id="{BCF81DB9-4DBB-4873-913F-ECC25D7B26D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67366" y="274778"/>
            <a:ext cx="9960654" cy="560939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5A477B1-593A-4769-8FD4-6C938A8ADD3B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807758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466E00-E198-43A0-80FA-97E05A378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400" dirty="0"/>
              <a:t>Design </a:t>
            </a:r>
            <a:r>
              <a:rPr lang="pt-BR" sz="4400" dirty="0" err="1"/>
              <a:t>Thinking</a:t>
            </a:r>
            <a:r>
              <a:rPr lang="pt-BR" sz="4400" dirty="0"/>
              <a:t>: Protótipos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28EB498-A8C1-4AFD-9489-AAB0DB21B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233" y="2552007"/>
            <a:ext cx="10929257" cy="2925094"/>
          </a:xfrm>
        </p:spPr>
        <p:txBody>
          <a:bodyPr>
            <a:norm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AutoNum type="alphaLcParenR"/>
            </a:pPr>
            <a:r>
              <a:rPr lang="pt-BR" sz="2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Criar um </a:t>
            </a:r>
            <a:r>
              <a:rPr lang="pt-BR" sz="2800" i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storyboard</a:t>
            </a:r>
            <a:r>
              <a:rPr lang="pt-BR" sz="2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para representar o produto.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AutoNum type="alphaLcParenR"/>
            </a:pPr>
            <a:endParaRPr lang="pt-BR" dirty="0"/>
          </a:p>
          <a:p>
            <a:pPr marL="457200" marR="0" lvl="0" indent="-457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AutoNum type="alphaLcParenR"/>
            </a:pPr>
            <a:r>
              <a:rPr lang="pt-BR" sz="2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Avaliar o processo – quais são os próximos passos?</a:t>
            </a:r>
            <a:endParaRPr lang="pt-BR" dirty="0"/>
          </a:p>
          <a:p>
            <a:endParaRPr lang="pt-BR" dirty="0"/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28B4A5F8-8D74-4693-B8FA-D10E4FA10960}"/>
              </a:ext>
            </a:extLst>
          </p:cNvPr>
          <p:cNvCxnSpPr>
            <a:cxnSpLocks/>
          </p:cNvCxnSpPr>
          <p:nvPr/>
        </p:nvCxnSpPr>
        <p:spPr>
          <a:xfrm>
            <a:off x="626511" y="1530714"/>
            <a:ext cx="10863610" cy="0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D1B8221D-032E-4015-A703-F7CE267416BF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3B98EC70-3035-4CE8-91A6-55991EE0BA34}"/>
              </a:ext>
            </a:extLst>
          </p:cNvPr>
          <p:cNvSpPr txBox="1">
            <a:spLocks/>
          </p:cNvSpPr>
          <p:nvPr/>
        </p:nvSpPr>
        <p:spPr>
          <a:xfrm>
            <a:off x="626511" y="1360687"/>
            <a:ext cx="5284855" cy="945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9519F"/>
                </a:solidFill>
                <a:latin typeface="Bakbak One" pitchFamily="2" charset="0"/>
                <a:ea typeface="+mj-ea"/>
                <a:cs typeface="Bakbak One" pitchFamily="2" charset="0"/>
              </a:defRPr>
            </a:lvl1pPr>
          </a:lstStyle>
          <a:p>
            <a:r>
              <a:rPr lang="pt-BR" sz="2800" dirty="0">
                <a:solidFill>
                  <a:srgbClr val="333333"/>
                </a:solidFill>
              </a:rPr>
              <a:t>MÃOS À OBRA</a:t>
            </a:r>
            <a:endParaRPr lang="pt-BR" sz="2800" dirty="0">
              <a:solidFill>
                <a:srgbClr val="333333"/>
              </a:solidFill>
              <a:latin typeface="Bakbak One"/>
            </a:endParaRPr>
          </a:p>
        </p:txBody>
      </p:sp>
    </p:spTree>
    <p:extLst>
      <p:ext uri="{BB962C8B-B14F-4D97-AF65-F5344CB8AC3E}">
        <p14:creationId xmlns:p14="http://schemas.microsoft.com/office/powerpoint/2010/main" val="2418513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F55AE36-5CED-4CE9-AF9A-B540BF81D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696" y="761851"/>
            <a:ext cx="8838607" cy="49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78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>
            <a:extLst>
              <a:ext uri="{FF2B5EF4-FFF2-40B4-BE49-F238E27FC236}">
                <a16:creationId xmlns:a16="http://schemas.microsoft.com/office/drawing/2014/main" id="{AA92DC3B-B20C-4ACD-BD75-75915D5135E7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  <p:sp>
        <p:nvSpPr>
          <p:cNvPr id="12" name="Google Shape;86;p2">
            <a:extLst>
              <a:ext uri="{FF2B5EF4-FFF2-40B4-BE49-F238E27FC236}">
                <a16:creationId xmlns:a16="http://schemas.microsoft.com/office/drawing/2014/main" id="{EAC9FE6B-3031-4F04-816B-3C68B619E661}"/>
              </a:ext>
            </a:extLst>
          </p:cNvPr>
          <p:cNvSpPr txBox="1"/>
          <p:nvPr/>
        </p:nvSpPr>
        <p:spPr>
          <a:xfrm>
            <a:off x="913906" y="1843987"/>
            <a:ext cx="7422020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800" b="1" dirty="0">
                <a:solidFill>
                  <a:srgbClr val="19519F"/>
                </a:solidFill>
                <a:latin typeface="Bakbak One" pitchFamily="2" charset="0"/>
                <a:ea typeface="Roboto"/>
                <a:cs typeface="Bakbak One" pitchFamily="2" charset="0"/>
                <a:sym typeface="Roboto"/>
              </a:rPr>
              <a:t>O que te incomoda?</a:t>
            </a:r>
            <a:endParaRPr dirty="0">
              <a:latin typeface="Bakbak One" pitchFamily="2" charset="0"/>
              <a:cs typeface="Bakbak O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354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54A3D-A860-D25D-CC51-46E30D959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7;p3" descr="Nike GO FlyEase 15">
            <a:extLst>
              <a:ext uri="{FF2B5EF4-FFF2-40B4-BE49-F238E27FC236}">
                <a16:creationId xmlns:a16="http://schemas.microsoft.com/office/drawing/2014/main" id="{651CAE70-FBBD-43BB-9FD1-60C647AEC9D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857" y="1230965"/>
            <a:ext cx="10498286" cy="43960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AF46654-EA19-4F00-8008-BCD13AD0799E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165089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54A3D-A860-D25D-CC51-46E30D959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B1B47F73-6469-4B61-A96A-92AA923703E1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  <p:pic>
        <p:nvPicPr>
          <p:cNvPr id="4" name="Flyease Loop (1080p)" descr="Flyease Loop (1080p)">
            <a:hlinkClick r:id="" action="ppaction://media"/>
            <a:extLst>
              <a:ext uri="{FF2B5EF4-FFF2-40B4-BE49-F238E27FC236}">
                <a16:creationId xmlns:a16="http://schemas.microsoft.com/office/drawing/2014/main" id="{A5B2F790-BD1B-47BC-B10B-DC23317E0F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1906" y="571008"/>
            <a:ext cx="8854709" cy="498077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C863C0C-AEC7-4A44-B1A0-E6DD51B7E98C}"/>
              </a:ext>
            </a:extLst>
          </p:cNvPr>
          <p:cNvSpPr txBox="1"/>
          <p:nvPr/>
        </p:nvSpPr>
        <p:spPr>
          <a:xfrm>
            <a:off x="3079102" y="5624685"/>
            <a:ext cx="58782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Disponível em: https://www.nike.com/flyease/go-flyease</a:t>
            </a:r>
          </a:p>
        </p:txBody>
      </p:sp>
    </p:spTree>
    <p:extLst>
      <p:ext uri="{BB962C8B-B14F-4D97-AF65-F5344CB8AC3E}">
        <p14:creationId xmlns:p14="http://schemas.microsoft.com/office/powerpoint/2010/main" val="370132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2963-03B4-CFF4-61F0-CC333737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C17A0686-49DF-4F57-8189-97152DC1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95" y="871548"/>
            <a:ext cx="5284855" cy="945336"/>
          </a:xfrm>
        </p:spPr>
        <p:txBody>
          <a:bodyPr>
            <a:normAutofit/>
          </a:bodyPr>
          <a:lstStyle/>
          <a:p>
            <a:r>
              <a:rPr lang="pt-BR" sz="4400" i="1" dirty="0"/>
              <a:t>Design </a:t>
            </a:r>
            <a:r>
              <a:rPr lang="pt-BR" sz="4400" i="1" dirty="0" err="1"/>
              <a:t>Thinking</a:t>
            </a:r>
            <a:endParaRPr lang="pt-BR" i="1" dirty="0">
              <a:latin typeface="Bakbak One"/>
            </a:endParaRPr>
          </a:p>
        </p:txBody>
      </p:sp>
      <p:sp>
        <p:nvSpPr>
          <p:cNvPr id="16" name="Espaço Reservado para Conteúdo 5">
            <a:extLst>
              <a:ext uri="{FF2B5EF4-FFF2-40B4-BE49-F238E27FC236}">
                <a16:creationId xmlns:a16="http://schemas.microsoft.com/office/drawing/2014/main" id="{191A79B0-EB52-3CC5-8622-2C51B5F416B3}"/>
              </a:ext>
            </a:extLst>
          </p:cNvPr>
          <p:cNvSpPr txBox="1">
            <a:spLocks/>
          </p:cNvSpPr>
          <p:nvPr/>
        </p:nvSpPr>
        <p:spPr>
          <a:xfrm>
            <a:off x="664195" y="2321652"/>
            <a:ext cx="7606748" cy="30066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400" dirty="0">
                <a:solidFill>
                  <a:srgbClr val="19519F"/>
                </a:solidFill>
              </a:rPr>
              <a:t>»</a:t>
            </a:r>
            <a:r>
              <a:rPr lang="pt-BR" sz="2400" dirty="0"/>
              <a:t> </a:t>
            </a:r>
            <a:r>
              <a:rPr lang="pt-BR" sz="2400" dirty="0">
                <a:solidFill>
                  <a:srgbClr val="19519F"/>
                </a:solidFill>
              </a:rPr>
              <a:t>Método para resolver </a:t>
            </a:r>
            <a:r>
              <a:rPr lang="pt-BR" sz="2400" b="1" dirty="0">
                <a:solidFill>
                  <a:srgbClr val="C00000"/>
                </a:solidFill>
              </a:rPr>
              <a:t>problemas complexos</a:t>
            </a:r>
            <a:r>
              <a:rPr lang="pt-BR" sz="2400" dirty="0"/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400" dirty="0">
                <a:solidFill>
                  <a:srgbClr val="19519F"/>
                </a:solidFill>
              </a:rPr>
              <a:t>»</a:t>
            </a:r>
            <a:r>
              <a:rPr lang="pt-BR" sz="2400" dirty="0"/>
              <a:t> </a:t>
            </a:r>
            <a:r>
              <a:rPr lang="pt-BR" sz="2400" dirty="0">
                <a:solidFill>
                  <a:srgbClr val="19519F"/>
                </a:solidFill>
              </a:rPr>
              <a:t>Combina diferentes métodos e </a:t>
            </a:r>
            <a:r>
              <a:rPr lang="pt-BR" sz="2400" b="1" dirty="0">
                <a:solidFill>
                  <a:srgbClr val="C00000"/>
                </a:solidFill>
              </a:rPr>
              <a:t>ferramentas</a:t>
            </a:r>
            <a:r>
              <a:rPr lang="pt-BR" sz="2400" dirty="0"/>
              <a:t> </a:t>
            </a:r>
            <a:r>
              <a:rPr lang="pt-BR" sz="2400" dirty="0">
                <a:solidFill>
                  <a:srgbClr val="19519F"/>
                </a:solidFill>
              </a:rPr>
              <a:t>de várias áreas, focando na criação de</a:t>
            </a:r>
            <a:r>
              <a:rPr lang="pt-BR" sz="2400" dirty="0"/>
              <a:t> </a:t>
            </a:r>
            <a:r>
              <a:rPr lang="pt-BR" sz="2400" b="1" dirty="0">
                <a:solidFill>
                  <a:srgbClr val="C00000"/>
                </a:solidFill>
              </a:rPr>
              <a:t>experiências</a:t>
            </a:r>
            <a:r>
              <a:rPr lang="pt-BR" sz="2400" dirty="0"/>
              <a:t> </a:t>
            </a:r>
            <a:r>
              <a:rPr lang="pt-BR" sz="2400" dirty="0">
                <a:solidFill>
                  <a:srgbClr val="19519F"/>
                </a:solidFill>
              </a:rPr>
              <a:t>bem pensadas.</a:t>
            </a: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82D7B4D4-F6C0-4315-584A-A05D89EBF20A}"/>
              </a:ext>
            </a:extLst>
          </p:cNvPr>
          <p:cNvCxnSpPr>
            <a:cxnSpLocks/>
          </p:cNvCxnSpPr>
          <p:nvPr/>
        </p:nvCxnSpPr>
        <p:spPr>
          <a:xfrm>
            <a:off x="664195" y="1776899"/>
            <a:ext cx="7606747" cy="74667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Google Shape;117;p5" descr="A pair of scissors on a table&#10;&#10;Description automatically generated with medium confidence">
            <a:extLst>
              <a:ext uri="{FF2B5EF4-FFF2-40B4-BE49-F238E27FC236}">
                <a16:creationId xmlns:a16="http://schemas.microsoft.com/office/drawing/2014/main" id="{D2BF3C62-83CA-4693-9A08-B2F881DE1ED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53945"/>
          <a:stretch/>
        </p:blipFill>
        <p:spPr>
          <a:xfrm>
            <a:off x="8510954" y="1283677"/>
            <a:ext cx="3016851" cy="448840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8D138374-0080-4F96-83A7-092D9F96894A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0609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2963-03B4-CFF4-61F0-CC333737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C17A0686-49DF-4F57-8189-97152DC1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95" y="871548"/>
            <a:ext cx="7606747" cy="945336"/>
          </a:xfrm>
        </p:spPr>
        <p:txBody>
          <a:bodyPr>
            <a:normAutofit/>
          </a:bodyPr>
          <a:lstStyle/>
          <a:p>
            <a:r>
              <a:rPr lang="pt-BR" sz="4400" i="1" dirty="0"/>
              <a:t>Design </a:t>
            </a:r>
            <a:r>
              <a:rPr lang="pt-BR" sz="4400" i="1" dirty="0" err="1"/>
              <a:t>Thinking</a:t>
            </a:r>
            <a:r>
              <a:rPr lang="pt-BR" sz="4400" dirty="0"/>
              <a:t>: Princípios</a:t>
            </a:r>
            <a:endParaRPr lang="pt-BR" dirty="0">
              <a:latin typeface="Bakbak One"/>
            </a:endParaRP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82D7B4D4-F6C0-4315-584A-A05D89EBF20A}"/>
              </a:ext>
            </a:extLst>
          </p:cNvPr>
          <p:cNvCxnSpPr>
            <a:cxnSpLocks/>
          </p:cNvCxnSpPr>
          <p:nvPr/>
        </p:nvCxnSpPr>
        <p:spPr>
          <a:xfrm>
            <a:off x="664195" y="1776899"/>
            <a:ext cx="10863610" cy="39985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Google Shape;127;p6" descr="A person holding a cat&#10;&#10;Description automatically generated with low confidence">
            <a:extLst>
              <a:ext uri="{FF2B5EF4-FFF2-40B4-BE49-F238E27FC236}">
                <a16:creationId xmlns:a16="http://schemas.microsoft.com/office/drawing/2014/main" id="{5762154B-53FB-4BDD-8309-4C1EC1275B1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5534" r="17322"/>
          <a:stretch/>
        </p:blipFill>
        <p:spPr>
          <a:xfrm>
            <a:off x="973013" y="1914110"/>
            <a:ext cx="2160000" cy="251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8;p6" descr="A picture containing table, sitting, cup, indoor&#10;&#10;Description automatically generated">
            <a:extLst>
              <a:ext uri="{FF2B5EF4-FFF2-40B4-BE49-F238E27FC236}">
                <a16:creationId xmlns:a16="http://schemas.microsoft.com/office/drawing/2014/main" id="{5356F4BD-BBA3-4241-9FA3-E46D2310F27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397" b="3279"/>
          <a:stretch/>
        </p:blipFill>
        <p:spPr>
          <a:xfrm>
            <a:off x="3571990" y="1914107"/>
            <a:ext cx="2318862" cy="251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29;p6" descr="A picture containing text&#10;&#10;Description automatically generated">
            <a:extLst>
              <a:ext uri="{FF2B5EF4-FFF2-40B4-BE49-F238E27FC236}">
                <a16:creationId xmlns:a16="http://schemas.microsoft.com/office/drawing/2014/main" id="{8F7134A4-011B-4BEF-9D59-036B5661502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7504"/>
          <a:stretch/>
        </p:blipFill>
        <p:spPr>
          <a:xfrm>
            <a:off x="6317706" y="1914110"/>
            <a:ext cx="2160000" cy="2519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30;p6" descr="A picture containing sky, outdoor, person, crowd&#10;&#10;Description automatically generated">
            <a:extLst>
              <a:ext uri="{FF2B5EF4-FFF2-40B4-BE49-F238E27FC236}">
                <a16:creationId xmlns:a16="http://schemas.microsoft.com/office/drawing/2014/main" id="{32CA5797-C6E3-434F-9250-3BDCED89D0B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1682" t="7742" r="25600"/>
          <a:stretch/>
        </p:blipFill>
        <p:spPr>
          <a:xfrm>
            <a:off x="8904560" y="1914110"/>
            <a:ext cx="2160000" cy="251999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C9730B7A-B982-421A-A3CE-9D2884A7C447}"/>
              </a:ext>
            </a:extLst>
          </p:cNvPr>
          <p:cNvSpPr/>
          <p:nvPr/>
        </p:nvSpPr>
        <p:spPr>
          <a:xfrm>
            <a:off x="973014" y="4531333"/>
            <a:ext cx="2160000" cy="10264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195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EMPATIA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596B907-E5E1-46F3-B3FA-1C3DDB7428B5}"/>
              </a:ext>
            </a:extLst>
          </p:cNvPr>
          <p:cNvSpPr/>
          <p:nvPr/>
        </p:nvSpPr>
        <p:spPr>
          <a:xfrm>
            <a:off x="3571990" y="4531333"/>
            <a:ext cx="2318862" cy="10264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195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EXPERIMENTAÇÃO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16976E42-5BF8-4DEB-B82B-DBB52865ABDA}"/>
              </a:ext>
            </a:extLst>
          </p:cNvPr>
          <p:cNvSpPr/>
          <p:nvPr/>
        </p:nvSpPr>
        <p:spPr>
          <a:xfrm>
            <a:off x="6252228" y="4541637"/>
            <a:ext cx="2318862" cy="10264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195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OTIMISMO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2E1F24D1-9B8D-41AC-A7E5-E2D699183F3A}"/>
              </a:ext>
            </a:extLst>
          </p:cNvPr>
          <p:cNvSpPr/>
          <p:nvPr/>
        </p:nvSpPr>
        <p:spPr>
          <a:xfrm>
            <a:off x="8825129" y="4541637"/>
            <a:ext cx="2318862" cy="10264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195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COLABORAÇÃO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58FC051-F435-480F-8DA1-80B2DC93F6A3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93383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2963-03B4-CFF4-61F0-CC333737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C17A0686-49DF-4F57-8189-97152DC1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95" y="871548"/>
            <a:ext cx="7266467" cy="945336"/>
          </a:xfrm>
        </p:spPr>
        <p:txBody>
          <a:bodyPr>
            <a:normAutofit/>
          </a:bodyPr>
          <a:lstStyle/>
          <a:p>
            <a:r>
              <a:rPr lang="pt-BR" sz="4400" i="1" dirty="0"/>
              <a:t>Design </a:t>
            </a:r>
            <a:r>
              <a:rPr lang="pt-BR" sz="4400" i="1" dirty="0" err="1"/>
              <a:t>Thinking</a:t>
            </a:r>
            <a:r>
              <a:rPr lang="pt-BR" sz="4400" dirty="0"/>
              <a:t>: </a:t>
            </a:r>
            <a:r>
              <a:rPr lang="pt-BR" sz="4400" b="1" dirty="0"/>
              <a:t>Imersão</a:t>
            </a:r>
            <a:endParaRPr lang="pt-BR" dirty="0">
              <a:latin typeface="Bakbak One"/>
            </a:endParaRPr>
          </a:p>
        </p:txBody>
      </p:sp>
      <p:sp>
        <p:nvSpPr>
          <p:cNvPr id="16" name="Espaço Reservado para Conteúdo 5">
            <a:extLst>
              <a:ext uri="{FF2B5EF4-FFF2-40B4-BE49-F238E27FC236}">
                <a16:creationId xmlns:a16="http://schemas.microsoft.com/office/drawing/2014/main" id="{191A79B0-EB52-3CC5-8622-2C51B5F416B3}"/>
              </a:ext>
            </a:extLst>
          </p:cNvPr>
          <p:cNvSpPr txBox="1">
            <a:spLocks/>
          </p:cNvSpPr>
          <p:nvPr/>
        </p:nvSpPr>
        <p:spPr>
          <a:xfrm>
            <a:off x="664195" y="2097385"/>
            <a:ext cx="10863610" cy="37055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200" dirty="0"/>
              <a:t>» </a:t>
            </a:r>
            <a:r>
              <a:rPr lang="pt-BR" sz="2200" b="1" dirty="0">
                <a:solidFill>
                  <a:srgbClr val="19519F"/>
                </a:solidFill>
              </a:rPr>
              <a:t>Pesquisa Desk: </a:t>
            </a:r>
            <a:r>
              <a:rPr lang="pt-BR" sz="2200" dirty="0"/>
              <a:t>busca de informações em fontes diversas; dados secundários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200" dirty="0"/>
              <a:t>» </a:t>
            </a:r>
            <a:r>
              <a:rPr lang="pt-BR" sz="2200" b="1" dirty="0">
                <a:solidFill>
                  <a:srgbClr val="F28705"/>
                </a:solidFill>
              </a:rPr>
              <a:t>Entrevista: </a:t>
            </a:r>
            <a:r>
              <a:rPr lang="pt-BR" sz="2200" dirty="0"/>
              <a:t>conversa com quem participa do problema (lembre-se do caráter holístico). Estimula por quês. Observe perspectivas diferentes e seja aberto a novos comportamentos!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200" dirty="0"/>
              <a:t>» </a:t>
            </a:r>
            <a:r>
              <a:rPr lang="pt-BR" sz="2200" b="1" dirty="0">
                <a:solidFill>
                  <a:srgbClr val="93A623"/>
                </a:solidFill>
              </a:rPr>
              <a:t>Um dia na vida: </a:t>
            </a:r>
            <a:r>
              <a:rPr lang="pt-BR" sz="2200" dirty="0"/>
              <a:t>simulação da vida de uma pessoa ou situação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200" dirty="0"/>
              <a:t>» </a:t>
            </a:r>
            <a:r>
              <a:rPr lang="pt-BR" sz="2200" b="1" dirty="0">
                <a:solidFill>
                  <a:srgbClr val="C00000"/>
                </a:solidFill>
              </a:rPr>
              <a:t>Cadernos de sensibilização: </a:t>
            </a:r>
            <a:r>
              <a:rPr lang="pt-BR" sz="2200" dirty="0"/>
              <a:t>“diário” de quem se quer obter informações</a:t>
            </a: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82D7B4D4-F6C0-4315-584A-A05D89EBF20A}"/>
              </a:ext>
            </a:extLst>
          </p:cNvPr>
          <p:cNvCxnSpPr>
            <a:cxnSpLocks/>
          </p:cNvCxnSpPr>
          <p:nvPr/>
        </p:nvCxnSpPr>
        <p:spPr>
          <a:xfrm>
            <a:off x="664195" y="1776899"/>
            <a:ext cx="10863610" cy="0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733EDAB-E328-4BB3-9AB6-459CF2869680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590595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2963-03B4-CFF4-61F0-CC333737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C17A0686-49DF-4F57-8189-97152DC1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95" y="871548"/>
            <a:ext cx="10863610" cy="945336"/>
          </a:xfrm>
        </p:spPr>
        <p:txBody>
          <a:bodyPr>
            <a:normAutofit/>
          </a:bodyPr>
          <a:lstStyle/>
          <a:p>
            <a:r>
              <a:rPr lang="pt-BR" sz="4400" i="1" dirty="0"/>
              <a:t>Design </a:t>
            </a:r>
            <a:r>
              <a:rPr lang="pt-BR" sz="4400" i="1" dirty="0" err="1"/>
              <a:t>Thinking</a:t>
            </a:r>
            <a:r>
              <a:rPr lang="pt-BR" sz="4400" i="1" dirty="0"/>
              <a:t>: </a:t>
            </a:r>
            <a:r>
              <a:rPr lang="pt-BR" sz="4400" dirty="0"/>
              <a:t>Imersão</a:t>
            </a:r>
            <a:endParaRPr lang="pt-BR" dirty="0">
              <a:latin typeface="Bakbak One"/>
            </a:endParaRPr>
          </a:p>
        </p:txBody>
      </p:sp>
      <p:sp>
        <p:nvSpPr>
          <p:cNvPr id="16" name="Espaço Reservado para Conteúdo 5">
            <a:extLst>
              <a:ext uri="{FF2B5EF4-FFF2-40B4-BE49-F238E27FC236}">
                <a16:creationId xmlns:a16="http://schemas.microsoft.com/office/drawing/2014/main" id="{191A79B0-EB52-3CC5-8622-2C51B5F416B3}"/>
              </a:ext>
            </a:extLst>
          </p:cNvPr>
          <p:cNvSpPr txBox="1">
            <a:spLocks/>
          </p:cNvSpPr>
          <p:nvPr/>
        </p:nvSpPr>
        <p:spPr>
          <a:xfrm>
            <a:off x="664195" y="2328827"/>
            <a:ext cx="10863610" cy="347409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pt-BR" sz="2200" dirty="0"/>
              <a:t>Realizar </a:t>
            </a:r>
            <a:r>
              <a:rPr lang="pt-BR" sz="2200" b="1" dirty="0">
                <a:solidFill>
                  <a:srgbClr val="19519F"/>
                </a:solidFill>
              </a:rPr>
              <a:t>pesquisa </a:t>
            </a:r>
            <a:r>
              <a:rPr lang="pt-BR" sz="2200" b="1" i="1" dirty="0" err="1">
                <a:solidFill>
                  <a:srgbClr val="19519F"/>
                </a:solidFill>
              </a:rPr>
              <a:t>desk</a:t>
            </a:r>
            <a:r>
              <a:rPr lang="pt-BR" sz="2200" b="1" dirty="0">
                <a:solidFill>
                  <a:srgbClr val="19519F"/>
                </a:solidFill>
              </a:rPr>
              <a:t> </a:t>
            </a:r>
            <a:r>
              <a:rPr lang="pt-BR" sz="2200" dirty="0"/>
              <a:t>sobre o produto e seu contexto (problemas, o que irrita, o que já existe, o que funciona, o que não funciona </a:t>
            </a:r>
            <a:r>
              <a:rPr lang="pt-BR" sz="2200" dirty="0" err="1"/>
              <a:t>etc</a:t>
            </a:r>
            <a:r>
              <a:rPr lang="pt-BR" sz="2200" dirty="0"/>
              <a:t>).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endParaRPr lang="pt-BR" sz="1600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pt-BR" sz="2200" dirty="0"/>
              <a:t>Elaborar um roteiro de entrevista e </a:t>
            </a:r>
            <a:r>
              <a:rPr lang="pt-BR" sz="2200" b="1" dirty="0">
                <a:solidFill>
                  <a:srgbClr val="F28705"/>
                </a:solidFill>
              </a:rPr>
              <a:t>entrevistar </a:t>
            </a:r>
            <a:r>
              <a:rPr lang="pt-BR" sz="2200" dirty="0"/>
              <a:t>algumas pessoas sobre o contexto e objeto de estudo.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endParaRPr lang="pt-BR" sz="1600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pt-BR" sz="2200" dirty="0"/>
              <a:t>Se possível, fazer </a:t>
            </a:r>
            <a:r>
              <a:rPr lang="pt-BR" sz="2200" b="1" dirty="0">
                <a:solidFill>
                  <a:srgbClr val="93A623"/>
                </a:solidFill>
              </a:rPr>
              <a:t>observações.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200" dirty="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/>
              <a:t>» Anotar os principais pontos (</a:t>
            </a:r>
            <a:r>
              <a:rPr lang="pt-BR" sz="2000" i="1" dirty="0" err="1"/>
              <a:t>post-its</a:t>
            </a:r>
            <a:r>
              <a:rPr lang="pt-BR" sz="2000" dirty="0"/>
              <a:t> ou cartões)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pt-BR" sz="2000" dirty="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/>
              <a:t>» ATENÇÃO! Aqui </a:t>
            </a:r>
            <a:r>
              <a:rPr lang="pt-BR" sz="2000" b="1" dirty="0">
                <a:solidFill>
                  <a:srgbClr val="C00000"/>
                </a:solidFill>
              </a:rPr>
              <a:t>NÃO</a:t>
            </a:r>
            <a:r>
              <a:rPr lang="pt-BR" sz="2000" dirty="0"/>
              <a:t> vamos gerar ideias de solução, mas </a:t>
            </a:r>
            <a:r>
              <a:rPr lang="pt-BR" sz="2000" b="1" dirty="0"/>
              <a:t>entender o contexto</a:t>
            </a:r>
            <a:r>
              <a:rPr lang="pt-BR" sz="2000" dirty="0"/>
              <a:t>!</a:t>
            </a: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82D7B4D4-F6C0-4315-584A-A05D89EBF20A}"/>
              </a:ext>
            </a:extLst>
          </p:cNvPr>
          <p:cNvCxnSpPr>
            <a:cxnSpLocks/>
          </p:cNvCxnSpPr>
          <p:nvPr/>
        </p:nvCxnSpPr>
        <p:spPr>
          <a:xfrm>
            <a:off x="664195" y="1776899"/>
            <a:ext cx="10863610" cy="0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733EDAB-E328-4BB3-9AB6-459CF2869680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B576334-3A97-4A44-9F18-730F66257295}"/>
              </a:ext>
            </a:extLst>
          </p:cNvPr>
          <p:cNvSpPr txBox="1">
            <a:spLocks/>
          </p:cNvSpPr>
          <p:nvPr/>
        </p:nvSpPr>
        <p:spPr>
          <a:xfrm>
            <a:off x="626511" y="1776899"/>
            <a:ext cx="5284855" cy="529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9519F"/>
                </a:solidFill>
                <a:latin typeface="Bakbak One" pitchFamily="2" charset="0"/>
                <a:ea typeface="+mj-ea"/>
                <a:cs typeface="Bakbak One" pitchFamily="2" charset="0"/>
              </a:defRPr>
            </a:lvl1pPr>
          </a:lstStyle>
          <a:p>
            <a:r>
              <a:rPr lang="pt-BR" sz="2800" dirty="0">
                <a:solidFill>
                  <a:srgbClr val="333333"/>
                </a:solidFill>
              </a:rPr>
              <a:t>MÃOS À OBRA</a:t>
            </a:r>
            <a:endParaRPr lang="pt-BR" sz="2800" dirty="0">
              <a:solidFill>
                <a:srgbClr val="333333"/>
              </a:solidFill>
              <a:latin typeface="Bakbak One"/>
            </a:endParaRPr>
          </a:p>
        </p:txBody>
      </p:sp>
    </p:spTree>
    <p:extLst>
      <p:ext uri="{BB962C8B-B14F-4D97-AF65-F5344CB8AC3E}">
        <p14:creationId xmlns:p14="http://schemas.microsoft.com/office/powerpoint/2010/main" val="1230976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466E00-E198-43A0-80FA-97E05A378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400" dirty="0"/>
              <a:t>Design </a:t>
            </a:r>
            <a:r>
              <a:rPr lang="pt-BR" sz="4400" dirty="0" err="1"/>
              <a:t>Thinking</a:t>
            </a:r>
            <a:r>
              <a:rPr lang="pt-BR" sz="4400" dirty="0"/>
              <a:t>: </a:t>
            </a:r>
            <a:r>
              <a:rPr lang="pt-BR" sz="4400" b="1" dirty="0"/>
              <a:t>Análise e Síntese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8D4160-7EF7-48AD-93A5-D4F17EA26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234" y="1804486"/>
            <a:ext cx="5459766" cy="3672615"/>
          </a:xfrm>
        </p:spPr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» </a:t>
            </a:r>
            <a:r>
              <a:rPr lang="pt-BR" sz="2200" b="1" dirty="0">
                <a:solidFill>
                  <a:srgbClr val="93A623"/>
                </a:solidFill>
                <a:latin typeface="Roboto"/>
                <a:ea typeface="Roboto"/>
                <a:cs typeface="Roboto"/>
                <a:sym typeface="Roboto"/>
              </a:rPr>
              <a:t>Cartões de Insights: </a:t>
            </a:r>
            <a:r>
              <a:rPr lang="pt-BR" sz="2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reflexões embasadas e dados reais transformadas em cartões para consulta rápida.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2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22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dirty="0"/>
              <a:t>» </a:t>
            </a:r>
            <a:r>
              <a:rPr lang="pt-BR" sz="2200" b="1" dirty="0">
                <a:solidFill>
                  <a:srgbClr val="F28705"/>
                </a:solidFill>
                <a:latin typeface="Roboto"/>
                <a:ea typeface="Roboto"/>
                <a:cs typeface="Roboto"/>
                <a:sym typeface="Roboto"/>
              </a:rPr>
              <a:t>Diagrama de afinidades</a:t>
            </a:r>
            <a:r>
              <a:rPr lang="pt-BR" sz="2200" dirty="0">
                <a:solidFill>
                  <a:srgbClr val="F28705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pt-BR" sz="2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agrupamento das ideias com base em uma similaridade. Auxilia no entendimento dos dados.</a:t>
            </a:r>
            <a:endParaRPr lang="pt-BR" sz="22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Google Shape;165;p9">
            <a:extLst>
              <a:ext uri="{FF2B5EF4-FFF2-40B4-BE49-F238E27FC236}">
                <a16:creationId xmlns:a16="http://schemas.microsoft.com/office/drawing/2014/main" id="{CAAC6953-5E1E-43FC-A188-3817C2EE492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48046" y="1804485"/>
            <a:ext cx="5081953" cy="36726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59D22DCB-2230-41B1-BAF2-AF8AE2733087}"/>
              </a:ext>
            </a:extLst>
          </p:cNvPr>
          <p:cNvCxnSpPr>
            <a:cxnSpLocks/>
          </p:cNvCxnSpPr>
          <p:nvPr/>
        </p:nvCxnSpPr>
        <p:spPr>
          <a:xfrm>
            <a:off x="664195" y="1381751"/>
            <a:ext cx="10863610" cy="0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933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resentação1" id="{3AB3A11B-285F-4152-A2D9-6A1A0504C029}" vid="{D6D2E804-FC64-44D3-A69F-496CE6DE4746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Modelo_para edição (3)</Template>
  <TotalTime>6216</TotalTime>
  <Words>641</Words>
  <Application>Microsoft Office PowerPoint</Application>
  <PresentationFormat>Widescreen</PresentationFormat>
  <Paragraphs>103</Paragraphs>
  <Slides>18</Slides>
  <Notes>2</Notes>
  <HiddenSlides>0</HiddenSlides>
  <MMClips>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6" baseType="lpstr">
      <vt:lpstr>Aptos</vt:lpstr>
      <vt:lpstr>Arial</vt:lpstr>
      <vt:lpstr>Bakbak One</vt:lpstr>
      <vt:lpstr>Calibri</vt:lpstr>
      <vt:lpstr>Roboto</vt:lpstr>
      <vt:lpstr>Roboto-Regular</vt:lpstr>
      <vt:lpstr>Wingdings</vt:lpstr>
      <vt:lpstr>Tema do Office</vt:lpstr>
      <vt:lpstr>Design Thinking:  pesquisa como inovação de produto, serviço ou processo</vt:lpstr>
      <vt:lpstr>Apresentação do PowerPoint</vt:lpstr>
      <vt:lpstr>Apresentação do PowerPoint</vt:lpstr>
      <vt:lpstr>Apresentação do PowerPoint</vt:lpstr>
      <vt:lpstr>Design Thinking</vt:lpstr>
      <vt:lpstr>Design Thinking: Princípios</vt:lpstr>
      <vt:lpstr>Design Thinking: Imersão</vt:lpstr>
      <vt:lpstr>Design Thinking: Imersão</vt:lpstr>
      <vt:lpstr>Design Thinking: Análise e Síntese</vt:lpstr>
      <vt:lpstr>Design Thinking: Ideação</vt:lpstr>
      <vt:lpstr>Design Thinking: Síntese e Ideação</vt:lpstr>
      <vt:lpstr>Design Thinking: Prototipação</vt:lpstr>
      <vt:lpstr>Design Thinking: Prototipação</vt:lpstr>
      <vt:lpstr>Design Thinking: Prototipação</vt:lpstr>
      <vt:lpstr>Design Thinking: Prototipação</vt:lpstr>
      <vt:lpstr>Apresentação do PowerPoint</vt:lpstr>
      <vt:lpstr>Design Thinking: Protótipos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 Bancada ao Mercado</dc:title>
  <dc:creator>Jessica Borges de Carvalho</dc:creator>
  <cp:lastModifiedBy>Jessica Borges de Carvalho</cp:lastModifiedBy>
  <cp:revision>38</cp:revision>
  <dcterms:created xsi:type="dcterms:W3CDTF">2026-06-25T18:23:02Z</dcterms:created>
  <dcterms:modified xsi:type="dcterms:W3CDTF">2026-07-06T21:54:00Z</dcterms:modified>
</cp:coreProperties>
</file>