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59" r:id="rId5"/>
    <p:sldId id="289" r:id="rId6"/>
    <p:sldId id="268" r:id="rId7"/>
    <p:sldId id="267" r:id="rId8"/>
    <p:sldId id="290" r:id="rId9"/>
    <p:sldId id="291" r:id="rId10"/>
    <p:sldId id="292" r:id="rId11"/>
    <p:sldId id="293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8" r:id="rId23"/>
    <p:sldId id="309" r:id="rId24"/>
    <p:sldId id="310" r:id="rId25"/>
    <p:sldId id="307" r:id="rId26"/>
    <p:sldId id="305" r:id="rId27"/>
    <p:sldId id="306" r:id="rId28"/>
    <p:sldId id="287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705"/>
    <a:srgbClr val="93A623"/>
    <a:srgbClr val="19519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449101F-21ED-AEBC-52DA-A28FD95858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3000">
                <a:srgbClr val="93A623">
                  <a:alpha val="85000"/>
                </a:srgbClr>
              </a:gs>
              <a:gs pos="100000">
                <a:srgbClr val="F2870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74A38897-62C9-FB8D-E7A0-D021822428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C2A263-2326-525F-AF2B-01BE80D23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77913"/>
            <a:ext cx="12192000" cy="2387600"/>
          </a:xfrm>
        </p:spPr>
        <p:txBody>
          <a:bodyPr anchor="b">
            <a:normAutofit/>
          </a:bodyPr>
          <a:lstStyle>
            <a:lvl1pPr algn="ctr">
              <a:defRPr sz="5000" kern="2000" spc="600" baseline="0">
                <a:solidFill>
                  <a:schemeClr val="bg1"/>
                </a:solidFill>
                <a:latin typeface="Bakbak One" pitchFamily="2" charset="0"/>
                <a:cs typeface="Bakbak One" pitchFamily="2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98F82E-E753-BEC8-6F82-EBF3DA248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200" y="3602038"/>
            <a:ext cx="8355600" cy="1655762"/>
          </a:xfrm>
        </p:spPr>
        <p:txBody>
          <a:bodyPr/>
          <a:lstStyle>
            <a:lvl1pPr marL="0" indent="0" algn="ctr">
              <a:buNone/>
              <a:defRPr sz="2400" spc="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075D732-5526-935F-A6AD-FC658CC23988}"/>
              </a:ext>
            </a:extLst>
          </p:cNvPr>
          <p:cNvCxnSpPr/>
          <p:nvPr userDrawn="1"/>
        </p:nvCxnSpPr>
        <p:spPr>
          <a:xfrm>
            <a:off x="838200" y="3796145"/>
            <a:ext cx="108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95CC03F-EA4A-356A-E797-AC082C06A822}"/>
              </a:ext>
            </a:extLst>
          </p:cNvPr>
          <p:cNvCxnSpPr/>
          <p:nvPr userDrawn="1"/>
        </p:nvCxnSpPr>
        <p:spPr>
          <a:xfrm>
            <a:off x="10273800" y="3796145"/>
            <a:ext cx="108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áfico 5">
            <a:extLst>
              <a:ext uri="{FF2B5EF4-FFF2-40B4-BE49-F238E27FC236}">
                <a16:creationId xmlns:a16="http://schemas.microsoft.com/office/drawing/2014/main" id="{A91E0F94-BAEF-D865-0BE2-AE9A47BB6A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4498" y="491172"/>
            <a:ext cx="2743005" cy="108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760F2E7-22FD-C9B7-BC50-82DC1C3FF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23" y="5703458"/>
            <a:ext cx="5111954" cy="8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7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FAF99E1-7952-A21F-12DA-FC88DC20E5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63BF838-3C9B-ACB1-3B83-C554318D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33" y="423589"/>
            <a:ext cx="10919534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2470AD7-E624-F293-75D6-F7EAF7FF9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6233" y="1804487"/>
            <a:ext cx="10919534" cy="3672615"/>
          </a:xfrm>
        </p:spPr>
        <p:txBody>
          <a:bodyPr vert="eaVert"/>
          <a:lstStyle>
            <a:lvl2pPr>
              <a:defRPr>
                <a:solidFill>
                  <a:srgbClr val="333333"/>
                </a:solidFill>
              </a:defRPr>
            </a:lvl2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C3E6D80-2CBD-4E48-B79D-006A015DCC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541" y="5907222"/>
            <a:ext cx="11117226" cy="81926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A9F98F4-4619-4720-B8F1-39B20A401F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209" y="5999152"/>
            <a:ext cx="11469188" cy="6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9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9052BCF-B452-80EF-EC7E-557DE4EE71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B02057-2BC8-3336-735F-B81B606C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89"/>
            <a:ext cx="9788940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DE2055-8BA5-0BA3-9F09-BFE1E0D37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33" y="1804486"/>
            <a:ext cx="10929257" cy="3672615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38AE397-DDCB-46A6-B808-8028161695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09" y="5999152"/>
            <a:ext cx="11469188" cy="6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3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47C9034-372A-2DB8-DF55-F461EFB118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A0FC6E0-1F9B-5E5E-F67C-784D7E21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32" y="423589"/>
            <a:ext cx="10894135" cy="3691805"/>
          </a:xfrm>
        </p:spPr>
        <p:txBody>
          <a:bodyPr anchor="b"/>
          <a:lstStyle>
            <a:lvl1pPr>
              <a:defRPr sz="60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F25B9A-73B7-E301-5DD2-0C213722A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232" y="4529388"/>
            <a:ext cx="10919535" cy="957309"/>
          </a:xfr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11CD1B3-3E2F-4A78-A359-20EC387A72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686" y="5836101"/>
            <a:ext cx="11117226" cy="81926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5FE2195-D51B-407F-8187-9B8BAD1756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209" y="5999152"/>
            <a:ext cx="11469188" cy="6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9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207D9C0-9646-7737-465B-EE7A73D1EF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379D6F3-0BAA-F91E-A647-D15B6FCF6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89"/>
            <a:ext cx="9753817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E9304C-392C-F749-3752-FEAFB6470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830" y="1846763"/>
            <a:ext cx="5485169" cy="3630339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DE2821-BB93-CCB3-CB2F-4C04EE618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1401" y="1853003"/>
            <a:ext cx="5434366" cy="3624099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1EA1D52-9FF1-4167-B085-267A3F2441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386" y="5920820"/>
            <a:ext cx="11117226" cy="8192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1D9C565-872B-41E4-AD01-8F0F84FFE5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209" y="5999152"/>
            <a:ext cx="11469188" cy="6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1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30628E4-F77F-3040-2A13-795644DDBA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53FCA08-1999-CAB0-D229-5581E6A0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90"/>
            <a:ext cx="9779217" cy="945336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1671BA-B8F4-1312-0F95-1B7F14C78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233" y="1792513"/>
            <a:ext cx="5459766" cy="94533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3A6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6791259-72F1-88AA-5DBE-846ED619F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235" y="3149462"/>
            <a:ext cx="5433386" cy="232764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7010EF5-814E-CC5F-3C0D-2DFEBBFD3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2380" y="1792513"/>
            <a:ext cx="5459766" cy="94533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3A6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52A5F5C-E664-745A-4F3D-C47672B1F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2380" y="3149462"/>
            <a:ext cx="5433386" cy="232764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DCF39E1-12DA-48B4-9D6B-806ED46C8E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920" y="5930082"/>
            <a:ext cx="11117226" cy="8192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F498776-DCC8-4C37-8431-F0C0A2CFE0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209" y="5999152"/>
            <a:ext cx="11469188" cy="6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6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8CE5A5-EA53-67AD-6E32-A5C24248F2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159879-DF51-3346-425F-0DDC61AF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257" y="423589"/>
            <a:ext cx="9770509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779B66C-06B9-4497-AEF3-4DC7BA2293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386" y="5911566"/>
            <a:ext cx="11117226" cy="81926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47F0815-C66C-482E-A16D-277EA422E9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209" y="5999152"/>
            <a:ext cx="11469188" cy="6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6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1BECB2D-43EB-7FBC-2D44-9016881863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D38F5D4-D8CD-4AC9-8EC9-F8A5F51BD5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386" y="5919322"/>
            <a:ext cx="11117226" cy="8192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B125EF6-64E4-4980-97D2-903115FCD1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209" y="5999152"/>
            <a:ext cx="11469188" cy="6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9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C56D57E-5339-633F-183C-8ABBE6CBDE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EBA6E7-DB81-0BBF-76BF-5DDA84AF9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15" y="423589"/>
            <a:ext cx="3683962" cy="2326234"/>
          </a:xfrm>
        </p:spPr>
        <p:txBody>
          <a:bodyPr anchor="b"/>
          <a:lstStyle>
            <a:lvl1pPr>
              <a:defRPr sz="32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E01B24-61CD-BE8C-1FC9-0C78B352F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577" y="423589"/>
            <a:ext cx="7209190" cy="5076057"/>
          </a:xfrm>
        </p:spPr>
        <p:txBody>
          <a:bodyPr/>
          <a:lstStyle>
            <a:lvl1pPr>
              <a:defRPr sz="3200">
                <a:solidFill>
                  <a:srgbClr val="333333"/>
                </a:solidFill>
              </a:defRPr>
            </a:lvl1pPr>
            <a:lvl2pPr>
              <a:defRPr sz="2800">
                <a:solidFill>
                  <a:srgbClr val="333333"/>
                </a:solidFill>
              </a:defRPr>
            </a:lvl2pPr>
            <a:lvl3pPr>
              <a:defRPr sz="2400">
                <a:solidFill>
                  <a:srgbClr val="333333"/>
                </a:solidFill>
              </a:defRPr>
            </a:lvl3pPr>
            <a:lvl4pPr>
              <a:defRPr sz="2000">
                <a:solidFill>
                  <a:srgbClr val="333333"/>
                </a:solidFill>
              </a:defRPr>
            </a:lvl4pPr>
            <a:lvl5pPr>
              <a:defRPr sz="2000">
                <a:solidFill>
                  <a:srgbClr val="33333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960DA4-B285-21B1-613A-E7229F1D9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853" y="3173412"/>
            <a:ext cx="3736724" cy="2326234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DB24436-4E54-4323-8EF8-37DB3E5621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386" y="6024779"/>
            <a:ext cx="11117226" cy="8192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081AE16-A78F-4D28-B4F5-C06A7ED78B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209" y="5999152"/>
            <a:ext cx="11469188" cy="6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31AF7359-69FD-D0C9-4C86-F8408679CB3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220A3F0-44DB-A014-CFAD-A9EA1E5FE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46577" y="423589"/>
            <a:ext cx="7235570" cy="5180042"/>
          </a:xfrm>
        </p:spPr>
        <p:txBody>
          <a:bodyPr/>
          <a:lstStyle>
            <a:lvl1pPr marL="0" indent="0">
              <a:buNone/>
              <a:defRPr sz="3200">
                <a:solidFill>
                  <a:srgbClr val="33333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FAA798E-D68E-3D8E-A40F-DDA901CA5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15" y="423589"/>
            <a:ext cx="3683962" cy="2326234"/>
          </a:xfrm>
        </p:spPr>
        <p:txBody>
          <a:bodyPr anchor="b"/>
          <a:lstStyle>
            <a:lvl1pPr>
              <a:defRPr sz="32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21" name="Espaço Reservado para Texto 3">
            <a:extLst>
              <a:ext uri="{FF2B5EF4-FFF2-40B4-BE49-F238E27FC236}">
                <a16:creationId xmlns:a16="http://schemas.microsoft.com/office/drawing/2014/main" id="{2EFE28C7-7460-D39C-4713-C3575D94D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853" y="3173412"/>
            <a:ext cx="3736724" cy="2326234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1DC2D2-628C-40D0-8173-E4B1FF2055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921" y="5923235"/>
            <a:ext cx="11117226" cy="8192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00319CB-0097-415E-A7D7-0923914306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209" y="5999152"/>
            <a:ext cx="11469188" cy="6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1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FD01761-8FDA-E09D-DC72-2B956199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9A4253-45EF-11FC-6F32-4F82F9043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54D3ED-285C-79AF-0FE3-3D39E5197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C246B5FB-0CE8-4954-A68E-65CA1277DF34}" type="datetimeFigureOut">
              <a:rPr lang="pt-BR" smtClean="0"/>
              <a:pPr/>
              <a:t>07/07/2026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3A1185-6155-95B1-1AAB-287401791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E1F049-D60C-254B-F7D5-613E57364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C34C3A6-907A-4799-AD21-DB1DB29172B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33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kbak One" pitchFamily="2" charset="0"/>
          <a:ea typeface="+mj-ea"/>
          <a:cs typeface="Bakbak One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42900-A234-4473-50CE-57BBA8E7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077913"/>
            <a:ext cx="10617200" cy="2387600"/>
          </a:xfrm>
        </p:spPr>
        <p:txBody>
          <a:bodyPr/>
          <a:lstStyle/>
          <a:p>
            <a:r>
              <a:rPr lang="pt-BR" dirty="0"/>
              <a:t>Criatividade para gerar negócios com valor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5EA268-54FB-BEBA-F937-EF0660CA85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AULA 3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0972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5284855" cy="945336"/>
          </a:xfrm>
        </p:spPr>
        <p:txBody>
          <a:bodyPr>
            <a:normAutofit/>
          </a:bodyPr>
          <a:lstStyle/>
          <a:p>
            <a:r>
              <a:rPr lang="pt-BR" dirty="0">
                <a:latin typeface="Bakbak One"/>
              </a:rPr>
              <a:t>Irritações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3921057" y="2097385"/>
            <a:ext cx="7606748" cy="33842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» O que causa irritação no seu dia a dia? </a:t>
            </a:r>
            <a:r>
              <a:rPr lang="pt-BR" sz="2000" dirty="0">
                <a:solidFill>
                  <a:srgbClr val="19519F"/>
                </a:solidFill>
              </a:rPr>
              <a:t>(5 minutos)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» Compartilhe a lista com o grupo! </a:t>
            </a:r>
            <a:r>
              <a:rPr lang="pt-BR" sz="2000" dirty="0">
                <a:solidFill>
                  <a:srgbClr val="93A623"/>
                </a:solidFill>
              </a:rPr>
              <a:t>(7 minutos)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» Escolha uma irritação para o grupo </a:t>
            </a:r>
            <a:r>
              <a:rPr lang="pt-BR" sz="2000" dirty="0">
                <a:solidFill>
                  <a:srgbClr val="F28705"/>
                </a:solidFill>
              </a:rPr>
              <a:t>(3 minutos)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» O que fariam para resolvê-la? </a:t>
            </a:r>
            <a:r>
              <a:rPr lang="pt-BR" sz="20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(3 minutos)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» Como venderia? </a:t>
            </a:r>
            <a:r>
              <a:rPr lang="pt-BR" sz="2000" dirty="0">
                <a:solidFill>
                  <a:srgbClr val="C00000"/>
                </a:solidFill>
              </a:rPr>
              <a:t>(3 minutos)</a:t>
            </a:r>
            <a:endParaRPr lang="pt-BR" sz="2000" b="1" dirty="0">
              <a:solidFill>
                <a:srgbClr val="C00000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A5B446B-C1E7-497B-C27A-5AA0CF93476D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42126C9-E1B0-454A-A591-D78289C24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70" y="2057401"/>
            <a:ext cx="3346687" cy="307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95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10863610" cy="945336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rgbClr val="C00000"/>
                </a:solidFill>
                <a:latin typeface="Bakbak One"/>
              </a:rPr>
              <a:t>DIFUSÃO CIENTÍFICA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A5B446B-C1E7-497B-C27A-5AA0CF93476D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2AAC498-C183-4277-90F0-C62B38AC1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1" b="28548"/>
          <a:stretch/>
        </p:blipFill>
        <p:spPr>
          <a:xfrm>
            <a:off x="1180214" y="1809521"/>
            <a:ext cx="10059286" cy="384207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0C05EAE-6580-42D7-95A6-A7454B7DE9E7}"/>
              </a:ext>
            </a:extLst>
          </p:cNvPr>
          <p:cNvSpPr txBox="1"/>
          <p:nvPr/>
        </p:nvSpPr>
        <p:spPr>
          <a:xfrm>
            <a:off x="1091090" y="5651600"/>
            <a:ext cx="24386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@tranthangnhat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86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3ACB0FC6-2B7C-4034-ACF3-994CE9EEA041}"/>
              </a:ext>
            </a:extLst>
          </p:cNvPr>
          <p:cNvSpPr txBox="1">
            <a:spLocks/>
          </p:cNvSpPr>
          <p:nvPr/>
        </p:nvSpPr>
        <p:spPr>
          <a:xfrm>
            <a:off x="3815231" y="1392879"/>
            <a:ext cx="7693959" cy="3942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rgbClr val="19519F"/>
                </a:solidFill>
              </a:rPr>
              <a:t>» A comunicação científica está se tornando tão crucial quanto a própria pesquisa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rgbClr val="19519F"/>
                </a:solidFill>
              </a:rPr>
              <a:t>» Mundo de desinformações		mais importante disseminar conteúdo confiável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rgbClr val="19519F"/>
                </a:solidFill>
              </a:rPr>
              <a:t>» A comunicação de suas pesquisas não é apenas um serviço público, mas </a:t>
            </a:r>
            <a:r>
              <a:rPr lang="pt-BR" sz="2000" b="1" dirty="0">
                <a:solidFill>
                  <a:srgbClr val="C00000"/>
                </a:solidFill>
              </a:rPr>
              <a:t>alavanca estratégica para sua carreira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F725106-A16A-47A8-9B30-812019BD8871}"/>
              </a:ext>
            </a:extLst>
          </p:cNvPr>
          <p:cNvSpPr txBox="1"/>
          <p:nvPr/>
        </p:nvSpPr>
        <p:spPr>
          <a:xfrm>
            <a:off x="474402" y="5552820"/>
            <a:ext cx="30776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@ds-stories (editada)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A92DC3B-B20C-4ACD-BD75-75915D5135E7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6CCDCA9-51B7-4866-B49A-6900094CC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0" y="1392879"/>
            <a:ext cx="3011120" cy="4159941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1B281659-98CD-43A6-BBD9-D628CB8167F1}"/>
              </a:ext>
            </a:extLst>
          </p:cNvPr>
          <p:cNvCxnSpPr/>
          <p:nvPr/>
        </p:nvCxnSpPr>
        <p:spPr>
          <a:xfrm>
            <a:off x="7432159" y="3115340"/>
            <a:ext cx="6804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644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3A5B446B-C1E7-497B-C27A-5AA0CF93476D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A1E73D4-5F0C-414B-9AC1-7B8EB5459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06" y="903768"/>
            <a:ext cx="7323388" cy="476338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DD4A8B5-C701-44C0-9254-BDF796459D36}"/>
              </a:ext>
            </a:extLst>
          </p:cNvPr>
          <p:cNvSpPr txBox="1"/>
          <p:nvPr/>
        </p:nvSpPr>
        <p:spPr>
          <a:xfrm>
            <a:off x="3448133" y="5574267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Imagem: instagram.com/</a:t>
            </a:r>
            <a:r>
              <a:rPr lang="pt-BR" dirty="0" err="1"/>
              <a:t>steniosuxx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6847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486E59-C545-4671-828B-2B4555E8F53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4980C32-FB47-405F-83CC-595F34D798C4}"/>
              </a:ext>
            </a:extLst>
          </p:cNvPr>
          <p:cNvSpPr/>
          <p:nvPr/>
        </p:nvSpPr>
        <p:spPr>
          <a:xfrm>
            <a:off x="1486530" y="2157015"/>
            <a:ext cx="3294017" cy="1186343"/>
          </a:xfrm>
          <a:prstGeom prst="roundRect">
            <a:avLst/>
          </a:prstGeom>
          <a:solidFill>
            <a:schemeClr val="bg1"/>
          </a:solidFill>
          <a:ln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PRODUÇÃO DE CONHECIMENTO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5C4AA0D-9DE3-411B-8678-5CB750303825}"/>
              </a:ext>
            </a:extLst>
          </p:cNvPr>
          <p:cNvSpPr/>
          <p:nvPr/>
        </p:nvSpPr>
        <p:spPr>
          <a:xfrm>
            <a:off x="3725467" y="1002158"/>
            <a:ext cx="5159432" cy="692874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COMUNICAÇÃO CIENTÍFICA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09C2700-93A7-4D49-84F6-DD8D6C30F0A9}"/>
              </a:ext>
            </a:extLst>
          </p:cNvPr>
          <p:cNvSpPr/>
          <p:nvPr/>
        </p:nvSpPr>
        <p:spPr>
          <a:xfrm>
            <a:off x="3725467" y="3709089"/>
            <a:ext cx="5245355" cy="1659584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Conscientização (</a:t>
            </a:r>
            <a:r>
              <a:rPr lang="pt-BR" sz="2000" i="1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awareness</a:t>
            </a:r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 </a:t>
            </a: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Formação de opiniões </a:t>
            </a: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Envolvimento voluntário e prazer </a:t>
            </a: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Melhoria da compreensão de conteúdos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1166E8D-A52E-4370-A7FC-6F4318ED5145}"/>
              </a:ext>
            </a:extLst>
          </p:cNvPr>
          <p:cNvSpPr/>
          <p:nvPr/>
        </p:nvSpPr>
        <p:spPr>
          <a:xfrm>
            <a:off x="7897630" y="2157015"/>
            <a:ext cx="3294017" cy="1186343"/>
          </a:xfrm>
          <a:prstGeom prst="roundRect">
            <a:avLst/>
          </a:prstGeom>
          <a:solidFill>
            <a:schemeClr val="bg1"/>
          </a:solidFill>
          <a:ln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CONSUMO DE CONHECIMENTO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75A0C2CE-67EC-492D-9034-2BA3782457E5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780547" y="2718102"/>
            <a:ext cx="3117083" cy="32085"/>
          </a:xfrm>
          <a:prstGeom prst="straightConnector1">
            <a:avLst/>
          </a:prstGeom>
          <a:ln w="57150"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F6C5CEFF-E750-4C1F-8592-11796847D6D4}"/>
              </a:ext>
            </a:extLst>
          </p:cNvPr>
          <p:cNvCxnSpPr>
            <a:cxnSpLocks/>
          </p:cNvCxnSpPr>
          <p:nvPr/>
        </p:nvCxnSpPr>
        <p:spPr>
          <a:xfrm>
            <a:off x="6348144" y="2869989"/>
            <a:ext cx="0" cy="629779"/>
          </a:xfrm>
          <a:prstGeom prst="straightConnector1">
            <a:avLst/>
          </a:prstGeom>
          <a:ln w="57150"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FEE7154-73C7-4007-BA95-4A7E00910C9C}"/>
              </a:ext>
            </a:extLst>
          </p:cNvPr>
          <p:cNvSpPr txBox="1"/>
          <p:nvPr/>
        </p:nvSpPr>
        <p:spPr>
          <a:xfrm>
            <a:off x="690225" y="5625010"/>
            <a:ext cx="108765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Fonte: RODRIGUES, J; SILVA, E. C; PEREIRA, D. I. “The </a:t>
            </a:r>
            <a:r>
              <a:rPr lang="pt-BR" sz="9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Landscape</a:t>
            </a:r>
            <a:r>
              <a:rPr lang="pt-BR" sz="9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9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pt-BR" sz="9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Science Communication </a:t>
            </a:r>
            <a:r>
              <a:rPr lang="pt-BR" sz="9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</a:t>
            </a:r>
            <a:r>
              <a:rPr lang="pt-BR" sz="9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9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Public</a:t>
            </a:r>
            <a:r>
              <a:rPr lang="pt-BR" sz="9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9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Engagement</a:t>
            </a:r>
            <a:r>
              <a:rPr lang="pt-BR" sz="9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UNESCO Global </a:t>
            </a:r>
            <a:r>
              <a:rPr lang="pt-BR" sz="9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Geoparks</a:t>
            </a:r>
            <a:r>
              <a:rPr lang="pt-BR" sz="9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”. </a:t>
            </a:r>
            <a:r>
              <a:rPr lang="pt-BR" sz="900" b="1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International</a:t>
            </a:r>
            <a:r>
              <a:rPr lang="pt-BR" sz="900" b="1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900" b="1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Journal</a:t>
            </a:r>
            <a:r>
              <a:rPr lang="pt-BR" sz="900" b="1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900" b="1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pt-BR" sz="900" b="1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900" b="1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Geoheritage</a:t>
            </a:r>
            <a:r>
              <a:rPr lang="pt-BR" sz="900" b="1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900" b="1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</a:t>
            </a:r>
            <a:r>
              <a:rPr lang="pt-BR" sz="900" b="1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Parks, </a:t>
            </a:r>
            <a:r>
              <a:rPr lang="pt-BR" sz="9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2025.</a:t>
            </a:r>
            <a:endParaRPr lang="pt-BR" sz="9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948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4">
            <a:extLst>
              <a:ext uri="{FF2B5EF4-FFF2-40B4-BE49-F238E27FC236}">
                <a16:creationId xmlns:a16="http://schemas.microsoft.com/office/drawing/2014/main" id="{A82F54A9-8C94-4F35-A9EA-43766DACCB50}"/>
              </a:ext>
            </a:extLst>
          </p:cNvPr>
          <p:cNvSpPr txBox="1">
            <a:spLocks/>
          </p:cNvSpPr>
          <p:nvPr/>
        </p:nvSpPr>
        <p:spPr>
          <a:xfrm>
            <a:off x="799316" y="1200804"/>
            <a:ext cx="7606747" cy="643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>
                <a:solidFill>
                  <a:schemeClr val="tx1"/>
                </a:solidFill>
                <a:latin typeface="Bakbak One"/>
              </a:rPr>
              <a:t>POR QUE DIFUNDIR A CIÊNCIA?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3ACB0FC6-2B7C-4034-ACF3-994CE9EEA041}"/>
              </a:ext>
            </a:extLst>
          </p:cNvPr>
          <p:cNvSpPr txBox="1">
            <a:spLocks/>
          </p:cNvSpPr>
          <p:nvPr/>
        </p:nvSpPr>
        <p:spPr>
          <a:xfrm>
            <a:off x="799316" y="2007078"/>
            <a:ext cx="10221610" cy="36501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rgbClr val="19519F"/>
                </a:solidFill>
              </a:rPr>
              <a:t>» </a:t>
            </a:r>
            <a:r>
              <a:rPr lang="pt-BR" sz="2000" b="1" dirty="0">
                <a:solidFill>
                  <a:srgbClr val="19519F"/>
                </a:solidFill>
              </a:rPr>
              <a:t>Promoção pessoal: </a:t>
            </a:r>
            <a:r>
              <a:rPr lang="pt-BR" sz="2000" dirty="0">
                <a:solidFill>
                  <a:srgbClr val="19519F"/>
                </a:solidFill>
              </a:rPr>
              <a:t>promove seu nome e sua pesquisa / Aumenta impacto científico do autor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rgbClr val="19519F"/>
                </a:solidFill>
              </a:rPr>
              <a:t>» </a:t>
            </a:r>
            <a:r>
              <a:rPr lang="pt-BR" sz="2000" b="1" dirty="0">
                <a:solidFill>
                  <a:srgbClr val="19519F"/>
                </a:solidFill>
              </a:rPr>
              <a:t>Atração de oportunidades: </a:t>
            </a:r>
            <a:r>
              <a:rPr lang="pt-BR" sz="2000" dirty="0">
                <a:solidFill>
                  <a:srgbClr val="19519F"/>
                </a:solidFill>
              </a:rPr>
              <a:t>pode ajudar a conseguir oportunidades como revisor ou colaborador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rgbClr val="19519F"/>
                </a:solidFill>
              </a:rPr>
              <a:t>» Melhoria das </a:t>
            </a:r>
            <a:r>
              <a:rPr lang="pt-BR" sz="2000" b="1" dirty="0">
                <a:solidFill>
                  <a:srgbClr val="19519F"/>
                </a:solidFill>
              </a:rPr>
              <a:t>métricas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rgbClr val="19519F"/>
                </a:solidFill>
              </a:rPr>
              <a:t>» </a:t>
            </a:r>
            <a:r>
              <a:rPr lang="pt-BR" sz="2000" b="1" dirty="0">
                <a:solidFill>
                  <a:srgbClr val="19519F"/>
                </a:solidFill>
              </a:rPr>
              <a:t>Financiamento</a:t>
            </a:r>
            <a:r>
              <a:rPr lang="pt-BR" sz="2000" dirty="0">
                <a:solidFill>
                  <a:srgbClr val="19519F"/>
                </a:solidFill>
              </a:rPr>
              <a:t> por meio de fontes não tradicionais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rgbClr val="19519F"/>
                </a:solidFill>
              </a:rPr>
              <a:t>» Promove </a:t>
            </a:r>
            <a:r>
              <a:rPr lang="pt-BR" sz="2000" b="1" dirty="0">
                <a:solidFill>
                  <a:srgbClr val="19519F"/>
                </a:solidFill>
              </a:rPr>
              <a:t>alfabetização científica </a:t>
            </a:r>
            <a:r>
              <a:rPr lang="pt-BR" sz="2000" dirty="0">
                <a:solidFill>
                  <a:srgbClr val="19519F"/>
                </a:solidFill>
              </a:rPr>
              <a:t>e </a:t>
            </a:r>
            <a:r>
              <a:rPr lang="pt-BR" sz="2000" b="1" dirty="0">
                <a:solidFill>
                  <a:srgbClr val="19519F"/>
                </a:solidFill>
              </a:rPr>
              <a:t>combate a desinformação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F725106-A16A-47A8-9B30-812019BD8871}"/>
              </a:ext>
            </a:extLst>
          </p:cNvPr>
          <p:cNvSpPr txBox="1"/>
          <p:nvPr/>
        </p:nvSpPr>
        <p:spPr>
          <a:xfrm>
            <a:off x="602739" y="5657196"/>
            <a:ext cx="112937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Fonte: OAKLEY, Blake. From laboratory to laptop: How science communication can bridge the gap between plant pathology and the public. Physiological and Molecular Plant Pathology, v. 125, p. 102032, 2023.</a:t>
            </a:r>
            <a:endParaRPr lang="pt-BR" sz="9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A92DC3B-B20C-4ACD-BD75-75915D5135E7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726155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568AF9-ED82-4103-924A-0C36B7C0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654" y="725502"/>
            <a:ext cx="7314691" cy="477694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86285F9-EA4D-4E97-9E3B-238BCE314C7D}"/>
              </a:ext>
            </a:extLst>
          </p:cNvPr>
          <p:cNvSpPr txBox="1"/>
          <p:nvPr/>
        </p:nvSpPr>
        <p:spPr>
          <a:xfrm>
            <a:off x="4918065" y="5502442"/>
            <a:ext cx="30776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instagram.com/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marikrugerb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87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86285F9-EA4D-4E97-9E3B-238BCE314C7D}"/>
              </a:ext>
            </a:extLst>
          </p:cNvPr>
          <p:cNvSpPr txBox="1"/>
          <p:nvPr/>
        </p:nvSpPr>
        <p:spPr>
          <a:xfrm>
            <a:off x="4918065" y="5502442"/>
            <a:ext cx="30776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Arte/CNN Brasil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027D6A5-9A18-4DF7-A1E6-0F7162337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082" y="706669"/>
            <a:ext cx="8574746" cy="479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83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86285F9-EA4D-4E97-9E3B-238BCE314C7D}"/>
              </a:ext>
            </a:extLst>
          </p:cNvPr>
          <p:cNvSpPr txBox="1"/>
          <p:nvPr/>
        </p:nvSpPr>
        <p:spPr>
          <a:xfrm>
            <a:off x="4966191" y="5646821"/>
            <a:ext cx="30776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Spotify</a:t>
            </a:r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Ciência para Ouvir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84BD32F-7586-4CB3-A452-C58750BD1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962" y="771379"/>
            <a:ext cx="9324793" cy="48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93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486E59-C545-4671-828B-2B4555E8F53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5C4AA0D-9DE3-411B-8678-5CB750303825}"/>
              </a:ext>
            </a:extLst>
          </p:cNvPr>
          <p:cNvSpPr/>
          <p:nvPr/>
        </p:nvSpPr>
        <p:spPr>
          <a:xfrm>
            <a:off x="6042835" y="2130092"/>
            <a:ext cx="5465768" cy="692874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Sua pesquisa existe e é encontrada. Pessoas fora do seu círculo imediato sabem quem você é e sua área de atuação.</a:t>
            </a:r>
          </a:p>
        </p:txBody>
      </p:sp>
      <p:sp>
        <p:nvSpPr>
          <p:cNvPr id="10" name="Espaço Reservado para Texto 4">
            <a:extLst>
              <a:ext uri="{FF2B5EF4-FFF2-40B4-BE49-F238E27FC236}">
                <a16:creationId xmlns:a16="http://schemas.microsoft.com/office/drawing/2014/main" id="{165813B1-3549-40F8-9275-22D42C5A996C}"/>
              </a:ext>
            </a:extLst>
          </p:cNvPr>
          <p:cNvSpPr txBox="1">
            <a:spLocks/>
          </p:cNvSpPr>
          <p:nvPr/>
        </p:nvSpPr>
        <p:spPr>
          <a:xfrm>
            <a:off x="799316" y="1200804"/>
            <a:ext cx="7606747" cy="643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>
                <a:solidFill>
                  <a:schemeClr val="tx1"/>
                </a:solidFill>
                <a:latin typeface="Bakbak One"/>
              </a:rPr>
              <a:t>“FUNIL DE IMPACTO ACADÊMICO”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D72FB13-7092-4802-A4ED-75EA468EF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67" y="1720832"/>
            <a:ext cx="5465768" cy="4155924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EE20B64-1837-4B39-87CE-54CED4986413}"/>
              </a:ext>
            </a:extLst>
          </p:cNvPr>
          <p:cNvSpPr/>
          <p:nvPr/>
        </p:nvSpPr>
        <p:spPr>
          <a:xfrm>
            <a:off x="6042835" y="3228138"/>
            <a:ext cx="5465768" cy="692874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Pessoas interagem com seu trabalho. Comentam, compartilham, fazem perguntas. Demonstram interesse.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AA5B7226-103F-4DD8-A1B7-A2175CF807DB}"/>
              </a:ext>
            </a:extLst>
          </p:cNvPr>
          <p:cNvSpPr/>
          <p:nvPr/>
        </p:nvSpPr>
        <p:spPr>
          <a:xfrm>
            <a:off x="6042835" y="4247016"/>
            <a:ext cx="5465768" cy="692874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interesse se transforma em ação. Convites para palestras, propostas de projetos conjuntos, contatos da indústria, licenciamento de tecnologia.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0B654F88-1BA1-4192-8634-155FD4AD7929}"/>
              </a:ext>
            </a:extLst>
          </p:cNvPr>
          <p:cNvSpPr/>
          <p:nvPr/>
        </p:nvSpPr>
        <p:spPr>
          <a:xfrm>
            <a:off x="6042835" y="5141350"/>
            <a:ext cx="5465768" cy="692874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Outros pesquisadores e profissionais citam e defendem seu trabalho, ampliando seu alcance organicamente.</a:t>
            </a:r>
          </a:p>
        </p:txBody>
      </p:sp>
    </p:spTree>
    <p:extLst>
      <p:ext uri="{BB962C8B-B14F-4D97-AF65-F5344CB8AC3E}">
        <p14:creationId xmlns:p14="http://schemas.microsoft.com/office/powerpoint/2010/main" val="4208676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38826EA4-329B-4767-A449-EA0F404A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336" y="619584"/>
            <a:ext cx="5284855" cy="945336"/>
          </a:xfrm>
        </p:spPr>
        <p:txBody>
          <a:bodyPr>
            <a:normAutofit/>
          </a:bodyPr>
          <a:lstStyle/>
          <a:p>
            <a:pPr algn="r"/>
            <a:r>
              <a:rPr lang="pt-BR" dirty="0">
                <a:latin typeface="Bakbak One"/>
              </a:rPr>
              <a:t>Criatividade</a:t>
            </a:r>
          </a:p>
        </p:txBody>
      </p:sp>
      <p:sp>
        <p:nvSpPr>
          <p:cNvPr id="15" name="Espaço Reservado para Texto 4">
            <a:extLst>
              <a:ext uri="{FF2B5EF4-FFF2-40B4-BE49-F238E27FC236}">
                <a16:creationId xmlns:a16="http://schemas.microsoft.com/office/drawing/2014/main" id="{A82F54A9-8C94-4F35-A9EA-43766DACCB50}"/>
              </a:ext>
            </a:extLst>
          </p:cNvPr>
          <p:cNvSpPr txBox="1">
            <a:spLocks/>
          </p:cNvSpPr>
          <p:nvPr/>
        </p:nvSpPr>
        <p:spPr>
          <a:xfrm>
            <a:off x="3815232" y="1683306"/>
            <a:ext cx="7606747" cy="643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>
                <a:solidFill>
                  <a:schemeClr val="tx1"/>
                </a:solidFill>
                <a:latin typeface="Bakbak One"/>
              </a:rPr>
              <a:t>O QUE É CRIATIVIDADE?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3ACB0FC6-2B7C-4034-ACF3-994CE9EEA041}"/>
              </a:ext>
            </a:extLst>
          </p:cNvPr>
          <p:cNvSpPr txBox="1">
            <a:spLocks/>
          </p:cNvSpPr>
          <p:nvPr/>
        </p:nvSpPr>
        <p:spPr>
          <a:xfrm>
            <a:off x="3815231" y="2328827"/>
            <a:ext cx="7693959" cy="30066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Processo por meio do qual as ideias são </a:t>
            </a:r>
            <a:r>
              <a:rPr lang="pt-BR" sz="2000" b="1" dirty="0">
                <a:solidFill>
                  <a:srgbClr val="C00000"/>
                </a:solidFill>
              </a:rPr>
              <a:t>geradas</a:t>
            </a:r>
            <a:r>
              <a:rPr lang="pt-BR" sz="2000" dirty="0"/>
              <a:t>, </a:t>
            </a:r>
            <a:r>
              <a:rPr lang="pt-BR" sz="2000" b="1" dirty="0">
                <a:solidFill>
                  <a:srgbClr val="C00000"/>
                </a:solidFill>
              </a:rPr>
              <a:t>desenvolvidas</a:t>
            </a:r>
            <a:r>
              <a:rPr lang="pt-BR" sz="2000" dirty="0"/>
              <a:t> e transformadas em </a:t>
            </a:r>
            <a:r>
              <a:rPr lang="pt-BR" sz="2000" b="1" dirty="0">
                <a:solidFill>
                  <a:srgbClr val="C00000"/>
                </a:solidFill>
              </a:rPr>
              <a:t>valor</a:t>
            </a:r>
            <a:r>
              <a:rPr lang="pt-BR" sz="2000" dirty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Uma pessoa criativa é aquela que encontra </a:t>
            </a:r>
            <a:r>
              <a:rPr lang="pt-BR" sz="2000" b="1" dirty="0">
                <a:solidFill>
                  <a:srgbClr val="C00000"/>
                </a:solidFill>
              </a:rPr>
              <a:t>novas soluções</a:t>
            </a:r>
            <a:r>
              <a:rPr lang="pt-BR" sz="2000" dirty="0"/>
              <a:t> para velhos e novos </a:t>
            </a:r>
            <a:r>
              <a:rPr lang="pt-BR" sz="2000" b="1" dirty="0">
                <a:solidFill>
                  <a:srgbClr val="C00000"/>
                </a:solidFill>
              </a:rPr>
              <a:t>problemas.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F725106-A16A-47A8-9B30-812019BD8871}"/>
              </a:ext>
            </a:extLst>
          </p:cNvPr>
          <p:cNvSpPr txBox="1"/>
          <p:nvPr/>
        </p:nvSpPr>
        <p:spPr>
          <a:xfrm>
            <a:off x="474402" y="5703210"/>
            <a:ext cx="24386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@tara-winstead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A795D836-3D3E-4833-9090-022E1B9EEBA0}"/>
              </a:ext>
            </a:extLst>
          </p:cNvPr>
          <p:cNvCxnSpPr/>
          <p:nvPr/>
        </p:nvCxnSpPr>
        <p:spPr>
          <a:xfrm>
            <a:off x="3815232" y="1683307"/>
            <a:ext cx="7740534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A92DC3B-B20C-4ACD-BD75-75915D5135E7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FCAFCC1-9DB4-2040-B0F5-1CAFB1BC8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1" y="1100289"/>
            <a:ext cx="3071525" cy="460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54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486E59-C545-4671-828B-2B4555E8F53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7F8833D-97B7-4FF6-B9CE-D5FB8F3D5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103" y="1438231"/>
            <a:ext cx="4102082" cy="4164869"/>
          </a:xfrm>
          <a:prstGeom prst="rect">
            <a:avLst/>
          </a:prstGeom>
        </p:spPr>
      </p:pic>
      <p:sp>
        <p:nvSpPr>
          <p:cNvPr id="11" name="Espaço Reservado para Conteúdo 5">
            <a:extLst>
              <a:ext uri="{FF2B5EF4-FFF2-40B4-BE49-F238E27FC236}">
                <a16:creationId xmlns:a16="http://schemas.microsoft.com/office/drawing/2014/main" id="{1358B156-A859-414D-A01A-F5477BF8FE52}"/>
              </a:ext>
            </a:extLst>
          </p:cNvPr>
          <p:cNvSpPr txBox="1">
            <a:spLocks/>
          </p:cNvSpPr>
          <p:nvPr/>
        </p:nvSpPr>
        <p:spPr>
          <a:xfrm>
            <a:off x="1171456" y="2095500"/>
            <a:ext cx="4006600" cy="30878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000" dirty="0">
                <a:solidFill>
                  <a:srgbClr val="19519F"/>
                </a:solidFill>
              </a:rPr>
              <a:t>“Como eu quero ser </a:t>
            </a:r>
            <a:r>
              <a:rPr lang="pt-BR" sz="3000" dirty="0">
                <a:solidFill>
                  <a:srgbClr val="C00000"/>
                </a:solidFill>
              </a:rPr>
              <a:t>reconhecido(a) </a:t>
            </a:r>
            <a:r>
              <a:rPr lang="pt-BR" sz="3000" dirty="0">
                <a:solidFill>
                  <a:srgbClr val="19519F"/>
                </a:solidFill>
              </a:rPr>
              <a:t>nos próximos 5 anos?”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rgbClr val="19519F"/>
                </a:solidFill>
              </a:rPr>
              <a:t>» Qual seu </a:t>
            </a:r>
            <a:r>
              <a:rPr lang="pt-BR" sz="2000" dirty="0">
                <a:solidFill>
                  <a:srgbClr val="C00000"/>
                </a:solidFill>
              </a:rPr>
              <a:t>objetivo</a:t>
            </a:r>
            <a:r>
              <a:rPr lang="pt-BR" sz="2000" dirty="0">
                <a:solidFill>
                  <a:srgbClr val="19519F"/>
                </a:solidFill>
              </a:rPr>
              <a:t>?</a:t>
            </a:r>
            <a:endParaRPr lang="pt-BR" sz="2000" b="1" dirty="0">
              <a:solidFill>
                <a:srgbClr val="19519F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BCD2B97-80B1-46B0-B8C8-5DFF683339E7}"/>
              </a:ext>
            </a:extLst>
          </p:cNvPr>
          <p:cNvSpPr txBox="1"/>
          <p:nvPr/>
        </p:nvSpPr>
        <p:spPr>
          <a:xfrm>
            <a:off x="7340103" y="5627164"/>
            <a:ext cx="41020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@dogukan-melik-sevindik-1121476372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22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486E59-C545-4671-828B-2B4555E8F53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B177E33-6239-484E-9E22-ED60ACA4F094}"/>
              </a:ext>
            </a:extLst>
          </p:cNvPr>
          <p:cNvSpPr/>
          <p:nvPr/>
        </p:nvSpPr>
        <p:spPr>
          <a:xfrm>
            <a:off x="686431" y="1934879"/>
            <a:ext cx="4418970" cy="3377093"/>
          </a:xfrm>
          <a:prstGeom prst="roundRect">
            <a:avLst/>
          </a:prstGeom>
          <a:solidFill>
            <a:schemeClr val="bg1"/>
          </a:solidFill>
          <a:ln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HUB CENTRAL</a:t>
            </a:r>
          </a:p>
          <a:p>
            <a:pPr algn="ctr"/>
            <a:endParaRPr lang="pt-BR" sz="20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pt-BR" sz="19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Onde você controla a narrativa</a:t>
            </a:r>
          </a:p>
          <a:p>
            <a:pPr algn="ctr"/>
            <a:r>
              <a:rPr lang="pt-BR" sz="19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(Lattes, ORCID, Site/blog)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D379F68-5C4E-4F27-85FE-B04658272A00}"/>
              </a:ext>
            </a:extLst>
          </p:cNvPr>
          <p:cNvSpPr/>
          <p:nvPr/>
        </p:nvSpPr>
        <p:spPr>
          <a:xfrm>
            <a:off x="7086601" y="1934878"/>
            <a:ext cx="4418970" cy="3377093"/>
          </a:xfrm>
          <a:prstGeom prst="roundRect">
            <a:avLst/>
          </a:prstGeom>
          <a:solidFill>
            <a:schemeClr val="bg1"/>
          </a:solidFill>
          <a:ln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PLATAFORMAS DE</a:t>
            </a:r>
          </a:p>
          <a:p>
            <a:pPr algn="ctr"/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DIFUSÃO</a:t>
            </a:r>
          </a:p>
          <a:p>
            <a:pPr algn="ctr"/>
            <a:endParaRPr lang="pt-BR" sz="20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pt-BR" sz="19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Analise prós e contras de cada uma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C8FAC26B-8EF9-4BC3-9EF8-B70C13F38CF8}"/>
              </a:ext>
            </a:extLst>
          </p:cNvPr>
          <p:cNvCxnSpPr>
            <a:cxnSpLocks/>
          </p:cNvCxnSpPr>
          <p:nvPr/>
        </p:nvCxnSpPr>
        <p:spPr>
          <a:xfrm>
            <a:off x="5105401" y="3784902"/>
            <a:ext cx="1981200" cy="0"/>
          </a:xfrm>
          <a:prstGeom prst="straightConnector1">
            <a:avLst/>
          </a:prstGeom>
          <a:ln w="57150">
            <a:solidFill>
              <a:srgbClr val="F2870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744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486E59-C545-4671-828B-2B4555E8F53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75E0907-A26C-40ED-AF50-2469080D302D}"/>
              </a:ext>
            </a:extLst>
          </p:cNvPr>
          <p:cNvSpPr/>
          <p:nvPr/>
        </p:nvSpPr>
        <p:spPr>
          <a:xfrm>
            <a:off x="667997" y="1192565"/>
            <a:ext cx="5299666" cy="104436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Instagram e </a:t>
            </a:r>
            <a:r>
              <a:rPr lang="pt-BR" sz="1600" b="1" dirty="0" err="1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TikTok</a:t>
            </a: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ctr"/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Redes populares, com público amplo. Bom potencial para difusão. Exigem uso de mais ferramentas de criação. </a:t>
            </a:r>
            <a:r>
              <a:rPr lang="pt-BR" sz="1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Vídeos curtos: alto poder de engajamento.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12556552-4279-4C97-A4A7-9E72A099273D}"/>
              </a:ext>
            </a:extLst>
          </p:cNvPr>
          <p:cNvSpPr/>
          <p:nvPr/>
        </p:nvSpPr>
        <p:spPr>
          <a:xfrm>
            <a:off x="6224338" y="1192565"/>
            <a:ext cx="5299666" cy="104436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 e Threads </a:t>
            </a:r>
          </a:p>
          <a:p>
            <a:pPr algn="ctr"/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Ótima para acompanhar as últimas tendências, participar de debates e interagir com jornalistas de ciência e outros acadêmicos.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0377769C-F7A4-4CBE-8DCF-62AD704E5CD1}"/>
              </a:ext>
            </a:extLst>
          </p:cNvPr>
          <p:cNvSpPr/>
          <p:nvPr/>
        </p:nvSpPr>
        <p:spPr>
          <a:xfrm>
            <a:off x="667997" y="2547705"/>
            <a:ext cx="5299666" cy="104436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YouTube </a:t>
            </a:r>
          </a:p>
          <a:p>
            <a:pPr algn="ctr"/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Formatos de vídeos mais longos. Também pode exigir mais ferramentas de criação. Vantagem: aparece nas buscas do Google.</a:t>
            </a:r>
            <a:endParaRPr lang="pt-BR" sz="16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093B9C90-3A2B-4391-965C-EAA82C38008E}"/>
              </a:ext>
            </a:extLst>
          </p:cNvPr>
          <p:cNvSpPr/>
          <p:nvPr/>
        </p:nvSpPr>
        <p:spPr>
          <a:xfrm>
            <a:off x="667997" y="3902845"/>
            <a:ext cx="5299666" cy="104436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Podcasts </a:t>
            </a:r>
          </a:p>
          <a:p>
            <a:pPr algn="ctr"/>
            <a:r>
              <a:rPr lang="pt-BR" sz="160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Necessita de pouco </a:t>
            </a:r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investimento, mas é mais difícil difundir sem apoio de outras redes.</a:t>
            </a:r>
            <a:endParaRPr lang="pt-BR" sz="16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EDB4ACD6-7BFD-43C9-A495-EE61DDBC961D}"/>
              </a:ext>
            </a:extLst>
          </p:cNvPr>
          <p:cNvSpPr/>
          <p:nvPr/>
        </p:nvSpPr>
        <p:spPr>
          <a:xfrm>
            <a:off x="6224338" y="2547705"/>
            <a:ext cx="5299666" cy="104436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LinkedIn </a:t>
            </a:r>
          </a:p>
          <a:p>
            <a:pPr algn="ctr"/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Ideal para se conectar com a indústria, gestores de inovação e potenciais investidores.</a:t>
            </a:r>
            <a:endParaRPr lang="pt-BR" sz="16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BD9453C0-CE46-4C51-B8BC-308CD9A45E27}"/>
              </a:ext>
            </a:extLst>
          </p:cNvPr>
          <p:cNvSpPr/>
          <p:nvPr/>
        </p:nvSpPr>
        <p:spPr>
          <a:xfrm>
            <a:off x="6224337" y="3902845"/>
            <a:ext cx="5299666" cy="104436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err="1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ResearchGate</a:t>
            </a: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 Academia.edu. </a:t>
            </a:r>
          </a:p>
          <a:p>
            <a:pPr algn="ctr"/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Compartilhamento de artigos, contato com pares, resolver questões técnicas.</a:t>
            </a:r>
            <a:endParaRPr lang="pt-BR" sz="16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Espaço Reservado para Conteúdo 5">
            <a:extLst>
              <a:ext uri="{FF2B5EF4-FFF2-40B4-BE49-F238E27FC236}">
                <a16:creationId xmlns:a16="http://schemas.microsoft.com/office/drawing/2014/main" id="{3B1C48C7-0DFF-48EA-9298-BE943269E05D}"/>
              </a:ext>
            </a:extLst>
          </p:cNvPr>
          <p:cNvSpPr txBox="1">
            <a:spLocks/>
          </p:cNvSpPr>
          <p:nvPr/>
        </p:nvSpPr>
        <p:spPr>
          <a:xfrm>
            <a:off x="2079702" y="5143255"/>
            <a:ext cx="8572256" cy="10443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dirty="0">
                <a:solidFill>
                  <a:srgbClr val="C00000"/>
                </a:solidFill>
              </a:rPr>
              <a:t>UTILIZE O </a:t>
            </a:r>
            <a:r>
              <a:rPr lang="pt-BR" sz="2200" b="1" dirty="0">
                <a:solidFill>
                  <a:srgbClr val="C00000"/>
                </a:solidFill>
              </a:rPr>
              <a:t>MESMO ASSUNTO</a:t>
            </a:r>
            <a:r>
              <a:rPr lang="pt-BR" sz="2200" dirty="0">
                <a:solidFill>
                  <a:srgbClr val="C00000"/>
                </a:solidFill>
              </a:rPr>
              <a:t>, MAS</a:t>
            </a:r>
            <a:r>
              <a:rPr lang="pt-BR" sz="2200" b="1" dirty="0">
                <a:solidFill>
                  <a:srgbClr val="F28705"/>
                </a:solidFill>
              </a:rPr>
              <a:t> NÃO </a:t>
            </a:r>
            <a:r>
              <a:rPr lang="pt-BR" sz="2200" dirty="0">
                <a:solidFill>
                  <a:srgbClr val="C00000"/>
                </a:solidFill>
              </a:rPr>
              <a:t>O </a:t>
            </a:r>
            <a:r>
              <a:rPr lang="pt-BR" sz="2200" dirty="0">
                <a:solidFill>
                  <a:srgbClr val="19519F"/>
                </a:solidFill>
              </a:rPr>
              <a:t>MESMO CONTEÚDO </a:t>
            </a:r>
            <a:r>
              <a:rPr lang="pt-BR" sz="2200" dirty="0">
                <a:solidFill>
                  <a:srgbClr val="C00000"/>
                </a:solidFill>
              </a:rPr>
              <a:t>PARA DIFERENTES PLATAFORMAS!</a:t>
            </a:r>
          </a:p>
        </p:txBody>
      </p:sp>
    </p:spTree>
    <p:extLst>
      <p:ext uri="{BB962C8B-B14F-4D97-AF65-F5344CB8AC3E}">
        <p14:creationId xmlns:p14="http://schemas.microsoft.com/office/powerpoint/2010/main" val="4067117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486E59-C545-4671-828B-2B4555E8F53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5C4AA0D-9DE3-411B-8678-5CB750303825}"/>
              </a:ext>
            </a:extLst>
          </p:cNvPr>
          <p:cNvSpPr/>
          <p:nvPr/>
        </p:nvSpPr>
        <p:spPr>
          <a:xfrm>
            <a:off x="573476" y="1630033"/>
            <a:ext cx="3587933" cy="1798967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Crie conteúdos interessantes</a:t>
            </a:r>
          </a:p>
          <a:p>
            <a:pPr algn="ctr"/>
            <a:r>
              <a:rPr lang="pt-BR" i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Para seu público, não para você</a:t>
            </a:r>
          </a:p>
        </p:txBody>
      </p:sp>
      <p:sp>
        <p:nvSpPr>
          <p:cNvPr id="10" name="Espaço Reservado para Texto 4">
            <a:extLst>
              <a:ext uri="{FF2B5EF4-FFF2-40B4-BE49-F238E27FC236}">
                <a16:creationId xmlns:a16="http://schemas.microsoft.com/office/drawing/2014/main" id="{F849F73E-9D84-47D8-B856-A21926659581}"/>
              </a:ext>
            </a:extLst>
          </p:cNvPr>
          <p:cNvSpPr txBox="1">
            <a:spLocks/>
          </p:cNvSpPr>
          <p:nvPr/>
        </p:nvSpPr>
        <p:spPr>
          <a:xfrm>
            <a:off x="844459" y="936559"/>
            <a:ext cx="7606747" cy="6435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  <a:latin typeface="Bakbak One"/>
              </a:rPr>
              <a:t>AWARENESS / </a:t>
            </a:r>
            <a:r>
              <a:rPr lang="pt-BR" dirty="0">
                <a:solidFill>
                  <a:srgbClr val="C00000"/>
                </a:solidFill>
                <a:latin typeface="Bakbak One"/>
              </a:rPr>
              <a:t>VISIBILIDADE</a:t>
            </a:r>
            <a:r>
              <a:rPr lang="pt-BR" dirty="0">
                <a:solidFill>
                  <a:schemeClr val="tx1"/>
                </a:solidFill>
                <a:latin typeface="Bakbak One"/>
              </a:rPr>
              <a:t> / </a:t>
            </a:r>
            <a:r>
              <a:rPr lang="pt-BR" dirty="0">
                <a:solidFill>
                  <a:srgbClr val="C00000"/>
                </a:solidFill>
                <a:latin typeface="Bakbak One"/>
              </a:rPr>
              <a:t>ENGAJAMENTO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2AC65EE-A492-4390-972E-AF343530CF4B}"/>
              </a:ext>
            </a:extLst>
          </p:cNvPr>
          <p:cNvSpPr/>
          <p:nvPr/>
        </p:nvSpPr>
        <p:spPr>
          <a:xfrm>
            <a:off x="4302033" y="1656260"/>
            <a:ext cx="3587933" cy="1798967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Adeque a linguagem e o</a:t>
            </a:r>
          </a:p>
          <a:p>
            <a:pPr algn="ctr"/>
            <a:r>
              <a:rPr lang="pt-BR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formato de conteúdo</a:t>
            </a:r>
          </a:p>
          <a:p>
            <a:pPr algn="ctr"/>
            <a:r>
              <a:rPr lang="pt-BR" i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Simplifique sem distorcer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F4E264B4-3378-461B-BB6A-1ADAD10C56B6}"/>
              </a:ext>
            </a:extLst>
          </p:cNvPr>
          <p:cNvSpPr/>
          <p:nvPr/>
        </p:nvSpPr>
        <p:spPr>
          <a:xfrm>
            <a:off x="8030591" y="1630033"/>
            <a:ext cx="3587933" cy="1798967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Escolha o canal correto</a:t>
            </a:r>
          </a:p>
          <a:p>
            <a:pPr algn="ctr"/>
            <a:r>
              <a:rPr lang="pt-BR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Redes sociais? E-mail? Blog?</a:t>
            </a:r>
            <a:endParaRPr lang="pt-BR" i="1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8A8B47C-8CFB-40B3-925E-91D8B76F6281}"/>
              </a:ext>
            </a:extLst>
          </p:cNvPr>
          <p:cNvSpPr/>
          <p:nvPr/>
        </p:nvSpPr>
        <p:spPr>
          <a:xfrm>
            <a:off x="573475" y="3763633"/>
            <a:ext cx="3587933" cy="1798967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Interaja e fomente o diálogo</a:t>
            </a:r>
          </a:p>
          <a:p>
            <a:pPr algn="ctr"/>
            <a:r>
              <a:rPr lang="pt-BR" i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Promova feedbacks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760787F4-37C4-44B2-9F79-876F14DA6AA4}"/>
              </a:ext>
            </a:extLst>
          </p:cNvPr>
          <p:cNvSpPr/>
          <p:nvPr/>
        </p:nvSpPr>
        <p:spPr>
          <a:xfrm>
            <a:off x="4302032" y="3763633"/>
            <a:ext cx="3587933" cy="1798967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Faça parcerias</a:t>
            </a:r>
          </a:p>
          <a:p>
            <a:pPr algn="ctr"/>
            <a:r>
              <a:rPr lang="pt-BR" i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Ache quem tem público</a:t>
            </a:r>
          </a:p>
          <a:p>
            <a:pPr algn="ctr"/>
            <a:r>
              <a:rPr lang="pt-BR" i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semelhante e se ofereça para</a:t>
            </a:r>
          </a:p>
          <a:p>
            <a:pPr algn="ctr"/>
            <a:r>
              <a:rPr lang="pt-BR" i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ser um “convidado”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48A8A1A4-C97E-46C4-9AEE-69D615F76D7B}"/>
              </a:ext>
            </a:extLst>
          </p:cNvPr>
          <p:cNvSpPr/>
          <p:nvPr/>
        </p:nvSpPr>
        <p:spPr>
          <a:xfrm>
            <a:off x="8030591" y="3799944"/>
            <a:ext cx="3587933" cy="1798967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Acompanhe assuntos do</a:t>
            </a:r>
          </a:p>
          <a:p>
            <a:pPr algn="ctr"/>
            <a:r>
              <a:rPr lang="pt-BR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momento que seu público se</a:t>
            </a:r>
          </a:p>
          <a:p>
            <a:pPr algn="ctr"/>
            <a:r>
              <a:rPr lang="pt-BR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interessa</a:t>
            </a:r>
          </a:p>
          <a:p>
            <a:pPr algn="ctr"/>
            <a:r>
              <a:rPr lang="pt-BR" i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Demonstre a relevância da</a:t>
            </a:r>
          </a:p>
          <a:p>
            <a:pPr algn="ctr"/>
            <a:r>
              <a:rPr lang="pt-BR" i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ciência para as preocupações</a:t>
            </a:r>
          </a:p>
          <a:p>
            <a:pPr algn="ctr"/>
            <a:r>
              <a:rPr lang="pt-BR" i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diárias do público</a:t>
            </a:r>
          </a:p>
        </p:txBody>
      </p:sp>
    </p:spTree>
    <p:extLst>
      <p:ext uri="{BB962C8B-B14F-4D97-AF65-F5344CB8AC3E}">
        <p14:creationId xmlns:p14="http://schemas.microsoft.com/office/powerpoint/2010/main" val="232531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486E59-C545-4671-828B-2B4555E8F53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5C4AA0D-9DE3-411B-8678-5CB750303825}"/>
              </a:ext>
            </a:extLst>
          </p:cNvPr>
          <p:cNvSpPr/>
          <p:nvPr/>
        </p:nvSpPr>
        <p:spPr>
          <a:xfrm>
            <a:off x="844459" y="1630033"/>
            <a:ext cx="4108541" cy="2774521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Seja um </a:t>
            </a:r>
            <a:r>
              <a:rPr lang="pt-BR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honest</a:t>
            </a:r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broker</a:t>
            </a:r>
          </a:p>
          <a:p>
            <a:pPr algn="ctr"/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(corretor honesto): não</a:t>
            </a:r>
          </a:p>
          <a:p>
            <a:pPr algn="ctr"/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extrapole os resultados além</a:t>
            </a:r>
          </a:p>
          <a:p>
            <a:pPr algn="ctr"/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 pesquisa; seja claro quando</a:t>
            </a:r>
          </a:p>
          <a:p>
            <a:pPr algn="ctr"/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apresentar opiniões pessoais.</a:t>
            </a:r>
          </a:p>
          <a:p>
            <a:pPr algn="ctr"/>
            <a:endParaRPr lang="pt-BR" sz="2000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Às vezes isso também é bom</a:t>
            </a:r>
          </a:p>
        </p:txBody>
      </p:sp>
      <p:sp>
        <p:nvSpPr>
          <p:cNvPr id="10" name="Espaço Reservado para Texto 4">
            <a:extLst>
              <a:ext uri="{FF2B5EF4-FFF2-40B4-BE49-F238E27FC236}">
                <a16:creationId xmlns:a16="http://schemas.microsoft.com/office/drawing/2014/main" id="{F849F73E-9D84-47D8-B856-A21926659581}"/>
              </a:ext>
            </a:extLst>
          </p:cNvPr>
          <p:cNvSpPr txBox="1">
            <a:spLocks/>
          </p:cNvSpPr>
          <p:nvPr/>
        </p:nvSpPr>
        <p:spPr>
          <a:xfrm>
            <a:off x="844459" y="936559"/>
            <a:ext cx="7606747" cy="6435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  <a:latin typeface="Bakbak One"/>
              </a:rPr>
              <a:t>AWARENESS / </a:t>
            </a:r>
            <a:r>
              <a:rPr lang="pt-BR" dirty="0">
                <a:solidFill>
                  <a:srgbClr val="C00000"/>
                </a:solidFill>
                <a:latin typeface="Bakbak One"/>
              </a:rPr>
              <a:t>VISIBILIDADE</a:t>
            </a:r>
            <a:r>
              <a:rPr lang="pt-BR" dirty="0">
                <a:solidFill>
                  <a:schemeClr val="tx1"/>
                </a:solidFill>
                <a:latin typeface="Bakbak One"/>
              </a:rPr>
              <a:t> / </a:t>
            </a:r>
            <a:r>
              <a:rPr lang="pt-BR" dirty="0">
                <a:solidFill>
                  <a:srgbClr val="C00000"/>
                </a:solidFill>
                <a:latin typeface="Bakbak One"/>
              </a:rPr>
              <a:t>ENGAJAMENTO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75E0907-A26C-40ED-AF50-2469080D302D}"/>
              </a:ext>
            </a:extLst>
          </p:cNvPr>
          <p:cNvSpPr/>
          <p:nvPr/>
        </p:nvSpPr>
        <p:spPr>
          <a:xfrm>
            <a:off x="844459" y="4705787"/>
            <a:ext cx="4108541" cy="104436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Não seja “sensacionalista”</a:t>
            </a:r>
            <a:endParaRPr lang="pt-BR" sz="2000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046DCD55-F116-4E71-8E51-2D7F8973C407}"/>
              </a:ext>
            </a:extLst>
          </p:cNvPr>
          <p:cNvSpPr/>
          <p:nvPr/>
        </p:nvSpPr>
        <p:spPr>
          <a:xfrm>
            <a:off x="5314951" y="4705787"/>
            <a:ext cx="6248400" cy="104436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ordem importa: </a:t>
            </a:r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inverta a ordem acadêmica!</a:t>
            </a:r>
          </a:p>
          <a:p>
            <a:pPr algn="ctr"/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Conclusões	Contextualização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82A1E51E-3FB3-424B-A776-97B12FE2D89A}"/>
              </a:ext>
            </a:extLst>
          </p:cNvPr>
          <p:cNvCxnSpPr/>
          <p:nvPr/>
        </p:nvCxnSpPr>
        <p:spPr>
          <a:xfrm>
            <a:off x="7981950" y="5410200"/>
            <a:ext cx="2857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634DD163-0975-47AF-8DBE-B95590ADC918}"/>
              </a:ext>
            </a:extLst>
          </p:cNvPr>
          <p:cNvSpPr/>
          <p:nvPr/>
        </p:nvSpPr>
        <p:spPr>
          <a:xfrm>
            <a:off x="5314951" y="1630033"/>
            <a:ext cx="2952749" cy="104436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Tenha consistência</a:t>
            </a:r>
            <a:endParaRPr lang="pt-BR" sz="2000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AA4193B5-A43C-4142-812F-AC2A11E6CA5B}"/>
              </a:ext>
            </a:extLst>
          </p:cNvPr>
          <p:cNvSpPr/>
          <p:nvPr/>
        </p:nvSpPr>
        <p:spPr>
          <a:xfrm>
            <a:off x="8598547" y="1630033"/>
            <a:ext cx="2964804" cy="104436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Sempre que possível,</a:t>
            </a:r>
          </a:p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conte histórias</a:t>
            </a:r>
            <a:endParaRPr lang="pt-BR" sz="2000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A1A85B8B-BBAC-4CC7-BA04-52547019ABCF}"/>
              </a:ext>
            </a:extLst>
          </p:cNvPr>
          <p:cNvSpPr/>
          <p:nvPr/>
        </p:nvSpPr>
        <p:spPr>
          <a:xfrm>
            <a:off x="5314951" y="3304867"/>
            <a:ext cx="2952749" cy="104436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Incentive o compartilhamento</a:t>
            </a:r>
            <a:endParaRPr lang="pt-BR" sz="2000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E419B385-C01D-498B-A559-8CBD020F2209}"/>
              </a:ext>
            </a:extLst>
          </p:cNvPr>
          <p:cNvSpPr/>
          <p:nvPr/>
        </p:nvSpPr>
        <p:spPr>
          <a:xfrm>
            <a:off x="8610602" y="3304867"/>
            <a:ext cx="2952749" cy="1044360"/>
          </a:xfrm>
          <a:prstGeom prst="roundRect">
            <a:avLst/>
          </a:prstGeom>
          <a:solidFill>
            <a:schemeClr val="bg1"/>
          </a:solidFill>
          <a:ln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Não seja “artificial”</a:t>
            </a:r>
            <a:endParaRPr lang="pt-BR" sz="2000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5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86285F9-EA4D-4E97-9E3B-238BCE314C7D}"/>
              </a:ext>
            </a:extLst>
          </p:cNvPr>
          <p:cNvSpPr txBox="1"/>
          <p:nvPr/>
        </p:nvSpPr>
        <p:spPr>
          <a:xfrm>
            <a:off x="4966191" y="5646821"/>
            <a:ext cx="30776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instagram.com/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marikrugerb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563103-F958-4012-978E-6F786F69F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34" y="614308"/>
            <a:ext cx="7718532" cy="50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33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86285F9-EA4D-4E97-9E3B-238BCE314C7D}"/>
              </a:ext>
            </a:extLst>
          </p:cNvPr>
          <p:cNvSpPr txBox="1"/>
          <p:nvPr/>
        </p:nvSpPr>
        <p:spPr>
          <a:xfrm>
            <a:off x="4966191" y="5646821"/>
            <a:ext cx="30776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instagram.com/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afrofisico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087D065-7E52-469C-BA7D-D2B4704A5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656" y="585691"/>
            <a:ext cx="7777844" cy="509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84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86285F9-EA4D-4E97-9E3B-238BCE314C7D}"/>
              </a:ext>
            </a:extLst>
          </p:cNvPr>
          <p:cNvSpPr txBox="1"/>
          <p:nvPr/>
        </p:nvSpPr>
        <p:spPr>
          <a:xfrm>
            <a:off x="4966191" y="5646821"/>
            <a:ext cx="30776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instagram.com/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steniosuxx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9C99399-9428-4FD4-8482-AF77FEE0A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607" y="545488"/>
            <a:ext cx="7815944" cy="51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23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F55AE36-5CED-4CE9-AF9A-B540BF81D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696" y="761851"/>
            <a:ext cx="8838607" cy="49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7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54A3D-A860-D25D-CC51-46E30D959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5518E188-15B0-1DC9-B7B7-05170D51ED4C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4930D26-4125-A356-4699-694AF52B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78" y="952967"/>
            <a:ext cx="9529232" cy="474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89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E06EC-D377-4F5C-B1AD-D4F8D486D4D5}"/>
              </a:ext>
            </a:extLst>
          </p:cNvPr>
          <p:cNvSpPr txBox="1">
            <a:spLocks/>
          </p:cNvSpPr>
          <p:nvPr/>
        </p:nvSpPr>
        <p:spPr>
          <a:xfrm>
            <a:off x="626509" y="904862"/>
            <a:ext cx="10929257" cy="6245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3200" b="1" dirty="0">
                <a:solidFill>
                  <a:srgbClr val="323232"/>
                </a:solidFill>
                <a:latin typeface="Bakbak One"/>
              </a:rPr>
              <a:t>O QUE NOS IMPEDE DE SER CRIATIVOS?</a:t>
            </a:r>
            <a:endParaRPr lang="pt-BR" sz="3200" b="1" dirty="0">
              <a:latin typeface="Bakbak One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34C31F-450A-4055-9204-D7E15671A808}"/>
              </a:ext>
            </a:extLst>
          </p:cNvPr>
          <p:cNvSpPr txBox="1">
            <a:spLocks/>
          </p:cNvSpPr>
          <p:nvPr/>
        </p:nvSpPr>
        <p:spPr>
          <a:xfrm>
            <a:off x="636233" y="1701248"/>
            <a:ext cx="8812567" cy="39595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/>
              <a:t>SIGA AS REGRAS: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» “Não pinte fora do contorno”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» “Elefantes não podem ser coloridos”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» “Todo mundo faz assim. Você precisa fazer assim também”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/>
              <a:t>BLOQUEIOS MENTAIS: </a:t>
            </a:r>
            <a:r>
              <a:rPr lang="pt-BR" sz="2400" b="1" dirty="0">
                <a:solidFill>
                  <a:srgbClr val="C00000"/>
                </a:solidFill>
              </a:rPr>
              <a:t>“É PROIBIDO ERRAR”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» “Eu não deveria ter feito isso”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» “Nunca mais vou me expor assim”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» “Não sou bom o suficiente”</a:t>
            </a:r>
            <a:endParaRPr lang="pt-BR" sz="2000" b="1" dirty="0">
              <a:solidFill>
                <a:srgbClr val="C0000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D95971-121F-40D6-91B5-CCA82F8CDBCE}"/>
              </a:ext>
            </a:extLst>
          </p:cNvPr>
          <p:cNvSpPr txBox="1"/>
          <p:nvPr/>
        </p:nvSpPr>
        <p:spPr>
          <a:xfrm>
            <a:off x="8464935" y="5660749"/>
            <a:ext cx="310055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3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3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3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@yankrukov</a:t>
            </a:r>
            <a:endParaRPr lang="pt-BR" sz="1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1AF5CF9-3CB4-48F4-97B4-E5558DBE7C42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E0E7212-E8D5-293A-5309-1D1B3E702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80" y="904862"/>
            <a:ext cx="3170591" cy="47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34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FB6CF-8C76-84EE-7A4D-33D98A650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0E6C4E-D074-6630-9C8F-96E4D20627CB}"/>
              </a:ext>
            </a:extLst>
          </p:cNvPr>
          <p:cNvSpPr txBox="1">
            <a:spLocks/>
          </p:cNvSpPr>
          <p:nvPr/>
        </p:nvSpPr>
        <p:spPr>
          <a:xfrm>
            <a:off x="626509" y="904862"/>
            <a:ext cx="10929257" cy="6245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3200" b="1" dirty="0">
                <a:solidFill>
                  <a:srgbClr val="323232"/>
                </a:solidFill>
                <a:latin typeface="Bakbak One"/>
              </a:rPr>
              <a:t>O QUE NOS IMPEDE DE SER CRIATIVOS?</a:t>
            </a:r>
            <a:endParaRPr lang="pt-BR" sz="3200" b="1" dirty="0">
              <a:latin typeface="Bakbak One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710152-E00A-187D-6BE4-2BD42891B0CB}"/>
              </a:ext>
            </a:extLst>
          </p:cNvPr>
          <p:cNvSpPr txBox="1">
            <a:spLocks/>
          </p:cNvSpPr>
          <p:nvPr/>
        </p:nvSpPr>
        <p:spPr>
          <a:xfrm>
            <a:off x="636233" y="1701248"/>
            <a:ext cx="8812567" cy="39595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/>
              <a:t>DIANTE DO ERRO (</a:t>
            </a:r>
            <a:r>
              <a:rPr lang="pt-BR" sz="2400" b="1" dirty="0">
                <a:solidFill>
                  <a:srgbClr val="C00000"/>
                </a:solidFill>
              </a:rPr>
              <a:t>MUDANÇA</a:t>
            </a:r>
            <a:r>
              <a:rPr lang="pt-BR" sz="2400" b="1" dirty="0"/>
              <a:t> DE MENTALIDADE):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» “Eu não sabia que estava fazendo”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» “Eu aprendi como não fazer”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» “Agora eu posso fazer diferente”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/>
              <a:t>HÁBITOS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Como é um dia típico na sua vida?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Quais atividades te estimula a ser mais criativo?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Quais novos estímulos você tem?</a:t>
            </a:r>
            <a:endParaRPr lang="pt-BR" sz="2000" b="1" dirty="0">
              <a:solidFill>
                <a:srgbClr val="C0000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0702D7-ED91-4126-5733-0B32142AE41E}"/>
              </a:ext>
            </a:extLst>
          </p:cNvPr>
          <p:cNvSpPr txBox="1"/>
          <p:nvPr/>
        </p:nvSpPr>
        <p:spPr>
          <a:xfrm>
            <a:off x="7943850" y="5660749"/>
            <a:ext cx="36216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0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0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@soulful-pizza-2080276</a:t>
            </a:r>
            <a:endParaRPr lang="pt-B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BC7F53-3943-0152-EA8C-340054067536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F95046A-C8A8-843E-75FB-525D92755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3671" y="1924855"/>
            <a:ext cx="4774937" cy="273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39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486E59-C545-4671-828B-2B4555E8F53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4980C32-FB47-405F-83CC-595F34D798C4}"/>
              </a:ext>
            </a:extLst>
          </p:cNvPr>
          <p:cNvSpPr/>
          <p:nvPr/>
        </p:nvSpPr>
        <p:spPr>
          <a:xfrm>
            <a:off x="684425" y="3016689"/>
            <a:ext cx="5245355" cy="2146279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Busca a melhor solução </a:t>
            </a: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Usa critérios avaliadores </a:t>
            </a: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Busca objetividade </a:t>
            </a: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Julga e critica respostas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28809C7C-350C-4576-AE34-A13A280D7270}"/>
              </a:ext>
            </a:extLst>
          </p:cNvPr>
          <p:cNvSpPr/>
          <p:nvPr/>
        </p:nvSpPr>
        <p:spPr>
          <a:xfrm>
            <a:off x="684428" y="1923618"/>
            <a:ext cx="5245354" cy="844554"/>
          </a:xfrm>
          <a:prstGeom prst="roundRect">
            <a:avLst/>
          </a:prstGeom>
          <a:solidFill>
            <a:schemeClr val="bg1"/>
          </a:solidFill>
          <a:ln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PENSAMENTO CONVERGENTE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5C4AA0D-9DE3-411B-8678-5CB750303825}"/>
              </a:ext>
            </a:extLst>
          </p:cNvPr>
          <p:cNvSpPr/>
          <p:nvPr/>
        </p:nvSpPr>
        <p:spPr>
          <a:xfrm>
            <a:off x="6262221" y="1923618"/>
            <a:ext cx="5159432" cy="844554"/>
          </a:xfrm>
          <a:prstGeom prst="roundRect">
            <a:avLst/>
          </a:prstGeom>
          <a:solidFill>
            <a:schemeClr val="bg1"/>
          </a:solidFill>
          <a:ln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PENSAMENTO DIVERGENTE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09C2700-93A7-4D49-84F6-DD8D6C30F0A9}"/>
              </a:ext>
            </a:extLst>
          </p:cNvPr>
          <p:cNvSpPr/>
          <p:nvPr/>
        </p:nvSpPr>
        <p:spPr>
          <a:xfrm>
            <a:off x="6262222" y="2992626"/>
            <a:ext cx="5245355" cy="2146279"/>
          </a:xfrm>
          <a:prstGeom prst="roundRect">
            <a:avLst/>
          </a:prstGeom>
          <a:solidFill>
            <a:schemeClr val="bg1"/>
          </a:solidFill>
          <a:ln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Explora possibilidades </a:t>
            </a: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Busca múltiplas respostas </a:t>
            </a: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Não busca a solução certa </a:t>
            </a:r>
          </a:p>
          <a:p>
            <a:pPr algn="ctr"/>
            <a:r>
              <a:rPr lang="pt-BR" sz="20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Evita julgamentos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5AF96F45-A26B-211C-2EC7-A6281AA63936}"/>
              </a:ext>
            </a:extLst>
          </p:cNvPr>
          <p:cNvCxnSpPr/>
          <p:nvPr/>
        </p:nvCxnSpPr>
        <p:spPr>
          <a:xfrm>
            <a:off x="695772" y="1572127"/>
            <a:ext cx="10811805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8EF5C985-3F9A-0AAC-1121-E2066A1E1801}"/>
              </a:ext>
            </a:extLst>
          </p:cNvPr>
          <p:cNvSpPr txBox="1">
            <a:spLocks/>
          </p:cNvSpPr>
          <p:nvPr/>
        </p:nvSpPr>
        <p:spPr>
          <a:xfrm>
            <a:off x="695772" y="783283"/>
            <a:ext cx="10813419" cy="8538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b="1" dirty="0">
                <a:solidFill>
                  <a:srgbClr val="19519F"/>
                </a:solidFill>
                <a:latin typeface="Bakbak One"/>
              </a:rPr>
              <a:t>Criatividade: Tipos de Pensamento</a:t>
            </a:r>
          </a:p>
        </p:txBody>
      </p:sp>
    </p:spTree>
    <p:extLst>
      <p:ext uri="{BB962C8B-B14F-4D97-AF65-F5344CB8AC3E}">
        <p14:creationId xmlns:p14="http://schemas.microsoft.com/office/powerpoint/2010/main" val="279532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E07DC08-7D09-4B1E-9712-CD709F64B9E4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A1E1073-F2A9-E60F-57C7-D5957DF59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253" y="984172"/>
            <a:ext cx="3317014" cy="455494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86877D1-D024-9C42-DC58-FC912E0132D2}"/>
              </a:ext>
            </a:extLst>
          </p:cNvPr>
          <p:cNvSpPr txBox="1"/>
          <p:nvPr/>
        </p:nvSpPr>
        <p:spPr>
          <a:xfrm>
            <a:off x="4462957" y="5539116"/>
            <a:ext cx="36216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0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0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@ann-h-45017 (editada)</a:t>
            </a:r>
            <a:endParaRPr lang="pt-B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187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56DCC-0D80-FB58-EEB4-004ADC921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F69273F-BDA3-9C1F-7F67-C2C431BA3202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04DD72E8-40B8-BC64-C583-995457E06D2A}"/>
              </a:ext>
            </a:extLst>
          </p:cNvPr>
          <p:cNvCxnSpPr/>
          <p:nvPr/>
        </p:nvCxnSpPr>
        <p:spPr>
          <a:xfrm>
            <a:off x="695772" y="1572127"/>
            <a:ext cx="10811805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D195B90D-ED51-52FB-D423-ED2C6DA24083}"/>
              </a:ext>
            </a:extLst>
          </p:cNvPr>
          <p:cNvSpPr txBox="1">
            <a:spLocks/>
          </p:cNvSpPr>
          <p:nvPr/>
        </p:nvSpPr>
        <p:spPr>
          <a:xfrm>
            <a:off x="695772" y="783283"/>
            <a:ext cx="10813419" cy="8538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b="1" dirty="0">
                <a:solidFill>
                  <a:srgbClr val="19519F"/>
                </a:solidFill>
                <a:latin typeface="Bakbak One"/>
              </a:rPr>
              <a:t>Irritações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E171908-BD3B-6DD9-D03E-A9735B741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5" t="41308" r="14932" b="19243"/>
          <a:stretch>
            <a:fillRect/>
          </a:stretch>
        </p:blipFill>
        <p:spPr>
          <a:xfrm>
            <a:off x="695771" y="1913237"/>
            <a:ext cx="3972480" cy="174992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62B0280-9CC2-5174-9430-CEC26EAB9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9" t="39889" r="13280" b="15119"/>
          <a:stretch>
            <a:fillRect/>
          </a:stretch>
        </p:blipFill>
        <p:spPr>
          <a:xfrm>
            <a:off x="695771" y="3429000"/>
            <a:ext cx="3972480" cy="176099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774410C-EE98-9B85-533B-01B958C269B7}"/>
              </a:ext>
            </a:extLst>
          </p:cNvPr>
          <p:cNvSpPr txBox="1"/>
          <p:nvPr/>
        </p:nvSpPr>
        <p:spPr>
          <a:xfrm>
            <a:off x="695771" y="5213684"/>
            <a:ext cx="39724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Imagens: </a:t>
            </a:r>
            <a:r>
              <a:rPr lang="pt-BR" sz="1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Pexels</a:t>
            </a:r>
            <a:r>
              <a:rPr lang="pt-B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@efrem-efre-2786187; @ </a:t>
            </a:r>
            <a:r>
              <a:rPr lang="pt-BR" sz="1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introspectivedsgn</a:t>
            </a:r>
            <a:endParaRPr lang="pt-BR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6766E41-7F6B-EF67-D2B1-379FB4417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935" y="1883594"/>
            <a:ext cx="3448531" cy="321037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A8ECD78-2E76-0629-BC40-6BC08FE23F4C}"/>
              </a:ext>
            </a:extLst>
          </p:cNvPr>
          <p:cNvSpPr txBox="1"/>
          <p:nvPr/>
        </p:nvSpPr>
        <p:spPr>
          <a:xfrm>
            <a:off x="4464960" y="5073820"/>
            <a:ext cx="39724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Imagens: protecbag.com.br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62C36BF-CC31-9240-4274-7B1545EF4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466" y="1770267"/>
            <a:ext cx="3098602" cy="3341439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BF6A5884-E1C6-1408-1AB0-A3F25D5AEDFD}"/>
              </a:ext>
            </a:extLst>
          </p:cNvPr>
          <p:cNvSpPr txBox="1"/>
          <p:nvPr/>
        </p:nvSpPr>
        <p:spPr>
          <a:xfrm>
            <a:off x="7712698" y="5122117"/>
            <a:ext cx="39724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Imagem: embalagemmarca.com.br</a:t>
            </a:r>
          </a:p>
        </p:txBody>
      </p:sp>
    </p:spTree>
    <p:extLst>
      <p:ext uri="{BB962C8B-B14F-4D97-AF65-F5344CB8AC3E}">
        <p14:creationId xmlns:p14="http://schemas.microsoft.com/office/powerpoint/2010/main" val="3162439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5284855" cy="945336"/>
          </a:xfrm>
        </p:spPr>
        <p:txBody>
          <a:bodyPr>
            <a:normAutofit/>
          </a:bodyPr>
          <a:lstStyle/>
          <a:p>
            <a:r>
              <a:rPr lang="pt-BR" dirty="0">
                <a:latin typeface="Bakbak One"/>
              </a:rPr>
              <a:t>Criatividade</a:t>
            </a:r>
          </a:p>
        </p:txBody>
      </p:sp>
      <p:sp>
        <p:nvSpPr>
          <p:cNvPr id="15" name="Espaço Reservado para Texto 4">
            <a:extLst>
              <a:ext uri="{FF2B5EF4-FFF2-40B4-BE49-F238E27FC236}">
                <a16:creationId xmlns:a16="http://schemas.microsoft.com/office/drawing/2014/main" id="{96EF5A38-705A-5A77-7C3F-FC2F6721D00D}"/>
              </a:ext>
            </a:extLst>
          </p:cNvPr>
          <p:cNvSpPr txBox="1">
            <a:spLocks/>
          </p:cNvSpPr>
          <p:nvPr/>
        </p:nvSpPr>
        <p:spPr>
          <a:xfrm>
            <a:off x="664195" y="1939491"/>
            <a:ext cx="7606747" cy="643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>
                <a:solidFill>
                  <a:schemeClr val="tx1"/>
                </a:solidFill>
                <a:latin typeface="Bakbak One"/>
              </a:rPr>
              <a:t>COMO SER CRIATIVO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664195" y="2321652"/>
            <a:ext cx="7606748" cy="30066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“O processo neural subjacente da criatividade é bastante simples: </a:t>
            </a:r>
            <a:r>
              <a:rPr lang="pt-BR" sz="2000" b="1" dirty="0">
                <a:solidFill>
                  <a:srgbClr val="C00000"/>
                </a:solidFill>
              </a:rPr>
              <a:t>é pegar algumas coisas que já sabemos e combiná-las de uma nova maneira.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É preciso entender que o cérebro não é capaz de produzir material novo do zero. Só podemos pegar o que temos em nosso sistema de memória e combiná-lo de diferentes maneiras”</a:t>
            </a:r>
            <a:endParaRPr lang="pt-BR" sz="2000" b="1" dirty="0">
              <a:solidFill>
                <a:srgbClr val="C00000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747C9DC-CCA5-903D-DDED-1AC3BD286E91}"/>
              </a:ext>
            </a:extLst>
          </p:cNvPr>
          <p:cNvSpPr txBox="1"/>
          <p:nvPr/>
        </p:nvSpPr>
        <p:spPr>
          <a:xfrm>
            <a:off x="689707" y="5236129"/>
            <a:ext cx="52848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Morten</a:t>
            </a:r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Friis-Olibarius</a:t>
            </a:r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via 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Utley</a:t>
            </a:r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Stanford 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D.School</a:t>
            </a:r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2021)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7606747" cy="74667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A5B446B-C1E7-497B-C27A-5AA0CF93476D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b="0" i="0" u="none" strike="noStrike" baseline="0" dirty="0">
                <a:solidFill>
                  <a:srgbClr val="333333"/>
                </a:solidFill>
                <a:latin typeface="Roboto-Regular"/>
              </a:rPr>
              <a:t>mentalidade empreendedora e conexões academia-mercado</a:t>
            </a:r>
            <a:endParaRPr lang="pt-BR" sz="1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7CFC30C-A34F-49C2-BD5F-030F30FAD16D}"/>
              </a:ext>
            </a:extLst>
          </p:cNvPr>
          <p:cNvSpPr txBox="1"/>
          <p:nvPr/>
        </p:nvSpPr>
        <p:spPr>
          <a:xfrm>
            <a:off x="9089181" y="5497739"/>
            <a:ext cx="24386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Imagem: 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Pexels</a:t>
            </a:r>
            <a:r>
              <a:rPr lang="pt-BR" sz="11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@kerber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B8130D5-DCEF-4563-821B-4200BC9CB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438" y="871548"/>
            <a:ext cx="3084367" cy="46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4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resentação1" id="{3AB3A11B-285F-4152-A2D9-6A1A0504C029}" vid="{D6D2E804-FC64-44D3-A69F-496CE6DE47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Modelo_para edição (3)</Template>
  <TotalTime>6119</TotalTime>
  <Words>1266</Words>
  <Application>Microsoft Office PowerPoint</Application>
  <PresentationFormat>Widescreen</PresentationFormat>
  <Paragraphs>192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4" baseType="lpstr">
      <vt:lpstr>Aptos</vt:lpstr>
      <vt:lpstr>Arial</vt:lpstr>
      <vt:lpstr>Bakbak One</vt:lpstr>
      <vt:lpstr>Roboto</vt:lpstr>
      <vt:lpstr>Roboto-Regular</vt:lpstr>
      <vt:lpstr>Tema do Office</vt:lpstr>
      <vt:lpstr>Criatividade para gerar negócios com valor</vt:lpstr>
      <vt:lpstr>Criatividade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Criatividade</vt:lpstr>
      <vt:lpstr>Irritações</vt:lpstr>
      <vt:lpstr>DIFUSÃO CIENTÍFICA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Bancada ao Mercado</dc:title>
  <dc:creator>Jessica Borges de Carvalho</dc:creator>
  <cp:lastModifiedBy>Jessica Borges de Carvalho</cp:lastModifiedBy>
  <cp:revision>30</cp:revision>
  <dcterms:created xsi:type="dcterms:W3CDTF">2026-06-25T18:23:02Z</dcterms:created>
  <dcterms:modified xsi:type="dcterms:W3CDTF">2026-07-07T14:26:40Z</dcterms:modified>
</cp:coreProperties>
</file>