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88" r:id="rId5"/>
    <p:sldId id="289" r:id="rId6"/>
    <p:sldId id="290" r:id="rId7"/>
    <p:sldId id="291" r:id="rId8"/>
    <p:sldId id="293" r:id="rId9"/>
    <p:sldId id="292" r:id="rId10"/>
    <p:sldId id="294" r:id="rId11"/>
    <p:sldId id="295" r:id="rId12"/>
    <p:sldId id="28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19F"/>
    <a:srgbClr val="F28705"/>
    <a:srgbClr val="333333"/>
    <a:srgbClr val="93A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>
        <p:scale>
          <a:sx n="50" d="100"/>
          <a:sy n="50" d="100"/>
        </p:scale>
        <p:origin x="234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F449101F-21ED-AEBC-52DA-A28FD95858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3000">
                <a:srgbClr val="93A623">
                  <a:alpha val="85000"/>
                </a:srgbClr>
              </a:gs>
              <a:gs pos="100000">
                <a:srgbClr val="F287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74A38897-62C9-FB8D-E7A0-D02182242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C2A263-2326-525F-AF2B-01BE80D23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77913"/>
            <a:ext cx="12192000" cy="2387600"/>
          </a:xfrm>
        </p:spPr>
        <p:txBody>
          <a:bodyPr anchor="b">
            <a:normAutofit/>
          </a:bodyPr>
          <a:lstStyle>
            <a:lvl1pPr algn="ctr">
              <a:defRPr sz="5000" kern="2000" spc="600" baseline="0">
                <a:solidFill>
                  <a:schemeClr val="bg1"/>
                </a:solidFill>
                <a:latin typeface="Bakbak One" pitchFamily="2" charset="0"/>
                <a:cs typeface="Bakbak One" pitchFamily="2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98F82E-E753-BEC8-6F82-EBF3DA248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200" y="3602038"/>
            <a:ext cx="8355600" cy="1655762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075D732-5526-935F-A6AD-FC658CC23988}"/>
              </a:ext>
            </a:extLst>
          </p:cNvPr>
          <p:cNvCxnSpPr/>
          <p:nvPr userDrawn="1"/>
        </p:nvCxnSpPr>
        <p:spPr>
          <a:xfrm>
            <a:off x="838200" y="3796145"/>
            <a:ext cx="108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95CC03F-EA4A-356A-E797-AC082C06A822}"/>
              </a:ext>
            </a:extLst>
          </p:cNvPr>
          <p:cNvCxnSpPr/>
          <p:nvPr userDrawn="1"/>
        </p:nvCxnSpPr>
        <p:spPr>
          <a:xfrm>
            <a:off x="10273800" y="3796145"/>
            <a:ext cx="108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áfico 5">
            <a:extLst>
              <a:ext uri="{FF2B5EF4-FFF2-40B4-BE49-F238E27FC236}">
                <a16:creationId xmlns:a16="http://schemas.microsoft.com/office/drawing/2014/main" id="{A91E0F94-BAEF-D865-0BE2-AE9A47BB6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4498" y="491172"/>
            <a:ext cx="2743005" cy="108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760F2E7-22FD-C9B7-BC50-82DC1C3FF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23" y="5703458"/>
            <a:ext cx="5111954" cy="81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7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FAF99E1-7952-A21F-12DA-FC88DC20E5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63BF838-3C9B-ACB1-3B83-C554318D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3" y="423589"/>
            <a:ext cx="10919534" cy="957309"/>
          </a:xfrm>
        </p:spPr>
        <p:txBody>
          <a:bodyPr/>
          <a:lstStyle>
            <a:lvl1pPr>
              <a:defRPr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470AD7-E624-F293-75D6-F7EAF7FF9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6233" y="1804487"/>
            <a:ext cx="10919534" cy="3672615"/>
          </a:xfrm>
        </p:spPr>
        <p:txBody>
          <a:bodyPr vert="eaVert"/>
          <a:lstStyle>
            <a:lvl2pPr>
              <a:defRPr>
                <a:solidFill>
                  <a:srgbClr val="333333"/>
                </a:solidFill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769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052BCF-B452-80EF-EC7E-557DE4EE71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B02057-2BC8-3336-735F-B81B606C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423589"/>
            <a:ext cx="9788940" cy="957309"/>
          </a:xfrm>
        </p:spPr>
        <p:txBody>
          <a:bodyPr/>
          <a:lstStyle>
            <a:lvl1pPr>
              <a:defRPr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DE2055-8BA5-0BA3-9F09-BFE1E0D37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33" y="1804486"/>
            <a:ext cx="10929257" cy="367261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683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47C9034-372A-2DB8-DF55-F461EFB11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0FC6E0-1F9B-5E5E-F67C-784D7E21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2" y="423589"/>
            <a:ext cx="10894135" cy="3691805"/>
          </a:xfrm>
        </p:spPr>
        <p:txBody>
          <a:bodyPr anchor="b"/>
          <a:lstStyle>
            <a:lvl1pPr>
              <a:defRPr sz="6000"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F25B9A-73B7-E301-5DD2-0C213722A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232" y="4529388"/>
            <a:ext cx="10919535" cy="957309"/>
          </a:xfr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5921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207D9C0-9646-7737-465B-EE7A73D1EF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79D6F3-0BAA-F91E-A647-D15B6FCF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423589"/>
            <a:ext cx="9753817" cy="957309"/>
          </a:xfrm>
        </p:spPr>
        <p:txBody>
          <a:bodyPr/>
          <a:lstStyle>
            <a:lvl1pPr>
              <a:defRPr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9304C-392C-F749-3752-FEAFB6470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830" y="1846763"/>
            <a:ext cx="5485169" cy="3630339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DE2821-BB93-CCB3-CB2F-4C04EE618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401" y="1853003"/>
            <a:ext cx="5434366" cy="3624099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291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30628E4-F77F-3040-2A13-795644DDBA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3FCA08-1999-CAB0-D229-5581E6A0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423590"/>
            <a:ext cx="9779217" cy="945336"/>
          </a:xfrm>
        </p:spPr>
        <p:txBody>
          <a:bodyPr/>
          <a:lstStyle>
            <a:lvl1pPr>
              <a:defRPr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1671BA-B8F4-1312-0F95-1B7F14C78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233" y="1792513"/>
            <a:ext cx="5459766" cy="9453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3A6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791259-72F1-88AA-5DBE-846ED619F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35" y="3149462"/>
            <a:ext cx="5433386" cy="232764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7010EF5-814E-CC5F-3C0D-2DFEBBFD3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2380" y="1792513"/>
            <a:ext cx="5459766" cy="94533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3A6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2A5F5C-E664-745A-4F3D-C47672B1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2380" y="3149462"/>
            <a:ext cx="5433386" cy="232764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36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F8CE5A5-EA53-67AD-6E32-A5C24248F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159879-DF51-3346-425F-0DDC61AF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7" y="423589"/>
            <a:ext cx="9770509" cy="957309"/>
          </a:xfrm>
        </p:spPr>
        <p:txBody>
          <a:bodyPr/>
          <a:lstStyle>
            <a:lvl1pPr>
              <a:defRPr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7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BECB2D-43EB-7FBC-2D44-9016881863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C56D57E-5339-633F-183C-8ABBE6CBDE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EBA6E7-DB81-0BBF-76BF-5DDA84AF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15" y="423589"/>
            <a:ext cx="3683962" cy="2326234"/>
          </a:xfrm>
        </p:spPr>
        <p:txBody>
          <a:bodyPr anchor="b"/>
          <a:lstStyle>
            <a:lvl1pPr>
              <a:defRPr sz="3200"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01B24-61CD-BE8C-1FC9-0C78B352F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77" y="423589"/>
            <a:ext cx="7209190" cy="5076057"/>
          </a:xfrm>
        </p:spPr>
        <p:txBody>
          <a:bodyPr/>
          <a:lstStyle>
            <a:lvl1pPr>
              <a:defRPr sz="3200">
                <a:solidFill>
                  <a:srgbClr val="333333"/>
                </a:solidFill>
              </a:defRPr>
            </a:lvl1pPr>
            <a:lvl2pPr>
              <a:defRPr sz="2800">
                <a:solidFill>
                  <a:srgbClr val="333333"/>
                </a:solidFill>
              </a:defRPr>
            </a:lvl2pPr>
            <a:lvl3pPr>
              <a:defRPr sz="2400">
                <a:solidFill>
                  <a:srgbClr val="333333"/>
                </a:solidFill>
              </a:defRPr>
            </a:lvl3pPr>
            <a:lvl4pPr>
              <a:defRPr sz="2000"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960DA4-B285-21B1-613A-E7229F1D9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853" y="3173412"/>
            <a:ext cx="3736724" cy="2326234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3785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31AF7359-69FD-D0C9-4C86-F8408679CB3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220A3F0-44DB-A014-CFAD-A9EA1E5FE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46577" y="423589"/>
            <a:ext cx="7235570" cy="5180042"/>
          </a:xfrm>
        </p:spPr>
        <p:txBody>
          <a:bodyPr/>
          <a:lstStyle>
            <a:lvl1pPr marL="0" indent="0">
              <a:buNone/>
              <a:defRPr sz="3200">
                <a:solidFill>
                  <a:srgbClr val="33333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2FAA798E-D68E-3D8E-A40F-DDA901CA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15" y="423589"/>
            <a:ext cx="3683962" cy="2326234"/>
          </a:xfrm>
        </p:spPr>
        <p:txBody>
          <a:bodyPr anchor="b"/>
          <a:lstStyle>
            <a:lvl1pPr>
              <a:defRPr sz="3200"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2EFE28C7-7460-D39C-4713-C3575D94D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853" y="3173412"/>
            <a:ext cx="3736724" cy="2326234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00851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FD01761-8FDA-E09D-DC72-2B956199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9A4253-45EF-11FC-6F32-4F82F9043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54D3ED-285C-79AF-0FE3-3D39E5197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246B5FB-0CE8-4954-A68E-65CA1277DF34}" type="datetimeFigureOut">
              <a:rPr lang="pt-BR" smtClean="0"/>
              <a:pPr/>
              <a:t>26/06/2026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3A1185-6155-95B1-1AAB-287401791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E1F049-D60C-254B-F7D5-613E57364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1C34C3A6-907A-4799-AD21-DB1DB29172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kbak One" pitchFamily="2" charset="0"/>
          <a:ea typeface="+mj-ea"/>
          <a:cs typeface="Bakbak One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42900-A234-4473-50CE-57BBA8E7D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Transformando ciência em oportunidades viáveis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5EA268-54FB-BEBA-F937-EF0660CA8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097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38826EA4-329B-4767-A449-EA0F404A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24" y="937411"/>
            <a:ext cx="5117123" cy="529439"/>
          </a:xfrm>
        </p:spPr>
        <p:txBody>
          <a:bodyPr>
            <a:noAutofit/>
          </a:bodyPr>
          <a:lstStyle/>
          <a:p>
            <a:r>
              <a:rPr lang="pt-BR" sz="2600" dirty="0">
                <a:solidFill>
                  <a:srgbClr val="333333"/>
                </a:solidFill>
              </a:rPr>
              <a:t>PRINCÍPIOS DO </a:t>
            </a:r>
            <a:r>
              <a:rPr lang="pt-BR" sz="2600" i="1" dirty="0">
                <a:solidFill>
                  <a:srgbClr val="333333"/>
                </a:solidFill>
              </a:rPr>
              <a:t>EFFECTUATION</a:t>
            </a:r>
          </a:p>
        </p:txBody>
      </p:sp>
      <p:sp>
        <p:nvSpPr>
          <p:cNvPr id="16" name="Espaço Reservado para Conteúdo 5">
            <a:extLst>
              <a:ext uri="{FF2B5EF4-FFF2-40B4-BE49-F238E27FC236}">
                <a16:creationId xmlns:a16="http://schemas.microsoft.com/office/drawing/2014/main" id="{3ACB0FC6-2B7C-4034-ACF3-994CE9EEA041}"/>
              </a:ext>
            </a:extLst>
          </p:cNvPr>
          <p:cNvSpPr txBox="1">
            <a:spLocks/>
          </p:cNvSpPr>
          <p:nvPr/>
        </p:nvSpPr>
        <p:spPr>
          <a:xfrm>
            <a:off x="1450144" y="2044654"/>
            <a:ext cx="4326198" cy="10819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9519F"/>
                </a:solidFill>
              </a:rPr>
              <a:t>PÁSSARO NA MÃO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F28705"/>
                </a:solidFill>
              </a:rPr>
              <a:t>Comece com seus meios.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F28705"/>
                </a:solidFill>
              </a:rPr>
              <a:t>O que eu sei? Quem eu conheço?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A92DC3B-B20C-4ACD-BD75-75915D5135E7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b="0" i="0" u="none" strike="noStrike" baseline="0" dirty="0">
                <a:solidFill>
                  <a:srgbClr val="333333"/>
                </a:solidFill>
                <a:latin typeface="Roboto-Regular"/>
              </a:rPr>
              <a:t>mentalidade empreendedora e conexões academia-mercado</a:t>
            </a:r>
            <a:endParaRPr lang="pt-BR" sz="1400" dirty="0"/>
          </a:p>
        </p:txBody>
      </p:sp>
      <p:sp>
        <p:nvSpPr>
          <p:cNvPr id="8" name="Espaço Reservado para Conteúdo 5">
            <a:extLst>
              <a:ext uri="{FF2B5EF4-FFF2-40B4-BE49-F238E27FC236}">
                <a16:creationId xmlns:a16="http://schemas.microsoft.com/office/drawing/2014/main" id="{B6CCB915-80F9-492B-AEC2-2FD78C52B72C}"/>
              </a:ext>
            </a:extLst>
          </p:cNvPr>
          <p:cNvSpPr txBox="1">
            <a:spLocks/>
          </p:cNvSpPr>
          <p:nvPr/>
        </p:nvSpPr>
        <p:spPr>
          <a:xfrm>
            <a:off x="1450144" y="4020257"/>
            <a:ext cx="4770364" cy="10819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9519F"/>
                </a:solidFill>
              </a:rPr>
              <a:t>PERDA ACEITÁVEL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F28705"/>
                </a:solidFill>
              </a:rPr>
              <a:t>Foque em quanto você está disposto a perder, não no retorno. Limite o risco.</a:t>
            </a:r>
          </a:p>
        </p:txBody>
      </p:sp>
      <p:sp>
        <p:nvSpPr>
          <p:cNvPr id="9" name="Espaço Reservado para Conteúdo 5">
            <a:extLst>
              <a:ext uri="{FF2B5EF4-FFF2-40B4-BE49-F238E27FC236}">
                <a16:creationId xmlns:a16="http://schemas.microsoft.com/office/drawing/2014/main" id="{DD6C4768-0F12-4631-9FAD-9F94F3EE68A5}"/>
              </a:ext>
            </a:extLst>
          </p:cNvPr>
          <p:cNvSpPr txBox="1">
            <a:spLocks/>
          </p:cNvSpPr>
          <p:nvPr/>
        </p:nvSpPr>
        <p:spPr>
          <a:xfrm>
            <a:off x="7078736" y="1202130"/>
            <a:ext cx="4326198" cy="108195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9519F"/>
                </a:solidFill>
              </a:rPr>
              <a:t>LIMONADA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F28705"/>
                </a:solidFill>
              </a:rPr>
              <a:t>Lide com contingências. Transforme imprevistos em novas oportunidades.</a:t>
            </a:r>
          </a:p>
        </p:txBody>
      </p:sp>
      <p:sp>
        <p:nvSpPr>
          <p:cNvPr id="10" name="Espaço Reservado para Conteúdo 5">
            <a:extLst>
              <a:ext uri="{FF2B5EF4-FFF2-40B4-BE49-F238E27FC236}">
                <a16:creationId xmlns:a16="http://schemas.microsoft.com/office/drawing/2014/main" id="{F3391A73-CAFA-4B2C-A9FF-4608BCD5931C}"/>
              </a:ext>
            </a:extLst>
          </p:cNvPr>
          <p:cNvSpPr txBox="1">
            <a:spLocks/>
          </p:cNvSpPr>
          <p:nvPr/>
        </p:nvSpPr>
        <p:spPr>
          <a:xfrm>
            <a:off x="7078736" y="2888024"/>
            <a:ext cx="4326198" cy="108195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9519F"/>
                </a:solidFill>
              </a:rPr>
              <a:t>COLCHA DE RETALHOS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F28705"/>
                </a:solidFill>
              </a:rPr>
              <a:t>Forme parcerias. Crie com parceiros que se comprometam com o projeto.</a:t>
            </a:r>
          </a:p>
        </p:txBody>
      </p:sp>
      <p:sp>
        <p:nvSpPr>
          <p:cNvPr id="11" name="Espaço Reservado para Conteúdo 5">
            <a:extLst>
              <a:ext uri="{FF2B5EF4-FFF2-40B4-BE49-F238E27FC236}">
                <a16:creationId xmlns:a16="http://schemas.microsoft.com/office/drawing/2014/main" id="{E9CA18E9-C5A9-4806-BDB3-A8051771D56A}"/>
              </a:ext>
            </a:extLst>
          </p:cNvPr>
          <p:cNvSpPr txBox="1">
            <a:spLocks/>
          </p:cNvSpPr>
          <p:nvPr/>
        </p:nvSpPr>
        <p:spPr>
          <a:xfrm>
            <a:off x="7078736" y="4561232"/>
            <a:ext cx="4326198" cy="10819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9519F"/>
                </a:solidFill>
              </a:rPr>
              <a:t>PILOTO NO AVIÃO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F28705"/>
                </a:solidFill>
              </a:rPr>
              <a:t>O futuro é criado, não descoberto.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DC638E-ADC7-41CA-B6AC-D2C1D27C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796" y="1252287"/>
            <a:ext cx="814087" cy="88192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5E1522E-9CB1-417A-8997-D1489E45B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104" y="2940102"/>
            <a:ext cx="666843" cy="67636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CEFCB5A-E034-48C4-A688-2301BFBC8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595" y="4575838"/>
            <a:ext cx="676369" cy="60015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D3FE860-074B-4CB6-B739-46DF30092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66" y="2134215"/>
            <a:ext cx="619211" cy="71447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AAAA9C2-91C4-451B-8F34-52ACF20F6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09" y="3975388"/>
            <a:ext cx="70494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38826EA4-329B-4767-A449-EA0F404A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24" y="937411"/>
            <a:ext cx="5117123" cy="945336"/>
          </a:xfrm>
        </p:spPr>
        <p:txBody>
          <a:bodyPr>
            <a:normAutofit/>
          </a:bodyPr>
          <a:lstStyle/>
          <a:p>
            <a:r>
              <a:rPr lang="pt-BR" dirty="0"/>
              <a:t>Caso de Ensino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A795D836-3D3E-4833-9090-022E1B9EEBA0}"/>
              </a:ext>
            </a:extLst>
          </p:cNvPr>
          <p:cNvCxnSpPr>
            <a:cxnSpLocks/>
          </p:cNvCxnSpPr>
          <p:nvPr/>
        </p:nvCxnSpPr>
        <p:spPr>
          <a:xfrm>
            <a:off x="499824" y="2052274"/>
            <a:ext cx="10587276" cy="0"/>
          </a:xfrm>
          <a:prstGeom prst="straightConnector1">
            <a:avLst/>
          </a:prstGeom>
          <a:ln w="28575"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A92DC3B-B20C-4ACD-BD75-75915D5135E7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b="0" i="0" u="none" strike="noStrike" baseline="0" dirty="0">
                <a:solidFill>
                  <a:srgbClr val="333333"/>
                </a:solidFill>
                <a:latin typeface="Roboto-Regular"/>
              </a:rPr>
              <a:t>mentalidade empreendedora e conexões academia-mercado</a:t>
            </a:r>
            <a:endParaRPr lang="pt-BR" sz="1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3CDF43-6F60-4D51-B324-5F0DEEA39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33" y="2881600"/>
            <a:ext cx="10514062" cy="21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55AE36-5CED-4CE9-AF9A-B540BF81D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696" y="761851"/>
            <a:ext cx="8838607" cy="49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7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38826EA4-329B-4767-A449-EA0F404A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737970"/>
            <a:ext cx="9363868" cy="945336"/>
          </a:xfrm>
        </p:spPr>
        <p:txBody>
          <a:bodyPr>
            <a:normAutofit/>
          </a:bodyPr>
          <a:lstStyle/>
          <a:p>
            <a:r>
              <a:rPr lang="pt-BR" dirty="0"/>
              <a:t>Ecossistema Empreendedor</a:t>
            </a:r>
          </a:p>
        </p:txBody>
      </p:sp>
      <p:sp>
        <p:nvSpPr>
          <p:cNvPr id="16" name="Espaço Reservado para Conteúdo 5">
            <a:extLst>
              <a:ext uri="{FF2B5EF4-FFF2-40B4-BE49-F238E27FC236}">
                <a16:creationId xmlns:a16="http://schemas.microsoft.com/office/drawing/2014/main" id="{3ACB0FC6-2B7C-4034-ACF3-994CE9EEA041}"/>
              </a:ext>
            </a:extLst>
          </p:cNvPr>
          <p:cNvSpPr txBox="1">
            <a:spLocks/>
          </p:cNvSpPr>
          <p:nvPr/>
        </p:nvSpPr>
        <p:spPr>
          <a:xfrm>
            <a:off x="474402" y="2102552"/>
            <a:ext cx="5416444" cy="3360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>
                <a:solidFill>
                  <a:srgbClr val="C00000"/>
                </a:solidFill>
              </a:rPr>
              <a:t>“São todos os atores e fatores interdependentes que capacitam e restringem o empreendedorismo dentro de um território específico”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8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8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» Possibilitam o empreendedorismo produtivo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» “Empreendedorismo é uma </a:t>
            </a:r>
            <a:r>
              <a:rPr lang="pt-BR" sz="1800" b="1" dirty="0"/>
              <a:t>conquista coletiva”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8CD1C0-F0CE-43A6-9E62-E81C2CD2DD94}"/>
              </a:ext>
            </a:extLst>
          </p:cNvPr>
          <p:cNvSpPr txBox="1"/>
          <p:nvPr/>
        </p:nvSpPr>
        <p:spPr>
          <a:xfrm>
            <a:off x="679556" y="4959249"/>
            <a:ext cx="54164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Fonte: STAM, Erik; VAN DE VEN, Andrew. </a:t>
            </a:r>
            <a:r>
              <a:rPr lang="pt-BR" sz="11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Entrepreneurial</a:t>
            </a:r>
            <a:r>
              <a:rPr lang="pt-BR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1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ecosystem</a:t>
            </a:r>
            <a:r>
              <a:rPr lang="pt-BR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1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elements</a:t>
            </a:r>
            <a:r>
              <a:rPr lang="pt-BR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pt-BR" sz="1100" b="1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Small</a:t>
            </a:r>
            <a:r>
              <a:rPr lang="pt-BR" sz="11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Business </a:t>
            </a:r>
            <a:r>
              <a:rPr lang="pt-BR" sz="1100" b="1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Economics</a:t>
            </a:r>
            <a:r>
              <a:rPr lang="pt-BR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, v. 56, n. 2, p. 809-832, 2021.</a:t>
            </a:r>
            <a:endParaRPr lang="pt-BR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F725106-A16A-47A8-9B30-812019BD8871}"/>
              </a:ext>
            </a:extLst>
          </p:cNvPr>
          <p:cNvSpPr txBox="1"/>
          <p:nvPr/>
        </p:nvSpPr>
        <p:spPr>
          <a:xfrm>
            <a:off x="9006032" y="5533095"/>
            <a:ext cx="24386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1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Imagem: </a:t>
            </a:r>
            <a:r>
              <a:rPr lang="pt-BR" sz="1100" b="0" i="0" u="none" strike="noStrike" baseline="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Pexels</a:t>
            </a:r>
            <a:r>
              <a:rPr lang="pt-BR" sz="11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@pixabay</a:t>
            </a:r>
            <a:endParaRPr lang="pt-BR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A795D836-3D3E-4833-9090-022E1B9EEBA0}"/>
              </a:ext>
            </a:extLst>
          </p:cNvPr>
          <p:cNvCxnSpPr>
            <a:cxnSpLocks/>
          </p:cNvCxnSpPr>
          <p:nvPr/>
        </p:nvCxnSpPr>
        <p:spPr>
          <a:xfrm>
            <a:off x="773723" y="1683307"/>
            <a:ext cx="10782043" cy="0"/>
          </a:xfrm>
          <a:prstGeom prst="straightConnector1">
            <a:avLst/>
          </a:prstGeom>
          <a:ln w="28575"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A92DC3B-B20C-4ACD-BD75-75915D5135E7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b="0" i="0" u="none" strike="noStrike" baseline="0" dirty="0">
                <a:solidFill>
                  <a:srgbClr val="333333"/>
                </a:solidFill>
                <a:latin typeface="Roboto-Regular"/>
              </a:rPr>
              <a:t>mentalidade empreendedora e conexões academia-mercado</a:t>
            </a:r>
            <a:endParaRPr lang="pt-BR" sz="1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3C4CE6-2E93-4522-9EC7-ED666FA8F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6" y="2019456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5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D287746-E591-43B8-8F77-E9BEE46320E1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b="0" i="0" u="none" strike="noStrike" baseline="0" dirty="0">
                <a:solidFill>
                  <a:srgbClr val="333333"/>
                </a:solidFill>
                <a:latin typeface="Roboto-Regular"/>
              </a:rPr>
              <a:t>mentalidade empreendedora e conexões academia-mercado</a:t>
            </a:r>
            <a:endParaRPr lang="pt-BR" sz="1400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70A14F0-B03B-499B-BD3C-3ABEE5BED340}"/>
              </a:ext>
            </a:extLst>
          </p:cNvPr>
          <p:cNvSpPr/>
          <p:nvPr/>
        </p:nvSpPr>
        <p:spPr>
          <a:xfrm>
            <a:off x="1047096" y="979865"/>
            <a:ext cx="5048904" cy="926170"/>
          </a:xfrm>
          <a:prstGeom prst="roundRect">
            <a:avLst/>
          </a:prstGeom>
          <a:solidFill>
            <a:schemeClr val="bg1"/>
          </a:solidFill>
          <a:ln>
            <a:solidFill>
              <a:srgbClr val="F28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UNIVERSIDADES E CENTROS DE PESQUISA</a:t>
            </a:r>
          </a:p>
          <a:p>
            <a:pPr algn="ctr"/>
            <a:r>
              <a:rPr lang="pt-BR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Fonte de conhecimento, talento e inovação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9E66A03D-ABEA-4822-9B5B-FDA08020B7AF}"/>
              </a:ext>
            </a:extLst>
          </p:cNvPr>
          <p:cNvSpPr/>
          <p:nvPr/>
        </p:nvSpPr>
        <p:spPr>
          <a:xfrm>
            <a:off x="6426213" y="979865"/>
            <a:ext cx="5048904" cy="926170"/>
          </a:xfrm>
          <a:prstGeom prst="roundRect">
            <a:avLst/>
          </a:prstGeom>
          <a:solidFill>
            <a:schemeClr val="bg1"/>
          </a:solidFill>
          <a:ln>
            <a:solidFill>
              <a:srgbClr val="F28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INFRAESTRUTURA</a:t>
            </a:r>
          </a:p>
          <a:p>
            <a:pPr algn="ctr"/>
            <a:r>
              <a:rPr lang="pt-BR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Coworkings</a:t>
            </a:r>
            <a:r>
              <a:rPr lang="pt-BR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aceleradoras, parques tecnológicos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C0E503ED-5FE6-4561-8E36-322872258EA8}"/>
              </a:ext>
            </a:extLst>
          </p:cNvPr>
          <p:cNvSpPr/>
          <p:nvPr/>
        </p:nvSpPr>
        <p:spPr>
          <a:xfrm>
            <a:off x="1047096" y="2502830"/>
            <a:ext cx="3124854" cy="926170"/>
          </a:xfrm>
          <a:prstGeom prst="roundRect">
            <a:avLst/>
          </a:prstGeom>
          <a:solidFill>
            <a:schemeClr val="bg1"/>
          </a:solidFill>
          <a:ln>
            <a:solidFill>
              <a:srgbClr val="F28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EMPRESAS</a:t>
            </a:r>
          </a:p>
          <a:p>
            <a:pPr algn="ctr"/>
            <a:r>
              <a:rPr lang="pt-BR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Clientes, parceiros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2D808E74-7154-40BE-9466-C2E28C92365F}"/>
              </a:ext>
            </a:extLst>
          </p:cNvPr>
          <p:cNvSpPr/>
          <p:nvPr/>
        </p:nvSpPr>
        <p:spPr>
          <a:xfrm>
            <a:off x="4698679" y="2526295"/>
            <a:ext cx="3124854" cy="926170"/>
          </a:xfrm>
          <a:prstGeom prst="roundRect">
            <a:avLst/>
          </a:prstGeom>
          <a:solidFill>
            <a:schemeClr val="bg1"/>
          </a:solidFill>
          <a:ln>
            <a:solidFill>
              <a:srgbClr val="F28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GOVERNO</a:t>
            </a:r>
          </a:p>
          <a:p>
            <a:pPr algn="ctr"/>
            <a:r>
              <a:rPr lang="pt-BR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Cria políticas de incentivo, regula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05D4948-CC9A-4952-9EFA-29278FC1F7A9}"/>
              </a:ext>
            </a:extLst>
          </p:cNvPr>
          <p:cNvSpPr/>
          <p:nvPr/>
        </p:nvSpPr>
        <p:spPr>
          <a:xfrm>
            <a:off x="8350263" y="2502830"/>
            <a:ext cx="3124854" cy="926170"/>
          </a:xfrm>
          <a:prstGeom prst="roundRect">
            <a:avLst/>
          </a:prstGeom>
          <a:solidFill>
            <a:schemeClr val="bg1"/>
          </a:solidFill>
          <a:ln>
            <a:solidFill>
              <a:srgbClr val="F28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SERVIÇOS DE SUPORTE</a:t>
            </a:r>
          </a:p>
          <a:p>
            <a:pPr algn="ctr"/>
            <a:r>
              <a:rPr lang="pt-BR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Jurídico, contábil, etc.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784B8E64-6570-45D6-95A1-7AF119D23224}"/>
              </a:ext>
            </a:extLst>
          </p:cNvPr>
          <p:cNvSpPr/>
          <p:nvPr/>
        </p:nvSpPr>
        <p:spPr>
          <a:xfrm>
            <a:off x="1047096" y="4082765"/>
            <a:ext cx="5034933" cy="926170"/>
          </a:xfrm>
          <a:prstGeom prst="roundRect">
            <a:avLst/>
          </a:prstGeom>
          <a:solidFill>
            <a:schemeClr val="bg1"/>
          </a:solidFill>
          <a:ln>
            <a:solidFill>
              <a:srgbClr val="F28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INVESTIDORES</a:t>
            </a:r>
          </a:p>
          <a:p>
            <a:pPr algn="ctr"/>
            <a:r>
              <a:rPr lang="pt-BR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Anjos e venture capital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2BFAA20E-F645-483D-9EEF-0097F2FBFC37}"/>
              </a:ext>
            </a:extLst>
          </p:cNvPr>
          <p:cNvSpPr/>
          <p:nvPr/>
        </p:nvSpPr>
        <p:spPr>
          <a:xfrm>
            <a:off x="6451626" y="4080002"/>
            <a:ext cx="5048904" cy="926170"/>
          </a:xfrm>
          <a:prstGeom prst="roundRect">
            <a:avLst/>
          </a:prstGeom>
          <a:solidFill>
            <a:schemeClr val="bg1"/>
          </a:solidFill>
          <a:ln>
            <a:solidFill>
              <a:srgbClr val="F28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MENTORES E REDES</a:t>
            </a:r>
          </a:p>
          <a:p>
            <a:pPr algn="ctr"/>
            <a:r>
              <a:rPr lang="pt-BR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Experiência, suporte, conexões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8DC07C0-E533-467F-B426-41EB482D209A}"/>
              </a:ext>
            </a:extLst>
          </p:cNvPr>
          <p:cNvSpPr txBox="1"/>
          <p:nvPr/>
        </p:nvSpPr>
        <p:spPr>
          <a:xfrm>
            <a:off x="1047096" y="5341357"/>
            <a:ext cx="86627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Fonte: STAM, Erik; VAN DE VEN, Andrew. </a:t>
            </a:r>
            <a:r>
              <a:rPr lang="pt-BR" sz="11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Entrepreneurial</a:t>
            </a:r>
            <a:r>
              <a:rPr lang="pt-BR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1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ecosystem</a:t>
            </a:r>
            <a:r>
              <a:rPr lang="pt-BR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1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elements</a:t>
            </a:r>
            <a:r>
              <a:rPr lang="pt-BR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pt-BR" sz="1100" b="1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Small</a:t>
            </a:r>
            <a:r>
              <a:rPr lang="pt-BR" sz="11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Business </a:t>
            </a:r>
            <a:r>
              <a:rPr lang="pt-BR" sz="1100" b="1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Economics</a:t>
            </a:r>
            <a:r>
              <a:rPr lang="pt-BR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, v. 56, n. 2, p. 809-832, 2021.</a:t>
            </a:r>
            <a:endParaRPr lang="pt-BR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3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D287746-E591-43B8-8F77-E9BEE46320E1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b="0" i="0" u="none" strike="noStrike" baseline="0" dirty="0">
                <a:solidFill>
                  <a:srgbClr val="333333"/>
                </a:solidFill>
                <a:latin typeface="Roboto-Regular"/>
              </a:rPr>
              <a:t>mentalidade empreendedora e conexões academia-mercado</a:t>
            </a:r>
            <a:endParaRPr lang="pt-BR" sz="14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8DC07C0-E533-467F-B426-41EB482D209A}"/>
              </a:ext>
            </a:extLst>
          </p:cNvPr>
          <p:cNvSpPr txBox="1"/>
          <p:nvPr/>
        </p:nvSpPr>
        <p:spPr>
          <a:xfrm>
            <a:off x="593176" y="5429018"/>
            <a:ext cx="86627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Fonte: HUB GOIÁS. Mapeamento do Ecossistema. 2025. Disponível em: &lt;https://hubgoias.org/mapeamento-do-ecossistema/&gt;</a:t>
            </a:r>
            <a:endParaRPr lang="pt-BR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01AF0B3-5150-4F53-ADFE-3807D0EF6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76" y="1167372"/>
            <a:ext cx="8149771" cy="42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1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38826EA4-329B-4767-A449-EA0F404A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24" y="937411"/>
            <a:ext cx="5117123" cy="945336"/>
          </a:xfrm>
        </p:spPr>
        <p:txBody>
          <a:bodyPr>
            <a:normAutofit fontScale="90000"/>
          </a:bodyPr>
          <a:lstStyle/>
          <a:p>
            <a:r>
              <a:rPr lang="pt-BR" dirty="0"/>
              <a:t>Mentalidade empreendedora</a:t>
            </a:r>
          </a:p>
        </p:txBody>
      </p:sp>
      <p:sp>
        <p:nvSpPr>
          <p:cNvPr id="16" name="Espaço Reservado para Conteúdo 5">
            <a:extLst>
              <a:ext uri="{FF2B5EF4-FFF2-40B4-BE49-F238E27FC236}">
                <a16:creationId xmlns:a16="http://schemas.microsoft.com/office/drawing/2014/main" id="{3ACB0FC6-2B7C-4034-ACF3-994CE9EEA041}"/>
              </a:ext>
            </a:extLst>
          </p:cNvPr>
          <p:cNvSpPr txBox="1">
            <a:spLocks/>
          </p:cNvSpPr>
          <p:nvPr/>
        </p:nvSpPr>
        <p:spPr>
          <a:xfrm>
            <a:off x="474402" y="2345586"/>
            <a:ext cx="6215156" cy="3360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333333"/>
                </a:solidFill>
              </a:rPr>
              <a:t>“Conjunto de atitudes que funcionam como nossa </a:t>
            </a:r>
            <a:r>
              <a:rPr lang="pt-BR" sz="2400" b="1" dirty="0">
                <a:solidFill>
                  <a:srgbClr val="C00000"/>
                </a:solidFill>
              </a:rPr>
              <a:t>lente para ver o mundo</a:t>
            </a:r>
            <a:r>
              <a:rPr lang="pt-BR" sz="2400" dirty="0">
                <a:solidFill>
                  <a:srgbClr val="333333"/>
                </a:solidFill>
              </a:rPr>
              <a:t>, interpretar o que observamos e reagir ou responder ao que ouvimos”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8CD1C0-F0CE-43A6-9E62-E81C2CD2DD94}"/>
              </a:ext>
            </a:extLst>
          </p:cNvPr>
          <p:cNvSpPr txBox="1"/>
          <p:nvPr/>
        </p:nvSpPr>
        <p:spPr>
          <a:xfrm>
            <a:off x="474402" y="5102208"/>
            <a:ext cx="59584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Fonte: NECK, Heidi M.; NECK, Christopher P.; MURRAY, Emma L. </a:t>
            </a:r>
            <a:r>
              <a:rPr lang="en-US" sz="11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Entrepreneurship: The practice and mindset.</a:t>
            </a:r>
            <a:r>
              <a:rPr lang="en-US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Sage publications, 2023.</a:t>
            </a:r>
            <a:endParaRPr lang="pt-BR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F725106-A16A-47A8-9B30-812019BD8871}"/>
              </a:ext>
            </a:extLst>
          </p:cNvPr>
          <p:cNvSpPr txBox="1"/>
          <p:nvPr/>
        </p:nvSpPr>
        <p:spPr>
          <a:xfrm>
            <a:off x="9015587" y="5467390"/>
            <a:ext cx="24386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1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Imagem: </a:t>
            </a:r>
            <a:r>
              <a:rPr lang="pt-BR" sz="1100" b="0" i="0" u="none" strike="noStrike" baseline="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Pexels</a:t>
            </a:r>
            <a:r>
              <a:rPr lang="pt-BR" sz="11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@pixabay</a:t>
            </a:r>
            <a:endParaRPr lang="pt-BR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A795D836-3D3E-4833-9090-022E1B9EEBA0}"/>
              </a:ext>
            </a:extLst>
          </p:cNvPr>
          <p:cNvCxnSpPr>
            <a:cxnSpLocks/>
          </p:cNvCxnSpPr>
          <p:nvPr/>
        </p:nvCxnSpPr>
        <p:spPr>
          <a:xfrm>
            <a:off x="499824" y="2052274"/>
            <a:ext cx="5933060" cy="0"/>
          </a:xfrm>
          <a:prstGeom prst="straightConnector1">
            <a:avLst/>
          </a:prstGeom>
          <a:ln w="28575"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A92DC3B-B20C-4ACD-BD75-75915D5135E7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b="0" i="0" u="none" strike="noStrike" baseline="0" dirty="0">
                <a:solidFill>
                  <a:srgbClr val="333333"/>
                </a:solidFill>
                <a:latin typeface="Roboto-Regular"/>
              </a:rPr>
              <a:t>mentalidade empreendedora e conexões academia-mercado</a:t>
            </a:r>
            <a:endParaRPr lang="pt-BR" sz="1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705A0D-C4C8-4C70-9E39-6A8C0872F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8607" r="47034" b="7767"/>
          <a:stretch/>
        </p:blipFill>
        <p:spPr>
          <a:xfrm>
            <a:off x="6638038" y="719311"/>
            <a:ext cx="4755098" cy="48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9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Conteúdo 5">
            <a:extLst>
              <a:ext uri="{FF2B5EF4-FFF2-40B4-BE49-F238E27FC236}">
                <a16:creationId xmlns:a16="http://schemas.microsoft.com/office/drawing/2014/main" id="{3ACB0FC6-2B7C-4034-ACF3-994CE9EEA041}"/>
              </a:ext>
            </a:extLst>
          </p:cNvPr>
          <p:cNvSpPr txBox="1">
            <a:spLocks/>
          </p:cNvSpPr>
          <p:nvPr/>
        </p:nvSpPr>
        <p:spPr>
          <a:xfrm>
            <a:off x="5416261" y="942846"/>
            <a:ext cx="6215156" cy="3360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333333"/>
                </a:solidFill>
              </a:rPr>
              <a:t>» Habilidade de sentir rapidamente oportunidades, tomar ação e se organizar em condições de incerteza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solidFill>
                <a:srgbClr val="333333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333333"/>
                </a:solidFill>
              </a:rPr>
              <a:t>» Mentalidade como </a:t>
            </a:r>
            <a:r>
              <a:rPr lang="pt-BR" sz="2400" b="1" dirty="0">
                <a:solidFill>
                  <a:srgbClr val="C00000"/>
                </a:solidFill>
              </a:rPr>
              <a:t>precursora da ação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solidFill>
                <a:srgbClr val="333333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333333"/>
                </a:solidFill>
              </a:rPr>
              <a:t>» Não é inata, mas </a:t>
            </a:r>
            <a:r>
              <a:rPr lang="pt-BR" sz="2400" b="1" dirty="0">
                <a:solidFill>
                  <a:srgbClr val="C00000"/>
                </a:solidFill>
              </a:rPr>
              <a:t>aprendida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8CD1C0-F0CE-43A6-9E62-E81C2CD2DD94}"/>
              </a:ext>
            </a:extLst>
          </p:cNvPr>
          <p:cNvSpPr txBox="1"/>
          <p:nvPr/>
        </p:nvSpPr>
        <p:spPr>
          <a:xfrm>
            <a:off x="5416261" y="5279404"/>
            <a:ext cx="59584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Fonte: NECK, Heidi M.; NECK, Christopher P.; MURRAY, Emma L. </a:t>
            </a:r>
            <a:r>
              <a:rPr lang="en-US" sz="11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Entrepreneurship: The practice and mindset.</a:t>
            </a:r>
            <a:r>
              <a:rPr lang="en-US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Sage publications, 2023.</a:t>
            </a:r>
            <a:endParaRPr lang="pt-BR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F725106-A16A-47A8-9B30-812019BD8871}"/>
              </a:ext>
            </a:extLst>
          </p:cNvPr>
          <p:cNvSpPr txBox="1"/>
          <p:nvPr/>
        </p:nvSpPr>
        <p:spPr>
          <a:xfrm>
            <a:off x="503433" y="5700145"/>
            <a:ext cx="24386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Imagem: </a:t>
            </a:r>
            <a:r>
              <a:rPr lang="pt-BR" sz="1100" b="0" i="0" u="none" strike="noStrike" baseline="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Pexels</a:t>
            </a:r>
            <a:r>
              <a:rPr lang="pt-BR" sz="11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@pixabay</a:t>
            </a:r>
            <a:endParaRPr lang="pt-BR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A92DC3B-B20C-4ACD-BD75-75915D5135E7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b="0" i="0" u="none" strike="noStrike" baseline="0" dirty="0">
                <a:solidFill>
                  <a:srgbClr val="333333"/>
                </a:solidFill>
                <a:latin typeface="Roboto-Regular"/>
              </a:rPr>
              <a:t>mentalidade empreendedora e conexões academia-mercado</a:t>
            </a:r>
            <a:endParaRPr lang="pt-BR" sz="1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451711D-8CC9-4FC9-BF5F-167B34FE75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833" r="2503" b="6944"/>
          <a:stretch/>
        </p:blipFill>
        <p:spPr>
          <a:xfrm>
            <a:off x="560583" y="942846"/>
            <a:ext cx="4520574" cy="47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6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8CD1C0-F0CE-43A6-9E62-E81C2CD2DD94}"/>
              </a:ext>
            </a:extLst>
          </p:cNvPr>
          <p:cNvSpPr txBox="1"/>
          <p:nvPr/>
        </p:nvSpPr>
        <p:spPr>
          <a:xfrm>
            <a:off x="694378" y="5581668"/>
            <a:ext cx="108032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Fonte: NECK, Heidi M.; NECK, Christopher P.; MURRAY, Emma L. </a:t>
            </a:r>
            <a:r>
              <a:rPr lang="en-US" sz="11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Entrepreneurship: The practice and mindset.</a:t>
            </a:r>
            <a:r>
              <a:rPr lang="en-US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Sage publications, 2023.</a:t>
            </a:r>
            <a:endParaRPr lang="pt-BR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A92DC3B-B20C-4ACD-BD75-75915D5135E7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b="0" i="0" u="none" strike="noStrike" baseline="0" dirty="0">
                <a:solidFill>
                  <a:srgbClr val="333333"/>
                </a:solidFill>
                <a:latin typeface="Roboto-Regular"/>
              </a:rPr>
              <a:t>mentalidade empreendedora e conexões academia-mercado</a:t>
            </a:r>
            <a:endParaRPr lang="pt-BR" sz="1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AC33BDB-0993-46DC-BF61-E18FB65D8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991445"/>
            <a:ext cx="6305549" cy="444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5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38826EA4-329B-4767-A449-EA0F404A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24" y="937411"/>
            <a:ext cx="5117123" cy="529439"/>
          </a:xfrm>
        </p:spPr>
        <p:txBody>
          <a:bodyPr>
            <a:normAutofit fontScale="90000"/>
          </a:bodyPr>
          <a:lstStyle/>
          <a:p>
            <a:r>
              <a:rPr lang="pt-BR" sz="3200" dirty="0">
                <a:solidFill>
                  <a:srgbClr val="333333"/>
                </a:solidFill>
              </a:rPr>
              <a:t>MITOS</a:t>
            </a:r>
          </a:p>
        </p:txBody>
      </p:sp>
      <p:sp>
        <p:nvSpPr>
          <p:cNvPr id="16" name="Espaço Reservado para Conteúdo 5">
            <a:extLst>
              <a:ext uri="{FF2B5EF4-FFF2-40B4-BE49-F238E27FC236}">
                <a16:creationId xmlns:a16="http://schemas.microsoft.com/office/drawing/2014/main" id="{3ACB0FC6-2B7C-4034-ACF3-994CE9EEA041}"/>
              </a:ext>
            </a:extLst>
          </p:cNvPr>
          <p:cNvSpPr txBox="1">
            <a:spLocks/>
          </p:cNvSpPr>
          <p:nvPr/>
        </p:nvSpPr>
        <p:spPr>
          <a:xfrm>
            <a:off x="474402" y="1604099"/>
            <a:ext cx="5621598" cy="3360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333333"/>
                </a:solidFill>
              </a:rPr>
              <a:t>» “Empreendedores têm um conjunto de habilidades especiais”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>
              <a:solidFill>
                <a:srgbClr val="333333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333333"/>
                </a:solidFill>
              </a:rPr>
              <a:t>» “Empreendedores são tomadores de risco extremos”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>
              <a:solidFill>
                <a:srgbClr val="333333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333333"/>
                </a:solidFill>
              </a:rPr>
              <a:t>» “Só criar startup é considerado empreendedorismo”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8CD1C0-F0CE-43A6-9E62-E81C2CD2DD94}"/>
              </a:ext>
            </a:extLst>
          </p:cNvPr>
          <p:cNvSpPr txBox="1"/>
          <p:nvPr/>
        </p:nvSpPr>
        <p:spPr>
          <a:xfrm>
            <a:off x="474402" y="5102208"/>
            <a:ext cx="59584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Fonte: NECK, Heidi M.; NECK, Christopher P.; MURRAY, Emma L. </a:t>
            </a:r>
            <a:r>
              <a:rPr lang="en-US" sz="11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Entrepreneurship: The practice and mindset.</a:t>
            </a:r>
            <a:r>
              <a:rPr lang="en-US" sz="11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Sage publications, 2023.</a:t>
            </a:r>
            <a:endParaRPr lang="pt-BR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F725106-A16A-47A8-9B30-812019BD8871}"/>
              </a:ext>
            </a:extLst>
          </p:cNvPr>
          <p:cNvSpPr txBox="1"/>
          <p:nvPr/>
        </p:nvSpPr>
        <p:spPr>
          <a:xfrm>
            <a:off x="8210550" y="5533095"/>
            <a:ext cx="32436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1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Imagem: </a:t>
            </a:r>
            <a:r>
              <a:rPr lang="pt-BR" sz="1100" b="0" i="0" u="none" strike="noStrike" baseline="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Pexels</a:t>
            </a:r>
            <a:r>
              <a:rPr lang="pt-BR" sz="11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@daniel-ledesma-1524324436</a:t>
            </a:r>
            <a:endParaRPr lang="pt-BR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A92DC3B-B20C-4ACD-BD75-75915D5135E7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b="0" i="0" u="none" strike="noStrike" baseline="0" dirty="0">
                <a:solidFill>
                  <a:srgbClr val="333333"/>
                </a:solidFill>
                <a:latin typeface="Roboto-Regular"/>
              </a:rPr>
              <a:t>mentalidade empreendedora e conexões academia-mercado</a:t>
            </a:r>
            <a:endParaRPr lang="pt-BR" sz="1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C931512-27E8-4CD1-99E4-7D38BD69CD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8" b="31111"/>
          <a:stretch/>
        </p:blipFill>
        <p:spPr>
          <a:xfrm>
            <a:off x="6730935" y="872414"/>
            <a:ext cx="4723276" cy="466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9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>
            <a:extLst>
              <a:ext uri="{FF2B5EF4-FFF2-40B4-BE49-F238E27FC236}">
                <a16:creationId xmlns:a16="http://schemas.microsoft.com/office/drawing/2014/main" id="{AA92DC3B-B20C-4ACD-BD75-75915D5135E7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b="0" i="0" u="none" strike="noStrike" baseline="0" dirty="0">
                <a:solidFill>
                  <a:srgbClr val="333333"/>
                </a:solidFill>
                <a:latin typeface="Roboto-Regular"/>
              </a:rPr>
              <a:t>mentalidade empreendedora e conexões academia-mercado</a:t>
            </a:r>
            <a:endParaRPr lang="pt-BR" sz="14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D77862-58D7-49ED-88DD-E1F9D5EF189D}"/>
              </a:ext>
            </a:extLst>
          </p:cNvPr>
          <p:cNvSpPr/>
          <p:nvPr/>
        </p:nvSpPr>
        <p:spPr>
          <a:xfrm>
            <a:off x="1104898" y="1152525"/>
            <a:ext cx="4819650" cy="4552950"/>
          </a:xfrm>
          <a:prstGeom prst="roundRect">
            <a:avLst/>
          </a:prstGeom>
          <a:solidFill>
            <a:schemeClr val="bg1"/>
          </a:solidFill>
          <a:ln>
            <a:solidFill>
              <a:srgbClr val="1951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19519F"/>
                </a:solidFill>
                <a:latin typeface="Bakbak One" pitchFamily="2" charset="0"/>
                <a:cs typeface="Bakbak One" pitchFamily="2" charset="0"/>
              </a:rPr>
              <a:t>LÓGICA CAUSAL</a:t>
            </a:r>
          </a:p>
          <a:p>
            <a:pPr algn="ctr"/>
            <a:endParaRPr lang="pt-BR" sz="2400" dirty="0">
              <a:solidFill>
                <a:srgbClr val="19519F"/>
              </a:solidFill>
              <a:latin typeface="Bakbak One" pitchFamily="2" charset="0"/>
              <a:cs typeface="Bakbak One" pitchFamily="2" charset="0"/>
            </a:endParaRPr>
          </a:p>
          <a:p>
            <a:pPr algn="ctr"/>
            <a:r>
              <a:rPr lang="pt-BR" sz="2000" dirty="0">
                <a:solidFill>
                  <a:srgbClr val="F28705"/>
                </a:solidFill>
                <a:latin typeface="Roboto" panose="02000000000000000000" pitchFamily="2" charset="0"/>
                <a:ea typeface="Roboto" panose="02000000000000000000" pitchFamily="2" charset="0"/>
                <a:cs typeface="Bakbak One" pitchFamily="2" charset="0"/>
              </a:rPr>
              <a:t>“Como seguir uma receita de bolo”</a:t>
            </a:r>
          </a:p>
          <a:p>
            <a:pPr algn="ctr"/>
            <a:endParaRPr lang="pt-BR" sz="2000" dirty="0">
              <a:solidFill>
                <a:srgbClr val="F28705"/>
              </a:solidFill>
              <a:latin typeface="Roboto" panose="02000000000000000000" pitchFamily="2" charset="0"/>
              <a:ea typeface="Roboto" panose="02000000000000000000" pitchFamily="2" charset="0"/>
              <a:cs typeface="Bakbak One" pitchFamily="2" charset="0"/>
            </a:endParaRPr>
          </a:p>
          <a:p>
            <a:pPr algn="ctr"/>
            <a:endParaRPr lang="pt-BR" sz="2000" dirty="0">
              <a:solidFill>
                <a:srgbClr val="F28705"/>
              </a:solidFill>
              <a:latin typeface="Roboto" panose="02000000000000000000" pitchFamily="2" charset="0"/>
              <a:ea typeface="Roboto" panose="02000000000000000000" pitchFamily="2" charset="0"/>
              <a:cs typeface="Bakbak One" pitchFamily="2" charset="0"/>
            </a:endParaRPr>
          </a:p>
          <a:p>
            <a:pPr algn="ctr"/>
            <a:endParaRPr lang="pt-BR" sz="2000" dirty="0">
              <a:solidFill>
                <a:srgbClr val="F28705"/>
              </a:solidFill>
              <a:latin typeface="Roboto" panose="02000000000000000000" pitchFamily="2" charset="0"/>
              <a:ea typeface="Roboto" panose="02000000000000000000" pitchFamily="2" charset="0"/>
              <a:cs typeface="Bakbak One" pitchFamily="2" charset="0"/>
            </a:endParaRPr>
          </a:p>
          <a:p>
            <a:pPr algn="ctr"/>
            <a:r>
              <a:rPr lang="pt-BR" sz="20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Bakbak One" pitchFamily="2" charset="0"/>
              </a:rPr>
              <a:t>Foco na </a:t>
            </a:r>
            <a:r>
              <a:rPr lang="pt-BR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Bakbak One" pitchFamily="2" charset="0"/>
              </a:rPr>
              <a:t>previsão</a:t>
            </a:r>
            <a:r>
              <a:rPr lang="pt-BR" sz="20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Bakbak One" pitchFamily="2" charset="0"/>
              </a:rPr>
              <a:t> do futuro para poder controla-lo</a:t>
            </a:r>
          </a:p>
          <a:p>
            <a:pPr algn="ctr"/>
            <a:endParaRPr lang="pt-BR" sz="20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Bakbak One" pitchFamily="2" charset="0"/>
            </a:endParaRPr>
          </a:p>
          <a:p>
            <a:pPr algn="ctr"/>
            <a:r>
              <a:rPr lang="pt-BR" sz="20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Bakbak One" pitchFamily="2" charset="0"/>
              </a:rPr>
              <a:t>Começa com um objetivo claro</a:t>
            </a:r>
          </a:p>
          <a:p>
            <a:pPr algn="ctr"/>
            <a:endParaRPr lang="pt-BR" sz="2000" dirty="0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Bakbak One" pitchFamily="2" charset="0"/>
            </a:endParaRPr>
          </a:p>
          <a:p>
            <a:pPr algn="ctr"/>
            <a:endParaRPr lang="pt-BR" sz="2000" dirty="0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Bakbak One" pitchFamily="2" charset="0"/>
            </a:endParaRPr>
          </a:p>
          <a:p>
            <a:pPr algn="ctr"/>
            <a:r>
              <a:rPr lang="pt-BR" sz="20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Bakbak One" pitchFamily="2" charset="0"/>
              </a:rPr>
              <a:t>Busca os meios necessários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9D93420-3FC9-47B1-8293-FDE0C643C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162" y="2633620"/>
            <a:ext cx="714475" cy="600159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CC835C0-ED9D-4924-B7DB-E7C26D5B2159}"/>
              </a:ext>
            </a:extLst>
          </p:cNvPr>
          <p:cNvCxnSpPr/>
          <p:nvPr/>
        </p:nvCxnSpPr>
        <p:spPr>
          <a:xfrm>
            <a:off x="3514723" y="4591050"/>
            <a:ext cx="0" cy="647700"/>
          </a:xfrm>
          <a:prstGeom prst="straightConnector1">
            <a:avLst/>
          </a:prstGeom>
          <a:ln w="38100">
            <a:solidFill>
              <a:srgbClr val="F2870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13BF770-2CD0-4821-B355-B2DB6048CFFF}"/>
              </a:ext>
            </a:extLst>
          </p:cNvPr>
          <p:cNvSpPr/>
          <p:nvPr/>
        </p:nvSpPr>
        <p:spPr>
          <a:xfrm>
            <a:off x="6348462" y="1152525"/>
            <a:ext cx="4819650" cy="4552950"/>
          </a:xfrm>
          <a:prstGeom prst="roundRect">
            <a:avLst/>
          </a:prstGeom>
          <a:solidFill>
            <a:schemeClr val="bg1"/>
          </a:solidFill>
          <a:ln>
            <a:solidFill>
              <a:srgbClr val="1951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19519F"/>
                </a:solidFill>
                <a:latin typeface="Bakbak One" pitchFamily="2" charset="0"/>
                <a:cs typeface="Bakbak One" pitchFamily="2" charset="0"/>
              </a:rPr>
              <a:t>LÓGICA </a:t>
            </a:r>
            <a:r>
              <a:rPr lang="pt-BR" sz="2400" i="1" dirty="0">
                <a:solidFill>
                  <a:srgbClr val="19519F"/>
                </a:solidFill>
                <a:latin typeface="Bakbak One" pitchFamily="2" charset="0"/>
                <a:cs typeface="Bakbak One" pitchFamily="2" charset="0"/>
              </a:rPr>
              <a:t>EFFECTUATION</a:t>
            </a:r>
          </a:p>
          <a:p>
            <a:pPr algn="ctr"/>
            <a:endParaRPr lang="pt-BR" sz="2400" dirty="0">
              <a:solidFill>
                <a:srgbClr val="19519F"/>
              </a:solidFill>
              <a:latin typeface="Bakbak One" pitchFamily="2" charset="0"/>
              <a:cs typeface="Bakbak One" pitchFamily="2" charset="0"/>
            </a:endParaRPr>
          </a:p>
          <a:p>
            <a:pPr algn="ctr"/>
            <a:r>
              <a:rPr lang="pt-BR" sz="2000" dirty="0">
                <a:solidFill>
                  <a:srgbClr val="F28705"/>
                </a:solidFill>
                <a:latin typeface="Roboto" panose="02000000000000000000" pitchFamily="2" charset="0"/>
                <a:ea typeface="Roboto" panose="02000000000000000000" pitchFamily="2" charset="0"/>
                <a:cs typeface="Bakbak One" pitchFamily="2" charset="0"/>
              </a:rPr>
              <a:t>“O que posso fazer com o que tenho na geladeira”</a:t>
            </a:r>
          </a:p>
          <a:p>
            <a:pPr algn="ctr"/>
            <a:endParaRPr lang="pt-BR" sz="2000" dirty="0">
              <a:solidFill>
                <a:srgbClr val="F28705"/>
              </a:solidFill>
              <a:latin typeface="Roboto" panose="02000000000000000000" pitchFamily="2" charset="0"/>
              <a:ea typeface="Roboto" panose="02000000000000000000" pitchFamily="2" charset="0"/>
              <a:cs typeface="Bakbak One" pitchFamily="2" charset="0"/>
            </a:endParaRPr>
          </a:p>
          <a:p>
            <a:pPr algn="ctr"/>
            <a:endParaRPr lang="pt-BR" sz="2000" dirty="0">
              <a:solidFill>
                <a:srgbClr val="F28705"/>
              </a:solidFill>
              <a:latin typeface="Roboto" panose="02000000000000000000" pitchFamily="2" charset="0"/>
              <a:ea typeface="Roboto" panose="02000000000000000000" pitchFamily="2" charset="0"/>
              <a:cs typeface="Bakbak One" pitchFamily="2" charset="0"/>
            </a:endParaRPr>
          </a:p>
          <a:p>
            <a:pPr algn="ctr"/>
            <a:endParaRPr lang="pt-BR" sz="1200" dirty="0">
              <a:solidFill>
                <a:srgbClr val="F28705"/>
              </a:solidFill>
              <a:latin typeface="Roboto" panose="02000000000000000000" pitchFamily="2" charset="0"/>
              <a:ea typeface="Roboto" panose="02000000000000000000" pitchFamily="2" charset="0"/>
              <a:cs typeface="Bakbak One" pitchFamily="2" charset="0"/>
            </a:endParaRPr>
          </a:p>
          <a:p>
            <a:pPr algn="ctr"/>
            <a:r>
              <a:rPr lang="pt-BR" sz="20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Bakbak One" pitchFamily="2" charset="0"/>
              </a:rPr>
              <a:t>Foco no </a:t>
            </a:r>
            <a:r>
              <a:rPr lang="pt-BR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Bakbak One" pitchFamily="2" charset="0"/>
              </a:rPr>
              <a:t>controle</a:t>
            </a:r>
            <a:r>
              <a:rPr lang="pt-BR" sz="20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Bakbak One" pitchFamily="2" charset="0"/>
              </a:rPr>
              <a:t> de um futuro para que não precisa ser previsto</a:t>
            </a:r>
          </a:p>
          <a:p>
            <a:pPr algn="ctr"/>
            <a:endParaRPr lang="pt-BR" sz="20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Bakbak One" pitchFamily="2" charset="0"/>
            </a:endParaRPr>
          </a:p>
          <a:p>
            <a:pPr algn="ctr"/>
            <a:r>
              <a:rPr lang="pt-BR" sz="20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Bakbak One" pitchFamily="2" charset="0"/>
              </a:rPr>
              <a:t>Começa com os meios disponíveis</a:t>
            </a:r>
          </a:p>
          <a:p>
            <a:pPr algn="ctr"/>
            <a:endParaRPr lang="pt-BR" sz="2000" dirty="0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Bakbak One" pitchFamily="2" charset="0"/>
            </a:endParaRPr>
          </a:p>
          <a:p>
            <a:pPr algn="ctr"/>
            <a:endParaRPr lang="pt-BR" sz="2000" dirty="0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Bakbak One" pitchFamily="2" charset="0"/>
            </a:endParaRPr>
          </a:p>
          <a:p>
            <a:pPr algn="ctr"/>
            <a:r>
              <a:rPr lang="pt-BR" sz="19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Bakbak One" pitchFamily="2" charset="0"/>
              </a:rPr>
              <a:t>Imagina os múltiplos efeitos possíveis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2DC88B9-F022-48E3-8226-C9234AEB3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50" y="2652673"/>
            <a:ext cx="533474" cy="581106"/>
          </a:xfrm>
          <a:prstGeom prst="rect">
            <a:avLst/>
          </a:prstGeom>
        </p:spPr>
      </p:pic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E49665F0-4E1D-46A0-996F-FDE984066834}"/>
              </a:ext>
            </a:extLst>
          </p:cNvPr>
          <p:cNvCxnSpPr/>
          <p:nvPr/>
        </p:nvCxnSpPr>
        <p:spPr>
          <a:xfrm>
            <a:off x="8824960" y="4629150"/>
            <a:ext cx="0" cy="647700"/>
          </a:xfrm>
          <a:prstGeom prst="straightConnector1">
            <a:avLst/>
          </a:prstGeom>
          <a:ln w="38100">
            <a:solidFill>
              <a:srgbClr val="F2870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088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resentação1" id="{3AB3A11B-285F-4152-A2D9-6A1A0504C029}" vid="{D6D2E804-FC64-44D3-A69F-496CE6DE47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Modelo_para edição (3)</Template>
  <TotalTime>141</TotalTime>
  <Words>634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Aptos</vt:lpstr>
      <vt:lpstr>Arial</vt:lpstr>
      <vt:lpstr>Bakbak One</vt:lpstr>
      <vt:lpstr>Roboto</vt:lpstr>
      <vt:lpstr>Roboto-Regular</vt:lpstr>
      <vt:lpstr>Tema do Office</vt:lpstr>
      <vt:lpstr>Transformando ciência em oportunidades viáveis</vt:lpstr>
      <vt:lpstr>Ecossistema Empreendedor</vt:lpstr>
      <vt:lpstr>Apresentação do PowerPoint</vt:lpstr>
      <vt:lpstr>Apresentação do PowerPoint</vt:lpstr>
      <vt:lpstr>Mentalidade empreendedora</vt:lpstr>
      <vt:lpstr>Apresentação do PowerPoint</vt:lpstr>
      <vt:lpstr>Apresentação do PowerPoint</vt:lpstr>
      <vt:lpstr>MITOS</vt:lpstr>
      <vt:lpstr>Apresentação do PowerPoint</vt:lpstr>
      <vt:lpstr>PRINCÍPIOS DO EFFECTUATION</vt:lpstr>
      <vt:lpstr>Caso de Ensino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Bancada ao Mercado</dc:title>
  <dc:creator>Jessica Borges de Carvalho</dc:creator>
  <cp:lastModifiedBy>Jessica Borges de Carvalho</cp:lastModifiedBy>
  <cp:revision>17</cp:revision>
  <dcterms:created xsi:type="dcterms:W3CDTF">2026-06-25T18:23:02Z</dcterms:created>
  <dcterms:modified xsi:type="dcterms:W3CDTF">2026-06-26T13:04:36Z</dcterms:modified>
</cp:coreProperties>
</file>