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A623"/>
    <a:srgbClr val="F28705"/>
    <a:srgbClr val="333333"/>
    <a:srgbClr val="195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449101F-21ED-AEBC-52DA-A28FD95858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3000">
                <a:srgbClr val="93A623">
                  <a:alpha val="85000"/>
                </a:srgbClr>
              </a:gs>
              <a:gs pos="100000">
                <a:srgbClr val="F2870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74A38897-62C9-FB8D-E7A0-D021822428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C2A263-2326-525F-AF2B-01BE80D23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77913"/>
            <a:ext cx="12192000" cy="2387600"/>
          </a:xfrm>
        </p:spPr>
        <p:txBody>
          <a:bodyPr anchor="b">
            <a:normAutofit/>
          </a:bodyPr>
          <a:lstStyle>
            <a:lvl1pPr algn="ctr">
              <a:defRPr sz="5000" kern="2000" spc="600" baseline="0">
                <a:solidFill>
                  <a:schemeClr val="bg1"/>
                </a:solidFill>
                <a:latin typeface="Bakbak One" pitchFamily="2" charset="0"/>
                <a:cs typeface="Bakbak One" pitchFamily="2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98F82E-E753-BEC8-6F82-EBF3DA248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200" y="3602038"/>
            <a:ext cx="8355600" cy="1655762"/>
          </a:xfrm>
        </p:spPr>
        <p:txBody>
          <a:bodyPr/>
          <a:lstStyle>
            <a:lvl1pPr marL="0" indent="0" algn="ctr">
              <a:buNone/>
              <a:defRPr sz="2400" spc="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075D732-5526-935F-A6AD-FC658CC23988}"/>
              </a:ext>
            </a:extLst>
          </p:cNvPr>
          <p:cNvCxnSpPr/>
          <p:nvPr userDrawn="1"/>
        </p:nvCxnSpPr>
        <p:spPr>
          <a:xfrm>
            <a:off x="838200" y="3796145"/>
            <a:ext cx="108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95CC03F-EA4A-356A-E797-AC082C06A822}"/>
              </a:ext>
            </a:extLst>
          </p:cNvPr>
          <p:cNvCxnSpPr/>
          <p:nvPr userDrawn="1"/>
        </p:nvCxnSpPr>
        <p:spPr>
          <a:xfrm>
            <a:off x="10273800" y="3796145"/>
            <a:ext cx="108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áfico 5">
            <a:extLst>
              <a:ext uri="{FF2B5EF4-FFF2-40B4-BE49-F238E27FC236}">
                <a16:creationId xmlns:a16="http://schemas.microsoft.com/office/drawing/2014/main" id="{A91E0F94-BAEF-D865-0BE2-AE9A47BB6A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24498" y="491172"/>
            <a:ext cx="2743005" cy="108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760F2E7-22FD-C9B7-BC50-82DC1C3FF5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23" y="5703458"/>
            <a:ext cx="5111954" cy="8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7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FAF99E1-7952-A21F-12DA-FC88DC20E5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63BF838-3C9B-ACB1-3B83-C554318D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33" y="423589"/>
            <a:ext cx="10919534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2470AD7-E624-F293-75D6-F7EAF7FF9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6233" y="1804487"/>
            <a:ext cx="10919534" cy="3672615"/>
          </a:xfrm>
        </p:spPr>
        <p:txBody>
          <a:bodyPr vert="eaVert"/>
          <a:lstStyle>
            <a:lvl2pPr>
              <a:defRPr>
                <a:solidFill>
                  <a:srgbClr val="333333"/>
                </a:solidFill>
              </a:defRPr>
            </a:lvl2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769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9052BCF-B452-80EF-EC7E-557DE4EE71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B02057-2BC8-3336-735F-B81B606C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89"/>
            <a:ext cx="9788940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DE2055-8BA5-0BA3-9F09-BFE1E0D37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33" y="1804486"/>
            <a:ext cx="10929257" cy="3672615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683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47C9034-372A-2DB8-DF55-F461EFB118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A0FC6E0-1F9B-5E5E-F67C-784D7E21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32" y="423589"/>
            <a:ext cx="10894135" cy="3691805"/>
          </a:xfrm>
        </p:spPr>
        <p:txBody>
          <a:bodyPr anchor="b"/>
          <a:lstStyle>
            <a:lvl1pPr>
              <a:defRPr sz="60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F25B9A-73B7-E301-5DD2-0C213722A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232" y="4529388"/>
            <a:ext cx="10919535" cy="957309"/>
          </a:xfr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9219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207D9C0-9646-7737-465B-EE7A73D1EF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379D6F3-0BAA-F91E-A647-D15B6FCF6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89"/>
            <a:ext cx="9753817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E9304C-392C-F749-3752-FEAFB6470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830" y="1846763"/>
            <a:ext cx="5485169" cy="3630339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DE2821-BB93-CCB3-CB2F-4C04EE618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1401" y="1853003"/>
            <a:ext cx="5434366" cy="3624099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291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30628E4-F77F-3040-2A13-795644DDBA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53FCA08-1999-CAB0-D229-5581E6A0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90"/>
            <a:ext cx="9779217" cy="945336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1671BA-B8F4-1312-0F95-1B7F14C78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233" y="1792513"/>
            <a:ext cx="5459766" cy="94533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3A6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6791259-72F1-88AA-5DBE-846ED619F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235" y="3149462"/>
            <a:ext cx="5433386" cy="232764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7010EF5-814E-CC5F-3C0D-2DFEBBFD3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2380" y="1792513"/>
            <a:ext cx="5459766" cy="94533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3A6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52A5F5C-E664-745A-4F3D-C47672B1F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2380" y="3149462"/>
            <a:ext cx="5433386" cy="232764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36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8CE5A5-EA53-67AD-6E32-A5C24248F2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159879-DF51-3346-425F-0DDC61AF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257" y="423589"/>
            <a:ext cx="9770509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276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1BECB2D-43EB-7FBC-2D44-9016881863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9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C56D57E-5339-633F-183C-8ABBE6CBDE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EBA6E7-DB81-0BBF-76BF-5DDA84AF9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15" y="423589"/>
            <a:ext cx="3683962" cy="2326234"/>
          </a:xfrm>
        </p:spPr>
        <p:txBody>
          <a:bodyPr anchor="b"/>
          <a:lstStyle>
            <a:lvl1pPr>
              <a:defRPr sz="32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E01B24-61CD-BE8C-1FC9-0C78B352F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577" y="423589"/>
            <a:ext cx="7209190" cy="5076057"/>
          </a:xfrm>
        </p:spPr>
        <p:txBody>
          <a:bodyPr/>
          <a:lstStyle>
            <a:lvl1pPr>
              <a:defRPr sz="3200">
                <a:solidFill>
                  <a:srgbClr val="333333"/>
                </a:solidFill>
              </a:defRPr>
            </a:lvl1pPr>
            <a:lvl2pPr>
              <a:defRPr sz="2800">
                <a:solidFill>
                  <a:srgbClr val="333333"/>
                </a:solidFill>
              </a:defRPr>
            </a:lvl2pPr>
            <a:lvl3pPr>
              <a:defRPr sz="2400">
                <a:solidFill>
                  <a:srgbClr val="333333"/>
                </a:solidFill>
              </a:defRPr>
            </a:lvl3pPr>
            <a:lvl4pPr>
              <a:defRPr sz="2000">
                <a:solidFill>
                  <a:srgbClr val="333333"/>
                </a:solidFill>
              </a:defRPr>
            </a:lvl4pPr>
            <a:lvl5pPr>
              <a:defRPr sz="2000">
                <a:solidFill>
                  <a:srgbClr val="33333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960DA4-B285-21B1-613A-E7229F1D9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853" y="3173412"/>
            <a:ext cx="3736724" cy="2326234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3785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31AF7359-69FD-D0C9-4C86-F8408679CB3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220A3F0-44DB-A014-CFAD-A9EA1E5FE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46577" y="423589"/>
            <a:ext cx="7235570" cy="5180042"/>
          </a:xfrm>
        </p:spPr>
        <p:txBody>
          <a:bodyPr/>
          <a:lstStyle>
            <a:lvl1pPr marL="0" indent="0">
              <a:buNone/>
              <a:defRPr sz="3200">
                <a:solidFill>
                  <a:srgbClr val="33333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FAA798E-D68E-3D8E-A40F-DDA901CA5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15" y="423589"/>
            <a:ext cx="3683962" cy="2326234"/>
          </a:xfrm>
        </p:spPr>
        <p:txBody>
          <a:bodyPr anchor="b"/>
          <a:lstStyle>
            <a:lvl1pPr>
              <a:defRPr sz="32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21" name="Espaço Reservado para Texto 3">
            <a:extLst>
              <a:ext uri="{FF2B5EF4-FFF2-40B4-BE49-F238E27FC236}">
                <a16:creationId xmlns:a16="http://schemas.microsoft.com/office/drawing/2014/main" id="{2EFE28C7-7460-D39C-4713-C3575D94D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853" y="3173412"/>
            <a:ext cx="3736724" cy="2326234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0851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FD01761-8FDA-E09D-DC72-2B956199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9A4253-45EF-11FC-6F32-4F82F9043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54D3ED-285C-79AF-0FE3-3D39E5197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C246B5FB-0CE8-4954-A68E-65CA1277DF34}" type="datetimeFigureOut">
              <a:rPr lang="pt-BR" smtClean="0"/>
              <a:pPr/>
              <a:t>28/06/2026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3A1185-6155-95B1-1AAB-287401791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E1F049-D60C-254B-F7D5-613E57364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C34C3A6-907A-4799-AD21-DB1DB29172B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33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kbak One" pitchFamily="2" charset="0"/>
          <a:ea typeface="+mj-ea"/>
          <a:cs typeface="Bakbak One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42900-A234-4473-50CE-57BBA8E7D6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Da Bancada ao Mercado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5EA268-54FB-BEBA-F937-EF0660CA85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AULA 1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0972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F80FD85-4A64-4659-813F-15520E2063D2}"/>
              </a:ext>
            </a:extLst>
          </p:cNvPr>
          <p:cNvSpPr txBox="1"/>
          <p:nvPr/>
        </p:nvSpPr>
        <p:spPr>
          <a:xfrm>
            <a:off x="558149" y="5584949"/>
            <a:ext cx="110757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Fonte: ARENAS, J. J.; GONZÁLEZ, D. Technology Transfer Models and Elements in the University-Industry Collaboration</a:t>
            </a:r>
            <a:r>
              <a:rPr lang="en-US" sz="1000" b="1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Administrative Sciences</a:t>
            </a:r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v. 8, n. 2, 2018. </a:t>
            </a:r>
            <a:endParaRPr lang="pt-B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41D69E7-ECDC-487D-A7DB-B4470DAE4ACE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32DA617-3C7D-4E64-8C44-2072B74CBF0C}"/>
              </a:ext>
            </a:extLst>
          </p:cNvPr>
          <p:cNvSpPr/>
          <p:nvPr/>
        </p:nvSpPr>
        <p:spPr>
          <a:xfrm>
            <a:off x="978568" y="1427747"/>
            <a:ext cx="4876800" cy="3272590"/>
          </a:xfrm>
          <a:prstGeom prst="roundRect">
            <a:avLst/>
          </a:prstGeom>
          <a:solidFill>
            <a:schemeClr val="bg1"/>
          </a:solidFill>
          <a:ln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Universidade</a:t>
            </a:r>
          </a:p>
          <a:p>
            <a:pPr algn="ctr"/>
            <a:endParaRPr lang="pt-BR" sz="2400" b="1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Foco em geração de conhecimento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D295347-C4C2-4080-B4B4-E9F53B9527F7}"/>
              </a:ext>
            </a:extLst>
          </p:cNvPr>
          <p:cNvSpPr/>
          <p:nvPr/>
        </p:nvSpPr>
        <p:spPr>
          <a:xfrm>
            <a:off x="6336632" y="1427747"/>
            <a:ext cx="4876800" cy="327259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Indústria</a:t>
            </a:r>
          </a:p>
          <a:p>
            <a:pPr algn="ctr"/>
            <a:endParaRPr lang="pt-BR" sz="24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Foco em rentabilidade e valor</a:t>
            </a:r>
            <a:endParaRPr lang="pt-BR" sz="2000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289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9C92515-4DD1-45AB-B1BC-F6812260D193}"/>
              </a:ext>
            </a:extLst>
          </p:cNvPr>
          <p:cNvSpPr txBox="1"/>
          <p:nvPr/>
        </p:nvSpPr>
        <p:spPr>
          <a:xfrm>
            <a:off x="558149" y="5584949"/>
            <a:ext cx="110757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Fonte: ARENAS, J. J.; GONZÁLEZ, D. Technology Transfer Models and Elements in the University-Industry Collaboration</a:t>
            </a:r>
            <a:r>
              <a:rPr lang="en-US" sz="1000" b="1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Administrative Sciences</a:t>
            </a:r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v. 8, n. 2, 2018. </a:t>
            </a:r>
            <a:endParaRPr lang="pt-B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53CE90-DDC6-4BAE-861A-B0440F6B139D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BA01BB6-204A-4CCC-9059-EB18A44BC4FB}"/>
              </a:ext>
            </a:extLst>
          </p:cNvPr>
          <p:cNvSpPr/>
          <p:nvPr/>
        </p:nvSpPr>
        <p:spPr>
          <a:xfrm>
            <a:off x="222876" y="1427747"/>
            <a:ext cx="3372269" cy="882316"/>
          </a:xfrm>
          <a:prstGeom prst="roundRect">
            <a:avLst/>
          </a:prstGeom>
          <a:solidFill>
            <a:schemeClr val="bg1"/>
          </a:solidFill>
          <a:ln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Ciência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49281DE-8D6D-44E6-926A-E25CF9A0EA45}"/>
              </a:ext>
            </a:extLst>
          </p:cNvPr>
          <p:cNvSpPr/>
          <p:nvPr/>
        </p:nvSpPr>
        <p:spPr>
          <a:xfrm>
            <a:off x="222876" y="3721920"/>
            <a:ext cx="3372269" cy="88231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Exploração</a:t>
            </a:r>
            <a:endParaRPr lang="pt-BR" sz="2000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1923792-5EEF-40A1-B626-6614B596C34A}"/>
              </a:ext>
            </a:extLst>
          </p:cNvPr>
          <p:cNvSpPr/>
          <p:nvPr/>
        </p:nvSpPr>
        <p:spPr>
          <a:xfrm>
            <a:off x="4145171" y="1443789"/>
            <a:ext cx="3372269" cy="882316"/>
          </a:xfrm>
          <a:prstGeom prst="roundRect">
            <a:avLst/>
          </a:prstGeom>
          <a:solidFill>
            <a:schemeClr val="bg1"/>
          </a:solidFill>
          <a:ln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Tecnologia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0CCD193-2697-4CDE-B2C2-ADD38FC5CC19}"/>
              </a:ext>
            </a:extLst>
          </p:cNvPr>
          <p:cNvSpPr/>
          <p:nvPr/>
        </p:nvSpPr>
        <p:spPr>
          <a:xfrm>
            <a:off x="8067467" y="1427747"/>
            <a:ext cx="3372268" cy="882316"/>
          </a:xfrm>
          <a:prstGeom prst="roundRect">
            <a:avLst/>
          </a:prstGeom>
          <a:solidFill>
            <a:schemeClr val="bg1"/>
          </a:solidFill>
          <a:ln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51C36672-1E9F-49C3-80B1-30B7F520C53D}"/>
              </a:ext>
            </a:extLst>
          </p:cNvPr>
          <p:cNvSpPr/>
          <p:nvPr/>
        </p:nvSpPr>
        <p:spPr>
          <a:xfrm>
            <a:off x="4145172" y="3720677"/>
            <a:ext cx="3372268" cy="88231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Validação</a:t>
            </a:r>
            <a:endParaRPr lang="pt-BR" sz="2000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604B274-B576-47A4-87A1-3016B97C7E0C}"/>
              </a:ext>
            </a:extLst>
          </p:cNvPr>
          <p:cNvSpPr/>
          <p:nvPr/>
        </p:nvSpPr>
        <p:spPr>
          <a:xfrm>
            <a:off x="8067467" y="3720677"/>
            <a:ext cx="3372269" cy="88231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Aproveitamento comercial</a:t>
            </a:r>
            <a:endParaRPr lang="pt-BR" sz="2000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0B227D2-75F5-4F98-A617-D527BDC854A5}"/>
              </a:ext>
            </a:extLst>
          </p:cNvPr>
          <p:cNvSpPr txBox="1"/>
          <p:nvPr/>
        </p:nvSpPr>
        <p:spPr>
          <a:xfrm>
            <a:off x="3881748" y="848858"/>
            <a:ext cx="394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19519F"/>
                </a:solidFill>
                <a:latin typeface="Bakbak One" pitchFamily="2" charset="0"/>
                <a:ea typeface="Roboto" panose="02000000000000000000" pitchFamily="2" charset="0"/>
                <a:cs typeface="Bakbak One" pitchFamily="2" charset="0"/>
              </a:rPr>
              <a:t>Universidade oferece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123161-34C0-4201-A83A-42C6B9A554FC}"/>
              </a:ext>
            </a:extLst>
          </p:cNvPr>
          <p:cNvSpPr txBox="1"/>
          <p:nvPr/>
        </p:nvSpPr>
        <p:spPr>
          <a:xfrm>
            <a:off x="3888497" y="3137323"/>
            <a:ext cx="394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C00000"/>
                </a:solidFill>
                <a:latin typeface="Bakbak One" pitchFamily="2" charset="0"/>
                <a:ea typeface="Roboto" panose="02000000000000000000" pitchFamily="2" charset="0"/>
                <a:cs typeface="Bakbak One" pitchFamily="2" charset="0"/>
              </a:rPr>
              <a:t>Indústria avalia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C964DBE3-56DA-4354-8E64-EFEE974FDAA7}"/>
              </a:ext>
            </a:extLst>
          </p:cNvPr>
          <p:cNvCxnSpPr/>
          <p:nvPr/>
        </p:nvCxnSpPr>
        <p:spPr>
          <a:xfrm>
            <a:off x="7554119" y="1868905"/>
            <a:ext cx="513348" cy="0"/>
          </a:xfrm>
          <a:prstGeom prst="straightConnector1">
            <a:avLst/>
          </a:prstGeom>
          <a:ln w="57150"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C280ADB2-DC2D-43E3-A583-EFB731A0ADB9}"/>
              </a:ext>
            </a:extLst>
          </p:cNvPr>
          <p:cNvCxnSpPr/>
          <p:nvPr/>
        </p:nvCxnSpPr>
        <p:spPr>
          <a:xfrm>
            <a:off x="3631823" y="1884947"/>
            <a:ext cx="513348" cy="0"/>
          </a:xfrm>
          <a:prstGeom prst="straightConnector1">
            <a:avLst/>
          </a:prstGeom>
          <a:ln w="57150"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8C0F8FE9-DB5A-4AB4-B271-E49E19F7764E}"/>
              </a:ext>
            </a:extLst>
          </p:cNvPr>
          <p:cNvCxnSpPr/>
          <p:nvPr/>
        </p:nvCxnSpPr>
        <p:spPr>
          <a:xfrm>
            <a:off x="3631823" y="4161835"/>
            <a:ext cx="513348" cy="0"/>
          </a:xfrm>
          <a:prstGeom prst="straightConnector1">
            <a:avLst/>
          </a:prstGeom>
          <a:ln w="57150"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6BE3E296-B36C-4F0C-931E-69512CF160BE}"/>
              </a:ext>
            </a:extLst>
          </p:cNvPr>
          <p:cNvCxnSpPr/>
          <p:nvPr/>
        </p:nvCxnSpPr>
        <p:spPr>
          <a:xfrm>
            <a:off x="7554119" y="4193919"/>
            <a:ext cx="513348" cy="0"/>
          </a:xfrm>
          <a:prstGeom prst="straightConnector1">
            <a:avLst/>
          </a:prstGeom>
          <a:ln w="57150"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E6129370-DB90-4505-A238-F10A0101EC03}"/>
              </a:ext>
            </a:extLst>
          </p:cNvPr>
          <p:cNvCxnSpPr>
            <a:cxnSpLocks/>
          </p:cNvCxnSpPr>
          <p:nvPr/>
        </p:nvCxnSpPr>
        <p:spPr>
          <a:xfrm flipV="1">
            <a:off x="5598695" y="2465330"/>
            <a:ext cx="0" cy="509147"/>
          </a:xfrm>
          <a:prstGeom prst="straightConnector1">
            <a:avLst/>
          </a:prstGeom>
          <a:ln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C0D6BB7C-406F-420B-A929-3F92E704F9B7}"/>
              </a:ext>
            </a:extLst>
          </p:cNvPr>
          <p:cNvCxnSpPr>
            <a:cxnSpLocks/>
          </p:cNvCxnSpPr>
          <p:nvPr/>
        </p:nvCxnSpPr>
        <p:spPr>
          <a:xfrm>
            <a:off x="5960494" y="2491303"/>
            <a:ext cx="0" cy="483174"/>
          </a:xfrm>
          <a:prstGeom prst="straightConnector1">
            <a:avLst/>
          </a:prstGeom>
          <a:ln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094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E07DC08-7D09-4B1E-9712-CD709F64B9E4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88561AC-7116-4270-9723-CE68C40C13D2}"/>
              </a:ext>
            </a:extLst>
          </p:cNvPr>
          <p:cNvSpPr/>
          <p:nvPr/>
        </p:nvSpPr>
        <p:spPr>
          <a:xfrm>
            <a:off x="222876" y="1427746"/>
            <a:ext cx="3372269" cy="1546729"/>
          </a:xfrm>
          <a:prstGeom prst="roundRect">
            <a:avLst/>
          </a:prstGeom>
          <a:solidFill>
            <a:schemeClr val="bg1"/>
          </a:solidFill>
          <a:ln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UNIVERSIDADE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3E5BCAC-25BB-4738-A9CE-B3F02A0EC483}"/>
              </a:ext>
            </a:extLst>
          </p:cNvPr>
          <p:cNvSpPr/>
          <p:nvPr/>
        </p:nvSpPr>
        <p:spPr>
          <a:xfrm>
            <a:off x="4145171" y="1443789"/>
            <a:ext cx="3372269" cy="1526290"/>
          </a:xfrm>
          <a:prstGeom prst="roundRect">
            <a:avLst/>
          </a:prstGeom>
          <a:solidFill>
            <a:schemeClr val="bg1"/>
          </a:solidFill>
          <a:ln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INOVAÇÃO E MUDANÇAS TECNOLÓGICAS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6608692-4F2A-4130-8A48-A18F7F0FF10C}"/>
              </a:ext>
            </a:extLst>
          </p:cNvPr>
          <p:cNvSpPr/>
          <p:nvPr/>
        </p:nvSpPr>
        <p:spPr>
          <a:xfrm>
            <a:off x="8067467" y="1427746"/>
            <a:ext cx="3372268" cy="1542331"/>
          </a:xfrm>
          <a:prstGeom prst="roundRect">
            <a:avLst/>
          </a:prstGeom>
          <a:solidFill>
            <a:schemeClr val="bg1"/>
          </a:solidFill>
          <a:ln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DESENVOLVIMENTO ECONÔMICO E SOCIAL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50DCF131-0903-467E-89D2-A716AB82ED01}"/>
              </a:ext>
            </a:extLst>
          </p:cNvPr>
          <p:cNvSpPr/>
          <p:nvPr/>
        </p:nvSpPr>
        <p:spPr>
          <a:xfrm>
            <a:off x="2239043" y="3952035"/>
            <a:ext cx="3372268" cy="1542331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Transferência de tecnologia</a:t>
            </a:r>
            <a:endParaRPr lang="pt-BR" sz="2000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AE4DF8F-11DD-45BA-BE33-C86B43C0D7E9}"/>
              </a:ext>
            </a:extLst>
          </p:cNvPr>
          <p:cNvSpPr/>
          <p:nvPr/>
        </p:nvSpPr>
        <p:spPr>
          <a:xfrm>
            <a:off x="6180364" y="3968077"/>
            <a:ext cx="3372269" cy="1526289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Solução de problemas e ganhos de produtividade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AC9FCB2-82E3-4169-94C6-6EB51569488E}"/>
              </a:ext>
            </a:extLst>
          </p:cNvPr>
          <p:cNvCxnSpPr/>
          <p:nvPr/>
        </p:nvCxnSpPr>
        <p:spPr>
          <a:xfrm>
            <a:off x="7554119" y="2261937"/>
            <a:ext cx="513348" cy="0"/>
          </a:xfrm>
          <a:prstGeom prst="straightConnector1">
            <a:avLst/>
          </a:prstGeom>
          <a:ln w="57150"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B59FEB6F-A439-4F66-A432-F9BBB1FB8DE5}"/>
              </a:ext>
            </a:extLst>
          </p:cNvPr>
          <p:cNvCxnSpPr/>
          <p:nvPr/>
        </p:nvCxnSpPr>
        <p:spPr>
          <a:xfrm>
            <a:off x="3631823" y="2253916"/>
            <a:ext cx="513348" cy="0"/>
          </a:xfrm>
          <a:prstGeom prst="straightConnector1">
            <a:avLst/>
          </a:prstGeom>
          <a:ln w="57150"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BE44645E-2EE0-4E30-895E-1F0ABB7AC39B}"/>
              </a:ext>
            </a:extLst>
          </p:cNvPr>
          <p:cNvCxnSpPr>
            <a:cxnSpLocks/>
          </p:cNvCxnSpPr>
          <p:nvPr/>
        </p:nvCxnSpPr>
        <p:spPr>
          <a:xfrm flipV="1">
            <a:off x="3815141" y="3042385"/>
            <a:ext cx="0" cy="92569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A91548F9-FA2D-4FD9-B155-4463CAAB0614}"/>
              </a:ext>
            </a:extLst>
          </p:cNvPr>
          <p:cNvCxnSpPr>
            <a:cxnSpLocks/>
          </p:cNvCxnSpPr>
          <p:nvPr/>
        </p:nvCxnSpPr>
        <p:spPr>
          <a:xfrm flipH="1" flipV="1">
            <a:off x="7829821" y="3042385"/>
            <a:ext cx="36677" cy="92569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187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486E59-C545-4671-828B-2B4555E8F53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4980C32-FB47-405F-83CC-595F34D798C4}"/>
              </a:ext>
            </a:extLst>
          </p:cNvPr>
          <p:cNvSpPr/>
          <p:nvPr/>
        </p:nvSpPr>
        <p:spPr>
          <a:xfrm>
            <a:off x="526377" y="1287641"/>
            <a:ext cx="5245355" cy="1546729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OBJETO DA TRANSFERÊNCIA</a:t>
            </a:r>
          </a:p>
          <a:p>
            <a:pPr algn="ctr"/>
            <a:endParaRPr lang="pt-BR" sz="2000" b="1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conteúdo que é transferido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28809C7C-350C-4576-AE34-A13A280D7270}"/>
              </a:ext>
            </a:extLst>
          </p:cNvPr>
          <p:cNvSpPr/>
          <p:nvPr/>
        </p:nvSpPr>
        <p:spPr>
          <a:xfrm>
            <a:off x="1462920" y="4023631"/>
            <a:ext cx="3372268" cy="844554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TECNOLOGIA</a:t>
            </a:r>
            <a:endParaRPr lang="pt-BR" sz="2000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5C4AA0D-9DE3-411B-8678-5CB750303825}"/>
              </a:ext>
            </a:extLst>
          </p:cNvPr>
          <p:cNvSpPr/>
          <p:nvPr/>
        </p:nvSpPr>
        <p:spPr>
          <a:xfrm>
            <a:off x="7116906" y="4009933"/>
            <a:ext cx="3372269" cy="844554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TRANSFERÊNCIA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09C2700-93A7-4D49-84F6-DD8D6C30F0A9}"/>
              </a:ext>
            </a:extLst>
          </p:cNvPr>
          <p:cNvSpPr/>
          <p:nvPr/>
        </p:nvSpPr>
        <p:spPr>
          <a:xfrm>
            <a:off x="6180364" y="1285297"/>
            <a:ext cx="5245355" cy="1546729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CANAL DE TRANSFERÊNCIA</a:t>
            </a:r>
          </a:p>
          <a:p>
            <a:pPr algn="ctr"/>
            <a:endParaRPr lang="pt-BR" sz="2000" b="1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meio como a tecnologia é transferida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8AA10FAD-6AB7-4A0F-9727-AEF62AE83034}"/>
              </a:ext>
            </a:extLst>
          </p:cNvPr>
          <p:cNvCxnSpPr>
            <a:cxnSpLocks/>
          </p:cNvCxnSpPr>
          <p:nvPr/>
        </p:nvCxnSpPr>
        <p:spPr>
          <a:xfrm>
            <a:off x="3149054" y="2832026"/>
            <a:ext cx="0" cy="1191606"/>
          </a:xfrm>
          <a:prstGeom prst="straightConnector1">
            <a:avLst/>
          </a:prstGeom>
          <a:ln w="57150"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72FDBDD3-0132-449F-99DC-D483C4591A53}"/>
              </a:ext>
            </a:extLst>
          </p:cNvPr>
          <p:cNvCxnSpPr>
            <a:cxnSpLocks/>
          </p:cNvCxnSpPr>
          <p:nvPr/>
        </p:nvCxnSpPr>
        <p:spPr>
          <a:xfrm>
            <a:off x="8803040" y="2832026"/>
            <a:ext cx="0" cy="1191606"/>
          </a:xfrm>
          <a:prstGeom prst="straightConnector1">
            <a:avLst/>
          </a:prstGeom>
          <a:ln w="57150"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32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A30BEAA-04C3-4973-B5CE-36C7240D924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FDF65B7E-5883-42E0-8192-4C1FB50F8688}"/>
              </a:ext>
            </a:extLst>
          </p:cNvPr>
          <p:cNvSpPr/>
          <p:nvPr/>
        </p:nvSpPr>
        <p:spPr>
          <a:xfrm>
            <a:off x="1063137" y="1287641"/>
            <a:ext cx="3508863" cy="1744317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OBJETO DA TRANSFERÊNCIA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48D04D3-5336-4B69-975B-F2077ABE4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988395"/>
              </p:ext>
            </p:extLst>
          </p:nvPr>
        </p:nvGraphicFramePr>
        <p:xfrm>
          <a:off x="5053263" y="1287641"/>
          <a:ext cx="6075600" cy="4318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7800">
                  <a:extLst>
                    <a:ext uri="{9D8B030D-6E8A-4147-A177-3AD203B41FA5}">
                      <a16:colId xmlns:a16="http://schemas.microsoft.com/office/drawing/2014/main" val="2706803602"/>
                    </a:ext>
                  </a:extLst>
                </a:gridCol>
                <a:gridCol w="3037800">
                  <a:extLst>
                    <a:ext uri="{9D8B030D-6E8A-4147-A177-3AD203B41FA5}">
                      <a16:colId xmlns:a16="http://schemas.microsoft.com/office/drawing/2014/main" val="4181051177"/>
                    </a:ext>
                  </a:extLst>
                </a:gridCol>
              </a:tblGrid>
              <a:tr h="873442">
                <a:tc>
                  <a:txBody>
                    <a:bodyPr/>
                    <a:lstStyle/>
                    <a:p>
                      <a:pPr algn="ctr"/>
                      <a:endParaRPr lang="pt-BR" sz="2400" b="0" dirty="0">
                        <a:latin typeface="Bakbak One" pitchFamily="2" charset="0"/>
                        <a:cs typeface="Bakbak One" pitchFamily="2" charset="0"/>
                      </a:endParaRPr>
                    </a:p>
                    <a:p>
                      <a:pPr algn="ctr"/>
                      <a:r>
                        <a:rPr lang="pt-BR" sz="2400" b="0" dirty="0">
                          <a:latin typeface="Bakbak One" pitchFamily="2" charset="0"/>
                          <a:cs typeface="Bakbak One" pitchFamily="2" charset="0"/>
                        </a:rPr>
                        <a:t>PERSPECTIVA TRADICIONAL</a:t>
                      </a:r>
                    </a:p>
                    <a:p>
                      <a:pPr algn="ctr"/>
                      <a:endParaRPr lang="pt-BR" sz="2400" b="0" dirty="0">
                        <a:latin typeface="Bakbak One" pitchFamily="2" charset="0"/>
                        <a:cs typeface="Bakbak One" pitchFamily="2" charset="0"/>
                      </a:endParaRPr>
                    </a:p>
                  </a:txBody>
                  <a:tcPr>
                    <a:solidFill>
                      <a:srgbClr val="195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b="0" dirty="0">
                        <a:latin typeface="Bakbak One" pitchFamily="2" charset="0"/>
                        <a:cs typeface="Bakbak One" pitchFamily="2" charset="0"/>
                      </a:endParaRPr>
                    </a:p>
                    <a:p>
                      <a:pPr algn="ctr"/>
                      <a:r>
                        <a:rPr lang="pt-BR" sz="2400" b="0" dirty="0">
                          <a:latin typeface="Bakbak One" pitchFamily="2" charset="0"/>
                          <a:cs typeface="Bakbak One" pitchFamily="2" charset="0"/>
                        </a:rPr>
                        <a:t>PERSPECTIVA AMPLIADA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82704"/>
                  </a:ext>
                </a:extLst>
              </a:tr>
              <a:tr h="1562172"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Resultados de pesquisas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Resultado de pesquisas e todo conhecimento existente na universidade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842547"/>
                  </a:ext>
                </a:extLst>
              </a:tr>
              <a:tr h="1201671"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Tecnologias protegidas:</a:t>
                      </a:r>
                    </a:p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patentes e outras formas de 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Tecnologias protegidas e</a:t>
                      </a:r>
                    </a:p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não-protegidas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853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076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E605C11-6659-45A0-A022-96750EDCBD07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F5F9B5C2-4439-406E-AB4C-57CD8122E349}"/>
              </a:ext>
            </a:extLst>
          </p:cNvPr>
          <p:cNvSpPr/>
          <p:nvPr/>
        </p:nvSpPr>
        <p:spPr>
          <a:xfrm>
            <a:off x="1047095" y="979865"/>
            <a:ext cx="10358842" cy="92617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CANAIS DE TRANSFERÊNCIA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FDB6946-180E-44E1-9C15-6728B80B92AC}"/>
              </a:ext>
            </a:extLst>
          </p:cNvPr>
          <p:cNvSpPr/>
          <p:nvPr/>
        </p:nvSpPr>
        <p:spPr>
          <a:xfrm>
            <a:off x="1047096" y="2303339"/>
            <a:ext cx="3669284" cy="926170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LICENCIAMENTO OU CONCESSÃO DE PI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890D45F-E1B3-4813-98C8-7AAAC7CB9B28}"/>
              </a:ext>
            </a:extLst>
          </p:cNvPr>
          <p:cNvSpPr/>
          <p:nvPr/>
        </p:nvSpPr>
        <p:spPr>
          <a:xfrm>
            <a:off x="1047096" y="3626813"/>
            <a:ext cx="3669284" cy="926170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CONTRATOS DE PESQUISA; PESQUISA COLABORATIVA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6C9D2AE0-5CBA-448A-9796-F7654B0C8114}"/>
              </a:ext>
            </a:extLst>
          </p:cNvPr>
          <p:cNvCxnSpPr>
            <a:cxnSpLocks/>
          </p:cNvCxnSpPr>
          <p:nvPr/>
        </p:nvCxnSpPr>
        <p:spPr>
          <a:xfrm>
            <a:off x="5037221" y="2766424"/>
            <a:ext cx="930442" cy="0"/>
          </a:xfrm>
          <a:prstGeom prst="straightConnector1">
            <a:avLst/>
          </a:prstGeom>
          <a:ln w="57150"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DF49D83F-647E-4336-B40B-B1A2383C3B44}"/>
              </a:ext>
            </a:extLst>
          </p:cNvPr>
          <p:cNvCxnSpPr>
            <a:cxnSpLocks/>
          </p:cNvCxnSpPr>
          <p:nvPr/>
        </p:nvCxnSpPr>
        <p:spPr>
          <a:xfrm>
            <a:off x="5037221" y="4089898"/>
            <a:ext cx="930442" cy="0"/>
          </a:xfrm>
          <a:prstGeom prst="straightConnector1">
            <a:avLst/>
          </a:prstGeom>
          <a:ln w="57150"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D32CC5FA-E4FB-4992-829B-74AA8FC83621}"/>
              </a:ext>
            </a:extLst>
          </p:cNvPr>
          <p:cNvSpPr txBox="1"/>
          <p:nvPr/>
        </p:nvSpPr>
        <p:spPr>
          <a:xfrm>
            <a:off x="6400800" y="2518972"/>
            <a:ext cx="415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</a:rPr>
              <a:t>Poucos resultados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B6ED380-DDE8-42AA-9381-A3A7D76AF4E3}"/>
              </a:ext>
            </a:extLst>
          </p:cNvPr>
          <p:cNvSpPr txBox="1"/>
          <p:nvPr/>
        </p:nvSpPr>
        <p:spPr>
          <a:xfrm>
            <a:off x="6400800" y="3905232"/>
            <a:ext cx="415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</a:rPr>
              <a:t>Resultados mais efetivos e possibilidade maior de ampliação</a:t>
            </a:r>
          </a:p>
        </p:txBody>
      </p:sp>
    </p:spTree>
    <p:extLst>
      <p:ext uri="{BB962C8B-B14F-4D97-AF65-F5344CB8AC3E}">
        <p14:creationId xmlns:p14="http://schemas.microsoft.com/office/powerpoint/2010/main" val="1881074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DE0B948-DF77-46DF-B2DA-1D85DF45998B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C275561-798A-4F72-9D4F-0D28A1A8B92B}"/>
              </a:ext>
            </a:extLst>
          </p:cNvPr>
          <p:cNvSpPr/>
          <p:nvPr/>
        </p:nvSpPr>
        <p:spPr>
          <a:xfrm>
            <a:off x="1047095" y="979865"/>
            <a:ext cx="10358842" cy="92617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CANAIS DE TRANSFERÊNCIA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41A4820-3BC8-42E6-88B3-DD557D66E1AD}"/>
              </a:ext>
            </a:extLst>
          </p:cNvPr>
          <p:cNvSpPr/>
          <p:nvPr/>
        </p:nvSpPr>
        <p:spPr>
          <a:xfrm>
            <a:off x="1047096" y="2055887"/>
            <a:ext cx="3669284" cy="926170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SERVIÇO TECNOLÓGICO</a:t>
            </a: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(ensaios, análises)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3873F3F-3612-46BB-BD91-6DCF383FBE63}"/>
              </a:ext>
            </a:extLst>
          </p:cNvPr>
          <p:cNvSpPr/>
          <p:nvPr/>
        </p:nvSpPr>
        <p:spPr>
          <a:xfrm>
            <a:off x="1047095" y="3302227"/>
            <a:ext cx="3669284" cy="926170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COMPARTILHAMENTO DE ESTRUTURA </a:t>
            </a:r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(laboratórios)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A30E801E-AD02-4A55-A6B2-C5719877D383}"/>
              </a:ext>
            </a:extLst>
          </p:cNvPr>
          <p:cNvCxnSpPr>
            <a:cxnSpLocks/>
          </p:cNvCxnSpPr>
          <p:nvPr/>
        </p:nvCxnSpPr>
        <p:spPr>
          <a:xfrm>
            <a:off x="4924926" y="2510112"/>
            <a:ext cx="930442" cy="0"/>
          </a:xfrm>
          <a:prstGeom prst="straightConnector1">
            <a:avLst/>
          </a:prstGeom>
          <a:ln w="57150">
            <a:solidFill>
              <a:srgbClr val="F28705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B2AEDFDA-C0AF-4A4D-9789-D45B04C4D611}"/>
              </a:ext>
            </a:extLst>
          </p:cNvPr>
          <p:cNvSpPr txBox="1"/>
          <p:nvPr/>
        </p:nvSpPr>
        <p:spPr>
          <a:xfrm>
            <a:off x="5935579" y="2203129"/>
            <a:ext cx="5048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</a:rPr>
              <a:t>Se a empresa apenas utiliza, mas não adquire a tecnologia, é correto falar de TT?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0007FBA-4E25-431E-8494-29FCC117FC61}"/>
              </a:ext>
            </a:extLst>
          </p:cNvPr>
          <p:cNvSpPr txBox="1"/>
          <p:nvPr/>
        </p:nvSpPr>
        <p:spPr>
          <a:xfrm>
            <a:off x="5935579" y="3580646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</a:rPr>
              <a:t>E se ela apenas utiliza as instalações da universidade?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D6EC3090-00E2-486F-8D20-82BE34DDFDB9}"/>
              </a:ext>
            </a:extLst>
          </p:cNvPr>
          <p:cNvCxnSpPr>
            <a:cxnSpLocks/>
          </p:cNvCxnSpPr>
          <p:nvPr/>
        </p:nvCxnSpPr>
        <p:spPr>
          <a:xfrm>
            <a:off x="4957010" y="3765312"/>
            <a:ext cx="930442" cy="0"/>
          </a:xfrm>
          <a:prstGeom prst="straightConnector1">
            <a:avLst/>
          </a:prstGeom>
          <a:ln w="57150">
            <a:solidFill>
              <a:srgbClr val="F28705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089DF5DD-2456-4F8A-963C-772CD8C7BB4C}"/>
              </a:ext>
            </a:extLst>
          </p:cNvPr>
          <p:cNvSpPr/>
          <p:nvPr/>
        </p:nvSpPr>
        <p:spPr>
          <a:xfrm>
            <a:off x="1047095" y="4531279"/>
            <a:ext cx="3669284" cy="926170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CONSULTORIA</a:t>
            </a:r>
            <a:endParaRPr lang="pt-BR" sz="20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B33425E-4667-488D-ADDC-6DA82509649C}"/>
              </a:ext>
            </a:extLst>
          </p:cNvPr>
          <p:cNvSpPr/>
          <p:nvPr/>
        </p:nvSpPr>
        <p:spPr>
          <a:xfrm>
            <a:off x="6034011" y="4531279"/>
            <a:ext cx="5371926" cy="926170"/>
          </a:xfrm>
          <a:prstGeom prst="roundRect">
            <a:avLst/>
          </a:prstGeom>
          <a:solidFill>
            <a:schemeClr val="bg1"/>
          </a:solidFill>
          <a:ln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ponto de vista do desenvolvimento de inovações, </a:t>
            </a:r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sim.</a:t>
            </a:r>
          </a:p>
        </p:txBody>
      </p:sp>
    </p:spTree>
    <p:extLst>
      <p:ext uri="{BB962C8B-B14F-4D97-AF65-F5344CB8AC3E}">
        <p14:creationId xmlns:p14="http://schemas.microsoft.com/office/powerpoint/2010/main" val="1877666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D287746-E591-43B8-8F77-E9BEE46320E1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70A14F0-B03B-499B-BD3C-3ABEE5BED340}"/>
              </a:ext>
            </a:extLst>
          </p:cNvPr>
          <p:cNvSpPr/>
          <p:nvPr/>
        </p:nvSpPr>
        <p:spPr>
          <a:xfrm>
            <a:off x="1047095" y="979865"/>
            <a:ext cx="10358842" cy="92617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CANAIS DE TRANSFERÊNCIA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1A4FC0E-180A-42BC-9407-4E4D2CC2C396}"/>
              </a:ext>
            </a:extLst>
          </p:cNvPr>
          <p:cNvSpPr/>
          <p:nvPr/>
        </p:nvSpPr>
        <p:spPr>
          <a:xfrm>
            <a:off x="1047095" y="2244796"/>
            <a:ext cx="5048903" cy="1649733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ENSINO, FORMAÇÃO</a:t>
            </a: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(cursos regulares ou não)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6D560C7-4D98-4327-8AD7-282AB7DD4E61}"/>
              </a:ext>
            </a:extLst>
          </p:cNvPr>
          <p:cNvSpPr/>
          <p:nvPr/>
        </p:nvSpPr>
        <p:spPr>
          <a:xfrm>
            <a:off x="1047095" y="4127099"/>
            <a:ext cx="5048904" cy="1649733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MOBILIDADE DE RECURSOS HUMANOS</a:t>
            </a: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(contratação de egressos pelas empresas, transferência de servidores)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C51BB5DA-C604-45E3-AE0A-8ACB316365F8}"/>
              </a:ext>
            </a:extLst>
          </p:cNvPr>
          <p:cNvCxnSpPr>
            <a:cxnSpLocks/>
          </p:cNvCxnSpPr>
          <p:nvPr/>
        </p:nvCxnSpPr>
        <p:spPr>
          <a:xfrm>
            <a:off x="6112040" y="2848902"/>
            <a:ext cx="1973181" cy="871863"/>
          </a:xfrm>
          <a:prstGeom prst="straightConnector1">
            <a:avLst/>
          </a:prstGeom>
          <a:ln w="57150">
            <a:solidFill>
              <a:srgbClr val="F28705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72677FE0-6B92-46E3-9004-2396038F6DFF}"/>
              </a:ext>
            </a:extLst>
          </p:cNvPr>
          <p:cNvSpPr txBox="1"/>
          <p:nvPr/>
        </p:nvSpPr>
        <p:spPr>
          <a:xfrm>
            <a:off x="7844585" y="3709863"/>
            <a:ext cx="283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Roboto" panose="02000000000000000000" pitchFamily="2" charset="0"/>
                <a:ea typeface="Roboto" panose="02000000000000000000" pitchFamily="2" charset="0"/>
              </a:rPr>
              <a:t>Meios de maior impacto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A1217088-FDEB-40D5-AFDF-D35AF88A2A16}"/>
              </a:ext>
            </a:extLst>
          </p:cNvPr>
          <p:cNvCxnSpPr>
            <a:cxnSpLocks/>
          </p:cNvCxnSpPr>
          <p:nvPr/>
        </p:nvCxnSpPr>
        <p:spPr>
          <a:xfrm flipV="1">
            <a:off x="6112040" y="4068147"/>
            <a:ext cx="1973181" cy="1027158"/>
          </a:xfrm>
          <a:prstGeom prst="straightConnector1">
            <a:avLst/>
          </a:prstGeom>
          <a:ln w="57150">
            <a:solidFill>
              <a:srgbClr val="F28705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728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D287746-E591-43B8-8F77-E9BEE46320E1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70A14F0-B03B-499B-BD3C-3ABEE5BED340}"/>
              </a:ext>
            </a:extLst>
          </p:cNvPr>
          <p:cNvSpPr/>
          <p:nvPr/>
        </p:nvSpPr>
        <p:spPr>
          <a:xfrm>
            <a:off x="1047095" y="979865"/>
            <a:ext cx="10358842" cy="92617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CANAIS DE TRANSFERÊNCIA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1A4FC0E-180A-42BC-9407-4E4D2CC2C396}"/>
              </a:ext>
            </a:extLst>
          </p:cNvPr>
          <p:cNvSpPr/>
          <p:nvPr/>
        </p:nvSpPr>
        <p:spPr>
          <a:xfrm>
            <a:off x="1047095" y="2244797"/>
            <a:ext cx="5525155" cy="1184204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SPIN-OFFS </a:t>
            </a:r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(criação de novas empresas</a:t>
            </a: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 utilizem as tecnologias da universidade)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C51BB5DA-C604-45E3-AE0A-8ACB316365F8}"/>
              </a:ext>
            </a:extLst>
          </p:cNvPr>
          <p:cNvCxnSpPr>
            <a:cxnSpLocks/>
          </p:cNvCxnSpPr>
          <p:nvPr/>
        </p:nvCxnSpPr>
        <p:spPr>
          <a:xfrm flipV="1">
            <a:off x="6730935" y="2848902"/>
            <a:ext cx="1354286" cy="4626"/>
          </a:xfrm>
          <a:prstGeom prst="straightConnector1">
            <a:avLst/>
          </a:prstGeom>
          <a:ln w="57150">
            <a:solidFill>
              <a:srgbClr val="F28705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72677FE0-6B92-46E3-9004-2396038F6DFF}"/>
              </a:ext>
            </a:extLst>
          </p:cNvPr>
          <p:cNvSpPr txBox="1"/>
          <p:nvPr/>
        </p:nvSpPr>
        <p:spPr>
          <a:xfrm>
            <a:off x="8315822" y="2530363"/>
            <a:ext cx="3090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Roboto" panose="02000000000000000000" pitchFamily="2" charset="0"/>
                <a:ea typeface="Roboto" panose="02000000000000000000" pitchFamily="2" charset="0"/>
              </a:rPr>
              <a:t>Empregos, renda e difusão de inovação na região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50CC879-5DE6-44D9-B20D-3C7FDA4F5F33}"/>
              </a:ext>
            </a:extLst>
          </p:cNvPr>
          <p:cNvSpPr txBox="1"/>
          <p:nvPr/>
        </p:nvSpPr>
        <p:spPr>
          <a:xfrm>
            <a:off x="1693715" y="3610707"/>
            <a:ext cx="937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</a:rPr>
              <a:t>Impacto na geração de empregos licenciamento para empresa existente ou via spin-offs</a:t>
            </a:r>
          </a:p>
        </p:txBody>
      </p:sp>
      <p:graphicFrame>
        <p:nvGraphicFramePr>
          <p:cNvPr id="13" name="Tabela 13">
            <a:extLst>
              <a:ext uri="{FF2B5EF4-FFF2-40B4-BE49-F238E27FC236}">
                <a16:creationId xmlns:a16="http://schemas.microsoft.com/office/drawing/2014/main" id="{3DAB64DB-AEF3-47B4-8729-2FE971086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584533"/>
              </p:ext>
            </p:extLst>
          </p:nvPr>
        </p:nvGraphicFramePr>
        <p:xfrm>
          <a:off x="1047096" y="4077482"/>
          <a:ext cx="1035884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2947">
                  <a:extLst>
                    <a:ext uri="{9D8B030D-6E8A-4147-A177-3AD203B41FA5}">
                      <a16:colId xmlns:a16="http://schemas.microsoft.com/office/drawing/2014/main" val="2845239429"/>
                    </a:ext>
                  </a:extLst>
                </a:gridCol>
                <a:gridCol w="3452947">
                  <a:extLst>
                    <a:ext uri="{9D8B030D-6E8A-4147-A177-3AD203B41FA5}">
                      <a16:colId xmlns:a16="http://schemas.microsoft.com/office/drawing/2014/main" val="1959160166"/>
                    </a:ext>
                  </a:extLst>
                </a:gridCol>
                <a:gridCol w="3452947">
                  <a:extLst>
                    <a:ext uri="{9D8B030D-6E8A-4147-A177-3AD203B41FA5}">
                      <a16:colId xmlns:a16="http://schemas.microsoft.com/office/drawing/2014/main" val="1351904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F28705"/>
                          </a:solidFill>
                        </a:rPr>
                        <a:t>Tipo de transferência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F28705"/>
                          </a:solidFill>
                        </a:rPr>
                        <a:t>Licença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F28705"/>
                          </a:solidFill>
                        </a:rPr>
                        <a:t>Criação de spin-off tecnológico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868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333333"/>
                          </a:solidFill>
                        </a:rPr>
                        <a:t>Número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333333"/>
                          </a:solidFill>
                        </a:rPr>
                        <a:t>750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333333"/>
                          </a:solidFill>
                        </a:rPr>
                        <a:t>107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284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333333"/>
                          </a:solidFill>
                        </a:rPr>
                        <a:t>Criação de empregos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333333"/>
                          </a:solidFill>
                        </a:rPr>
                        <a:t>4000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333333"/>
                          </a:solidFill>
                        </a:rPr>
                        <a:t>5700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530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333333"/>
                          </a:solidFill>
                        </a:rPr>
                        <a:t>Criação de empregos por unidade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333333"/>
                          </a:solidFill>
                        </a:rPr>
                        <a:t>5,3/licença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333333"/>
                          </a:solidFill>
                        </a:rPr>
                        <a:t>53/empresa criada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03741"/>
                  </a:ext>
                </a:extLst>
              </a:tr>
            </a:tbl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1BE91CCD-3162-42A4-A42E-534C9427754D}"/>
              </a:ext>
            </a:extLst>
          </p:cNvPr>
          <p:cNvSpPr txBox="1"/>
          <p:nvPr/>
        </p:nvSpPr>
        <p:spPr>
          <a:xfrm>
            <a:off x="2854665" y="56011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pt-BR" sz="1200" b="0" i="0" u="none" strike="noStrike" baseline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Fonte: </a:t>
            </a:r>
            <a:r>
              <a:rPr lang="pt-BR" sz="1200" b="0" i="0" u="none" strike="noStrike" baseline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Gu</a:t>
            </a:r>
            <a:r>
              <a:rPr lang="pt-BR" sz="1200" b="0" i="0" u="none" strike="noStrike" baseline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 </a:t>
            </a:r>
            <a:r>
              <a:rPr lang="pt-BR" sz="1200" b="0" i="0" u="none" strike="noStrike" baseline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Whewell</a:t>
            </a:r>
            <a:r>
              <a:rPr lang="pt-BR" sz="1200" b="0" i="0" u="none" strike="noStrike" baseline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(1999) com dados da AUTM </a:t>
            </a:r>
            <a:endParaRPr lang="pt-BR" sz="12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30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D287746-E591-43B8-8F77-E9BEE46320E1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70A14F0-B03B-499B-BD3C-3ABEE5BED340}"/>
              </a:ext>
            </a:extLst>
          </p:cNvPr>
          <p:cNvSpPr/>
          <p:nvPr/>
        </p:nvSpPr>
        <p:spPr>
          <a:xfrm>
            <a:off x="1047095" y="979865"/>
            <a:ext cx="10358842" cy="92617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CANAIS DE TRANSFERÊNCIA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1A4FC0E-180A-42BC-9407-4E4D2CC2C396}"/>
              </a:ext>
            </a:extLst>
          </p:cNvPr>
          <p:cNvSpPr/>
          <p:nvPr/>
        </p:nvSpPr>
        <p:spPr>
          <a:xfrm>
            <a:off x="1047094" y="2603367"/>
            <a:ext cx="10358841" cy="1184204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PUBLICAÇÕES </a:t>
            </a:r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(artigos e outros)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F76D53EE-DF5A-409A-ADBE-92AC1B0AF7F8}"/>
              </a:ext>
            </a:extLst>
          </p:cNvPr>
          <p:cNvSpPr/>
          <p:nvPr/>
        </p:nvSpPr>
        <p:spPr>
          <a:xfrm>
            <a:off x="1047094" y="4149797"/>
            <a:ext cx="10358841" cy="1184204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CONFERÊNCIAS </a:t>
            </a:r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(científicas ou não)</a:t>
            </a:r>
          </a:p>
        </p:txBody>
      </p:sp>
    </p:spTree>
    <p:extLst>
      <p:ext uri="{BB962C8B-B14F-4D97-AF65-F5344CB8AC3E}">
        <p14:creationId xmlns:p14="http://schemas.microsoft.com/office/powerpoint/2010/main" val="2100006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38826EA4-329B-4767-A449-EA0F404A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336" y="619584"/>
            <a:ext cx="5284855" cy="945336"/>
          </a:xfrm>
        </p:spPr>
        <p:txBody>
          <a:bodyPr>
            <a:normAutofit fontScale="90000"/>
          </a:bodyPr>
          <a:lstStyle/>
          <a:p>
            <a:pPr algn="r"/>
            <a:r>
              <a:rPr lang="pt-BR" dirty="0"/>
              <a:t>Pesquisa acadêmica aplicada ao mercado</a:t>
            </a:r>
          </a:p>
        </p:txBody>
      </p:sp>
      <p:sp>
        <p:nvSpPr>
          <p:cNvPr id="14" name="Espaço Reservado para Conteúdo 7">
            <a:extLst>
              <a:ext uri="{FF2B5EF4-FFF2-40B4-BE49-F238E27FC236}">
                <a16:creationId xmlns:a16="http://schemas.microsoft.com/office/drawing/2014/main" id="{0EA599EE-17EF-46CB-BCD9-F76DF46DDC18}"/>
              </a:ext>
            </a:extLst>
          </p:cNvPr>
          <p:cNvSpPr txBox="1">
            <a:spLocks/>
          </p:cNvSpPr>
          <p:nvPr/>
        </p:nvSpPr>
        <p:spPr>
          <a:xfrm>
            <a:off x="7781908" y="2328827"/>
            <a:ext cx="3773858" cy="30066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200">
                <a:solidFill>
                  <a:srgbClr val="C00000"/>
                </a:solidFill>
              </a:rPr>
              <a:t> Pesquisa aplicada pura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>
                <a:latin typeface="Roboto"/>
                <a:ea typeface="Roboto"/>
                <a:cs typeface="Roboto"/>
                <a:sym typeface="Roboto"/>
              </a:rPr>
              <a:t>Fornece respostas a problemas práticos. Aplica conhecimento científico </a:t>
            </a:r>
            <a:r>
              <a:rPr lang="pt-BR" sz="1600" b="1">
                <a:latin typeface="Roboto"/>
                <a:ea typeface="Roboto"/>
                <a:cs typeface="Roboto"/>
                <a:sym typeface="Roboto"/>
              </a:rPr>
              <a:t>existente</a:t>
            </a:r>
            <a:r>
              <a:rPr lang="pt-BR" sz="1600">
                <a:latin typeface="Roboto"/>
                <a:ea typeface="Roboto"/>
                <a:cs typeface="Roboto"/>
                <a:sym typeface="Roboto"/>
              </a:rPr>
              <a:t> em problemas práticos.</a:t>
            </a:r>
            <a:endParaRPr lang="pt-BR" sz="160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>
                <a:latin typeface="Roboto"/>
                <a:ea typeface="Roboto"/>
                <a:cs typeface="Roboto"/>
                <a:sym typeface="Roboto"/>
              </a:rPr>
              <a:t>Geralmente realizada nas empresas e governo.</a:t>
            </a:r>
            <a:endParaRPr lang="pt-BR" sz="1600" dirty="0"/>
          </a:p>
        </p:txBody>
      </p:sp>
      <p:sp>
        <p:nvSpPr>
          <p:cNvPr id="15" name="Espaço Reservado para Texto 4">
            <a:extLst>
              <a:ext uri="{FF2B5EF4-FFF2-40B4-BE49-F238E27FC236}">
                <a16:creationId xmlns:a16="http://schemas.microsoft.com/office/drawing/2014/main" id="{A82F54A9-8C94-4F35-A9EA-43766DACCB50}"/>
              </a:ext>
            </a:extLst>
          </p:cNvPr>
          <p:cNvSpPr txBox="1">
            <a:spLocks/>
          </p:cNvSpPr>
          <p:nvPr/>
        </p:nvSpPr>
        <p:spPr>
          <a:xfrm>
            <a:off x="4732421" y="1683307"/>
            <a:ext cx="6689558" cy="51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>
                <a:solidFill>
                  <a:schemeClr val="tx1"/>
                </a:solidFill>
              </a:rPr>
              <a:t>VISÃO TRADICIONAL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3ACB0FC6-2B7C-4034-ACF3-994CE9EEA041}"/>
              </a:ext>
            </a:extLst>
          </p:cNvPr>
          <p:cNvSpPr txBox="1">
            <a:spLocks/>
          </p:cNvSpPr>
          <p:nvPr/>
        </p:nvSpPr>
        <p:spPr>
          <a:xfrm>
            <a:off x="3815232" y="2328827"/>
            <a:ext cx="3724558" cy="30066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200">
                <a:solidFill>
                  <a:srgbClr val="C00000"/>
                </a:solidFill>
              </a:rPr>
              <a:t> Pesquisa básica pura</a:t>
            </a:r>
            <a:r>
              <a:rPr lang="pt-BR" sz="1600"/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/>
              <a:t>Sem fins práticos, conhecimento geral e compreensão da natureza e suas leis.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/>
              <a:t>Gera “capital científico”.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/>
              <a:t>Geralmente realizada nas universidades.</a:t>
            </a:r>
            <a:endParaRPr lang="pt-BR" sz="1600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2DA2150-8EC1-4084-AB32-575249320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02" y="423590"/>
            <a:ext cx="3098712" cy="5303442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88CD1C0-F0CE-43A6-9E62-E81C2CD2DD94}"/>
              </a:ext>
            </a:extLst>
          </p:cNvPr>
          <p:cNvSpPr txBox="1"/>
          <p:nvPr/>
        </p:nvSpPr>
        <p:spPr>
          <a:xfrm>
            <a:off x="3486083" y="5463415"/>
            <a:ext cx="83692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</a:rPr>
              <a:t>Fonte: STOKES, D. </a:t>
            </a:r>
            <a:r>
              <a:rPr lang="pt-BR" sz="1100" b="1" i="0" u="none" strike="noStrike" baseline="0" dirty="0">
                <a:latin typeface="Roboto" panose="02000000000000000000" pitchFamily="2" charset="0"/>
                <a:ea typeface="Roboto" panose="02000000000000000000" pitchFamily="2" charset="0"/>
              </a:rPr>
              <a:t>O Quadrante de Pasteur. A Ciência Básica e a Inovação Tecnológica</a:t>
            </a:r>
            <a:r>
              <a:rPr lang="pt-BR" sz="11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</a:rPr>
              <a:t>. Campinas: Editora Unicamp, 2005. 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F725106-A16A-47A8-9B30-812019BD8871}"/>
              </a:ext>
            </a:extLst>
          </p:cNvPr>
          <p:cNvSpPr txBox="1"/>
          <p:nvPr/>
        </p:nvSpPr>
        <p:spPr>
          <a:xfrm>
            <a:off x="474402" y="5703210"/>
            <a:ext cx="24386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@leeloothefirst 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A795D836-3D3E-4833-9090-022E1B9EEBA0}"/>
              </a:ext>
            </a:extLst>
          </p:cNvPr>
          <p:cNvCxnSpPr/>
          <p:nvPr/>
        </p:nvCxnSpPr>
        <p:spPr>
          <a:xfrm>
            <a:off x="3815232" y="1683307"/>
            <a:ext cx="7740534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A92DC3B-B20C-4ACD-BD75-75915D5135E7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379354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093A2B9-D5CC-443E-907A-2D7A304B90F8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9F09ABBD-2FB9-48DD-9B50-18BD4B93FA66}"/>
              </a:ext>
            </a:extLst>
          </p:cNvPr>
          <p:cNvCxnSpPr/>
          <p:nvPr/>
        </p:nvCxnSpPr>
        <p:spPr>
          <a:xfrm>
            <a:off x="609600" y="4743450"/>
            <a:ext cx="10934700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9A3E8D1C-B999-4890-96D7-F858A6F50CCD}"/>
              </a:ext>
            </a:extLst>
          </p:cNvPr>
          <p:cNvSpPr txBox="1"/>
          <p:nvPr/>
        </p:nvSpPr>
        <p:spPr>
          <a:xfrm>
            <a:off x="647700" y="925058"/>
            <a:ext cx="4953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19519F"/>
                </a:solidFill>
                <a:latin typeface="Bakbak One" pitchFamily="2" charset="0"/>
                <a:ea typeface="Roboto" panose="02000000000000000000" pitchFamily="2" charset="0"/>
                <a:cs typeface="Bakbak One" pitchFamily="2" charset="0"/>
              </a:rPr>
              <a:t>Acadêmicos empreendedores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024BAA9-FF2B-4A35-8D0D-DA9A5416DD7C}"/>
              </a:ext>
            </a:extLst>
          </p:cNvPr>
          <p:cNvSpPr txBox="1"/>
          <p:nvPr/>
        </p:nvSpPr>
        <p:spPr>
          <a:xfrm>
            <a:off x="6730935" y="925058"/>
            <a:ext cx="4462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19519F"/>
                </a:solidFill>
                <a:latin typeface="Bakbak One" pitchFamily="2" charset="0"/>
                <a:ea typeface="Roboto" panose="02000000000000000000" pitchFamily="2" charset="0"/>
                <a:cs typeface="Bakbak One" pitchFamily="2" charset="0"/>
              </a:rPr>
              <a:t>Empreendedores acadêmicos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0676AF3-B6C5-4F21-B15E-81EFDCAE128E}"/>
              </a:ext>
            </a:extLst>
          </p:cNvPr>
          <p:cNvSpPr txBox="1"/>
          <p:nvPr/>
        </p:nvSpPr>
        <p:spPr>
          <a:xfrm>
            <a:off x="609600" y="5418413"/>
            <a:ext cx="1097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u="none" strike="noStrike" baseline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Fonte: MILLER, K.; ALEXANDER, A.; CUNNINGHAM, J.; ALBATS, E. </a:t>
            </a:r>
            <a:r>
              <a:rPr lang="pt-BR" sz="1200" b="0" i="0" u="none" strike="noStrike" baseline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Entrepreneurial</a:t>
            </a:r>
            <a:r>
              <a:rPr lang="pt-BR" sz="1200" b="0" i="0" u="none" strike="noStrike" baseline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1200" b="0" i="0" u="none" strike="noStrike" baseline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academics</a:t>
            </a:r>
            <a:r>
              <a:rPr lang="pt-BR" sz="1200" b="0" i="0" u="none" strike="noStrike" baseline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1200" b="0" i="0" u="none" strike="noStrike" baseline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</a:t>
            </a:r>
            <a:r>
              <a:rPr lang="pt-BR" sz="1200" b="0" i="0" u="none" strike="noStrike" baseline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1200" b="0" i="0" u="none" strike="noStrike" baseline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</a:t>
            </a:r>
            <a:r>
              <a:rPr lang="pt-BR" sz="1200" b="0" i="0" u="none" strike="noStrike" baseline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entrepreneurs: a </a:t>
            </a:r>
            <a:r>
              <a:rPr lang="pt-BR" sz="1200" b="0" i="0" u="none" strike="noStrike" baseline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systematic</a:t>
            </a:r>
            <a:r>
              <a:rPr lang="pt-BR" sz="1200" b="0" i="0" u="none" strike="noStrike" baseline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1200" b="0" i="0" u="none" strike="noStrike" baseline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literature</a:t>
            </a:r>
            <a:r>
              <a:rPr lang="pt-BR" sz="1200" b="0" i="0" u="none" strike="noStrike" baseline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review. </a:t>
            </a:r>
            <a:r>
              <a:rPr lang="pt-BR" sz="1200" b="1" i="0" u="none" strike="noStrike" baseline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International</a:t>
            </a:r>
            <a:r>
              <a:rPr lang="pt-BR" sz="1200" b="1" i="0" u="none" strike="noStrike" baseline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1200" b="1" i="0" u="none" strike="noStrike" baseline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Journal</a:t>
            </a:r>
            <a:r>
              <a:rPr lang="pt-BR" sz="1200" b="1" i="0" u="none" strike="noStrike" baseline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1200" b="1" i="0" u="none" strike="noStrike" baseline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pt-BR" sz="1200" b="1" i="0" u="none" strike="noStrike" baseline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Technology Management</a:t>
            </a:r>
            <a:r>
              <a:rPr lang="pt-BR" sz="1200" b="0" i="0" u="none" strike="noStrike" baseline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V. 78, n.1/2, 2018. </a:t>
            </a:r>
            <a:endParaRPr lang="pt-BR" sz="12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5CF2916-9D1E-425E-81C6-6ED3FA4D895A}"/>
              </a:ext>
            </a:extLst>
          </p:cNvPr>
          <p:cNvSpPr txBox="1"/>
          <p:nvPr/>
        </p:nvSpPr>
        <p:spPr>
          <a:xfrm>
            <a:off x="647700" y="4865963"/>
            <a:ext cx="4953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93A623"/>
                </a:solidFill>
                <a:latin typeface="Bakbak One" pitchFamily="2" charset="0"/>
                <a:ea typeface="Roboto" panose="02000000000000000000" pitchFamily="2" charset="0"/>
                <a:cs typeface="Bakbak One" pitchFamily="2" charset="0"/>
              </a:rPr>
              <a:t>INFORMAL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C56A62-9302-429D-90F5-94518BC33B64}"/>
              </a:ext>
            </a:extLst>
          </p:cNvPr>
          <p:cNvSpPr txBox="1"/>
          <p:nvPr/>
        </p:nvSpPr>
        <p:spPr>
          <a:xfrm>
            <a:off x="6591031" y="4865963"/>
            <a:ext cx="4953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rgbClr val="C00000"/>
                </a:solidFill>
                <a:latin typeface="Bakbak One" pitchFamily="2" charset="0"/>
                <a:ea typeface="Roboto" panose="02000000000000000000" pitchFamily="2" charset="0"/>
                <a:cs typeface="Bakbak One" pitchFamily="2" charset="0"/>
              </a:rPr>
              <a:t>FORMAL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68623C1-676B-4C76-A3B9-D8519629C493}"/>
              </a:ext>
            </a:extLst>
          </p:cNvPr>
          <p:cNvSpPr txBox="1"/>
          <p:nvPr/>
        </p:nvSpPr>
        <p:spPr>
          <a:xfrm>
            <a:off x="916232" y="1386722"/>
            <a:ext cx="4298613" cy="31366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1600" b="0" i="0" u="none" strike="noStrike" baseline="0" dirty="0">
                <a:solidFill>
                  <a:srgbClr val="93A7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Networking </a:t>
            </a:r>
          </a:p>
          <a:p>
            <a:pPr>
              <a:lnSpc>
                <a:spcPct val="200000"/>
              </a:lnSpc>
            </a:pPr>
            <a:r>
              <a:rPr lang="pt-BR" sz="1600" b="0" i="0" u="none" strike="noStrike" baseline="0" dirty="0">
                <a:solidFill>
                  <a:srgbClr val="93A7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Conferências conjuntas </a:t>
            </a:r>
          </a:p>
          <a:p>
            <a:pPr>
              <a:lnSpc>
                <a:spcPct val="200000"/>
              </a:lnSpc>
            </a:pPr>
            <a:r>
              <a:rPr lang="pt-BR" sz="1600" b="0" i="0" u="none" strike="noStrike" baseline="0" dirty="0">
                <a:solidFill>
                  <a:srgbClr val="93A7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Publicações conjuntas </a:t>
            </a:r>
          </a:p>
          <a:p>
            <a:pPr>
              <a:lnSpc>
                <a:spcPct val="200000"/>
              </a:lnSpc>
            </a:pPr>
            <a:r>
              <a:rPr lang="pt-BR" sz="1600" b="0" i="0" u="none" strike="noStrike" baseline="0" dirty="0">
                <a:solidFill>
                  <a:srgbClr val="93A7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Orientações conjuntas </a:t>
            </a:r>
          </a:p>
          <a:p>
            <a:pPr>
              <a:lnSpc>
                <a:spcPct val="200000"/>
              </a:lnSpc>
            </a:pPr>
            <a:r>
              <a:rPr lang="pt-BR" sz="1600" b="0" i="0" u="none" strike="noStrike" baseline="0" dirty="0">
                <a:solidFill>
                  <a:srgbClr val="93A7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Contratação de ex-alunos </a:t>
            </a:r>
          </a:p>
          <a:p>
            <a:endParaRPr lang="pt-BR" sz="1600" b="0" i="0" u="none" strike="noStrike" baseline="0" dirty="0">
              <a:solidFill>
                <a:srgbClr val="93A72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t-BR" sz="1600" b="0" i="0" u="none" strike="noStrike" baseline="0" dirty="0">
                <a:solidFill>
                  <a:srgbClr val="93A7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Membro de uma organização em outra </a:t>
            </a:r>
          </a:p>
          <a:p>
            <a:pPr>
              <a:lnSpc>
                <a:spcPct val="200000"/>
              </a:lnSpc>
            </a:pPr>
            <a:r>
              <a:rPr lang="pt-BR" sz="1600" b="0" i="0" u="none" strike="noStrike" baseline="0" dirty="0">
                <a:solidFill>
                  <a:srgbClr val="93A7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Educação executiva </a:t>
            </a:r>
          </a:p>
          <a:p>
            <a:pPr>
              <a:lnSpc>
                <a:spcPct val="200000"/>
              </a:lnSpc>
            </a:pPr>
            <a:r>
              <a:rPr lang="pt-BR" sz="1600" b="0" i="0" u="none" strike="noStrike" baseline="0" dirty="0">
                <a:solidFill>
                  <a:srgbClr val="93A7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Pesquisa colaborativa </a:t>
            </a:r>
            <a:endParaRPr lang="pt-BR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3DCDFB8-AC59-422A-9938-51A65C54698E}"/>
              </a:ext>
            </a:extLst>
          </p:cNvPr>
          <p:cNvSpPr txBox="1"/>
          <p:nvPr/>
        </p:nvSpPr>
        <p:spPr>
          <a:xfrm>
            <a:off x="7410802" y="1662591"/>
            <a:ext cx="3313728" cy="2784032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pt-BR" sz="1600" b="0" i="0" u="none" strike="noStrike" baseline="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Contratos de pesquisa e consultoria</a:t>
            </a:r>
          </a:p>
          <a:p>
            <a:endParaRPr lang="pt-BR" sz="1600" b="0" i="0" u="none" strike="noStrike" baseline="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pt-BR" sz="1600" b="0" i="0" u="none" strike="noStrike" baseline="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Compartilhamento de instalações</a:t>
            </a:r>
          </a:p>
          <a:p>
            <a:pPr>
              <a:lnSpc>
                <a:spcPct val="200000"/>
              </a:lnSpc>
            </a:pPr>
            <a:r>
              <a:rPr lang="pt-BR" sz="1600" b="0" i="0" u="none" strike="noStrike" baseline="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Joint ventures</a:t>
            </a:r>
          </a:p>
          <a:p>
            <a:pPr>
              <a:lnSpc>
                <a:spcPct val="200000"/>
              </a:lnSpc>
            </a:pPr>
            <a:r>
              <a:rPr lang="pt-BR" sz="1600" b="0" i="0" u="none" strike="noStrike" baseline="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Patentes e licenças</a:t>
            </a:r>
          </a:p>
          <a:p>
            <a:pPr>
              <a:lnSpc>
                <a:spcPct val="200000"/>
              </a:lnSpc>
            </a:pPr>
            <a:r>
              <a:rPr lang="pt-BR" sz="1600" b="0" i="0" u="none" strike="noStrike" baseline="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Spin-</a:t>
            </a:r>
            <a:r>
              <a:rPr lang="pt-BR" sz="1600" b="0" i="0" u="none" strike="noStrike" baseline="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outs</a:t>
            </a:r>
            <a:r>
              <a:rPr lang="pt-BR" sz="1600" b="0" i="0" u="none" strike="noStrike" baseline="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 </a:t>
            </a:r>
            <a:r>
              <a:rPr lang="pt-BR" sz="1600" b="0" i="0" u="none" strike="noStrike" baseline="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start-ups</a:t>
            </a:r>
            <a:endParaRPr lang="pt-BR" sz="16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183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470942-7E38-48A6-A02F-9232802FDE15}"/>
              </a:ext>
            </a:extLst>
          </p:cNvPr>
          <p:cNvSpPr txBox="1">
            <a:spLocks/>
          </p:cNvSpPr>
          <p:nvPr/>
        </p:nvSpPr>
        <p:spPr>
          <a:xfrm>
            <a:off x="626509" y="944959"/>
            <a:ext cx="10929257" cy="5844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400" dirty="0">
                <a:solidFill>
                  <a:srgbClr val="323232"/>
                </a:solidFill>
              </a:rPr>
              <a:t>NA UFG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9A8A30-01CB-403D-9670-2876B8433ED6}"/>
              </a:ext>
            </a:extLst>
          </p:cNvPr>
          <p:cNvSpPr txBox="1">
            <a:spLocks/>
          </p:cNvSpPr>
          <p:nvPr/>
        </p:nvSpPr>
        <p:spPr>
          <a:xfrm>
            <a:off x="700370" y="1741922"/>
            <a:ext cx="10929256" cy="32565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200" dirty="0">
                <a:solidFill>
                  <a:srgbClr val="C00000"/>
                </a:solidFill>
              </a:rPr>
              <a:t>» Licenciamento de direito de uso ou exploração de criação protegida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200" dirty="0"/>
              <a:t>Faz-se contratos de licenciamento de marcas, patentes ou desenhos industriais. Há prazo de vigência, acordo de remuneração e exclusividade ou não.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22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200" dirty="0">
                <a:solidFill>
                  <a:srgbClr val="C00000"/>
                </a:solidFill>
              </a:rPr>
              <a:t>» Cessão de direitos de propriedade intelectual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200" dirty="0"/>
              <a:t>Patentes, marcas ou desenhos são cedidos a terceiros. Pode haver remuneração ou não.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3FBA61-D950-44D5-B01B-6666C331ACD6}"/>
              </a:ext>
            </a:extLst>
          </p:cNvPr>
          <p:cNvSpPr txBox="1"/>
          <p:nvPr/>
        </p:nvSpPr>
        <p:spPr>
          <a:xfrm>
            <a:off x="654985" y="5476260"/>
            <a:ext cx="111724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UFG. </a:t>
            </a:r>
            <a:r>
              <a:rPr lang="pt-BR" sz="1200" b="1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Transferência de tecnologia</a:t>
            </a:r>
            <a:r>
              <a:rPr lang="pt-BR" sz="12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Disponível em: &lt;</a:t>
            </a:r>
            <a:r>
              <a:rPr lang="pt-BR" sz="1200" b="0" i="0" u="sng" strike="noStrike" baseline="0" dirty="0">
                <a:solidFill>
                  <a:srgbClr val="A932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https://prpi.ufg.br/p/6635-transferencia-de-tecnologia</a:t>
            </a:r>
            <a:r>
              <a:rPr lang="pt-BR" sz="12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endParaRPr lang="pt-BR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42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470942-7E38-48A6-A02F-9232802FDE15}"/>
              </a:ext>
            </a:extLst>
          </p:cNvPr>
          <p:cNvSpPr txBox="1">
            <a:spLocks/>
          </p:cNvSpPr>
          <p:nvPr/>
        </p:nvSpPr>
        <p:spPr>
          <a:xfrm>
            <a:off x="626509" y="944959"/>
            <a:ext cx="10929257" cy="5844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400" dirty="0">
                <a:solidFill>
                  <a:srgbClr val="323232"/>
                </a:solidFill>
              </a:rPr>
              <a:t>NA UFG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9A8A30-01CB-403D-9670-2876B8433ED6}"/>
              </a:ext>
            </a:extLst>
          </p:cNvPr>
          <p:cNvSpPr txBox="1">
            <a:spLocks/>
          </p:cNvSpPr>
          <p:nvPr/>
        </p:nvSpPr>
        <p:spPr>
          <a:xfrm>
            <a:off x="700370" y="1741922"/>
            <a:ext cx="10929256" cy="32565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200" dirty="0">
                <a:solidFill>
                  <a:srgbClr val="C00000"/>
                </a:solidFill>
              </a:rPr>
              <a:t>» Fornecimento de tecnologia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200" dirty="0"/>
              <a:t>Essas tecnologias são descrições de informações e técnicas associadas a fabricação e comercialização de produtos e serviços, (ex. relatórios, manuais e desenhos).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22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200" dirty="0">
                <a:solidFill>
                  <a:srgbClr val="C00000"/>
                </a:solidFill>
              </a:rPr>
              <a:t>» Compartilhamento de laboratórios e equipamentos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200" dirty="0"/>
              <a:t>A UFG pode fazer acordos de compartilhamento com pessoas físicas, empresas ou outras Instituições para a realização de atividades de pesquisa, desenvolvimento e inovação.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3FBA61-D950-44D5-B01B-6666C331ACD6}"/>
              </a:ext>
            </a:extLst>
          </p:cNvPr>
          <p:cNvSpPr txBox="1"/>
          <p:nvPr/>
        </p:nvSpPr>
        <p:spPr>
          <a:xfrm>
            <a:off x="654985" y="5476260"/>
            <a:ext cx="111724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UFG. </a:t>
            </a:r>
            <a:r>
              <a:rPr lang="pt-BR" sz="1200" b="1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Transferência de tecnologia</a:t>
            </a:r>
            <a:r>
              <a:rPr lang="pt-BR" sz="12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Disponível em: &lt;</a:t>
            </a:r>
            <a:r>
              <a:rPr lang="pt-BR" sz="1200" b="0" i="0" u="sng" strike="noStrike" baseline="0" dirty="0">
                <a:solidFill>
                  <a:srgbClr val="A932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https://prpi.ufg.br/p/6635-transferencia-de-tecnologia</a:t>
            </a:r>
            <a:r>
              <a:rPr lang="pt-BR" sz="12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endParaRPr lang="pt-BR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537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470942-7E38-48A6-A02F-9232802FDE15}"/>
              </a:ext>
            </a:extLst>
          </p:cNvPr>
          <p:cNvSpPr txBox="1">
            <a:spLocks/>
          </p:cNvSpPr>
          <p:nvPr/>
        </p:nvSpPr>
        <p:spPr>
          <a:xfrm>
            <a:off x="626509" y="944959"/>
            <a:ext cx="10929257" cy="5844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400" dirty="0">
                <a:solidFill>
                  <a:srgbClr val="323232"/>
                </a:solidFill>
              </a:rPr>
              <a:t>NA UFG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9A8A30-01CB-403D-9670-2876B8433ED6}"/>
              </a:ext>
            </a:extLst>
          </p:cNvPr>
          <p:cNvSpPr txBox="1">
            <a:spLocks/>
          </p:cNvSpPr>
          <p:nvPr/>
        </p:nvSpPr>
        <p:spPr>
          <a:xfrm>
            <a:off x="700370" y="1741922"/>
            <a:ext cx="10929256" cy="32565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200" dirty="0">
                <a:solidFill>
                  <a:srgbClr val="C00000"/>
                </a:solidFill>
              </a:rPr>
              <a:t>» Cooperação Tecnológica em Atividades de Pesquisa e Desenvolvimento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200" dirty="0"/>
              <a:t>Acordos com empresas, órgãos com objetivo de construir projetos de P&amp;D pelas partes.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22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200" dirty="0">
                <a:solidFill>
                  <a:srgbClr val="C00000"/>
                </a:solidFill>
              </a:rPr>
              <a:t>» Prestação de serviços técnicos e científicos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200" dirty="0"/>
              <a:t>Realização de serviços analíticos, pesquisas, estudos, projetos e outros para terceiros.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3FBA61-D950-44D5-B01B-6666C331ACD6}"/>
              </a:ext>
            </a:extLst>
          </p:cNvPr>
          <p:cNvSpPr txBox="1"/>
          <p:nvPr/>
        </p:nvSpPr>
        <p:spPr>
          <a:xfrm>
            <a:off x="654985" y="5476260"/>
            <a:ext cx="111724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UFG. </a:t>
            </a:r>
            <a:r>
              <a:rPr lang="pt-BR" sz="1200" b="1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Transferência de tecnologia</a:t>
            </a:r>
            <a:r>
              <a:rPr lang="pt-BR" sz="12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Disponível em: &lt;</a:t>
            </a:r>
            <a:r>
              <a:rPr lang="pt-BR" sz="1200" b="0" i="0" u="sng" strike="noStrike" baseline="0" dirty="0">
                <a:solidFill>
                  <a:srgbClr val="A932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https://prpi.ufg.br/p/6635-transferencia-de-tecnologia</a:t>
            </a:r>
            <a:r>
              <a:rPr lang="pt-BR" sz="12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endParaRPr lang="pt-BR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10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F3F2C91-9D65-4DBC-B0AD-80E85DBF32C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96E494F-14F3-4506-97BE-5474F3478B0B}"/>
              </a:ext>
            </a:extLst>
          </p:cNvPr>
          <p:cNvSpPr txBox="1">
            <a:spLocks/>
          </p:cNvSpPr>
          <p:nvPr/>
        </p:nvSpPr>
        <p:spPr>
          <a:xfrm>
            <a:off x="636232" y="487573"/>
            <a:ext cx="10929257" cy="95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519F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pPr algn="ctr"/>
            <a:r>
              <a:rPr lang="pt-BR" sz="3600" dirty="0">
                <a:solidFill>
                  <a:srgbClr val="C00000"/>
                </a:solidFill>
              </a:rPr>
              <a:t>NÍVEL DE PRONTIDÃO TECNOLÓGICA (TRL)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9AB875-30D0-4FCF-B29D-31979A773BD7}"/>
              </a:ext>
            </a:extLst>
          </p:cNvPr>
          <p:cNvSpPr txBox="1"/>
          <p:nvPr/>
        </p:nvSpPr>
        <p:spPr>
          <a:xfrm>
            <a:off x="743962" y="547608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2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2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@karola-g</a:t>
            </a:r>
            <a:endParaRPr lang="pt-BR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F4FDF862-5A34-43D3-A5F3-2C3C9939809F}"/>
              </a:ext>
            </a:extLst>
          </p:cNvPr>
          <p:cNvCxnSpPr/>
          <p:nvPr/>
        </p:nvCxnSpPr>
        <p:spPr>
          <a:xfrm>
            <a:off x="753684" y="1187116"/>
            <a:ext cx="10811805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9D2AE74C-8A63-4636-B567-0D23D42D9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11" y="1349021"/>
            <a:ext cx="10929257" cy="41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4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B3537B-EDB3-4813-B0AA-64CAC99720C1}"/>
              </a:ext>
            </a:extLst>
          </p:cNvPr>
          <p:cNvSpPr txBox="1">
            <a:spLocks/>
          </p:cNvSpPr>
          <p:nvPr/>
        </p:nvSpPr>
        <p:spPr>
          <a:xfrm>
            <a:off x="626509" y="904863"/>
            <a:ext cx="10929257" cy="6245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2C82F7-B42B-45D4-AD9B-9C391C7BBCC4}"/>
              </a:ext>
            </a:extLst>
          </p:cNvPr>
          <p:cNvSpPr txBox="1">
            <a:spLocks/>
          </p:cNvSpPr>
          <p:nvPr/>
        </p:nvSpPr>
        <p:spPr>
          <a:xfrm>
            <a:off x="636234" y="1006066"/>
            <a:ext cx="6475701" cy="447103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O sistema de Níveis de Prontidão Tecnológica (Technology </a:t>
            </a:r>
            <a:r>
              <a:rPr lang="pt-BR" sz="2400" dirty="0" err="1"/>
              <a:t>Readiness</a:t>
            </a:r>
            <a:r>
              <a:rPr lang="pt-BR" sz="2400" dirty="0"/>
              <a:t> </a:t>
            </a:r>
            <a:r>
              <a:rPr lang="pt-BR" sz="2400" dirty="0" err="1"/>
              <a:t>Level</a:t>
            </a:r>
            <a:r>
              <a:rPr lang="pt-BR" sz="2400" dirty="0"/>
              <a:t> (TRL), é uma linguagem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para medir a maturidade de uma tecnologia.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Permite que cientistas, engenheiros, gestores 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investidores se comuniquem com precisão sobre 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riscos e os próximos passos do desenvolvimento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tecnológico.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Escala de 9 níveis desenvolvida pela NASA e adotada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mundialmente por várias indústrias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C2304CA-9E9A-4699-8268-AF50A606B7EA}"/>
              </a:ext>
            </a:extLst>
          </p:cNvPr>
          <p:cNvSpPr txBox="1"/>
          <p:nvPr/>
        </p:nvSpPr>
        <p:spPr>
          <a:xfrm>
            <a:off x="8464935" y="5660749"/>
            <a:ext cx="310055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3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3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3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@leeloothefirst</a:t>
            </a:r>
            <a:endParaRPr lang="pt-BR" sz="1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8E4CF62-BBD9-4A82-8FDF-4A5FD9FAB21C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BA208DE-EF3E-41FC-8524-91AC4A9B7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935" y="1006065"/>
            <a:ext cx="4299015" cy="465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10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B3537B-EDB3-4813-B0AA-64CAC99720C1}"/>
              </a:ext>
            </a:extLst>
          </p:cNvPr>
          <p:cNvSpPr txBox="1">
            <a:spLocks/>
          </p:cNvSpPr>
          <p:nvPr/>
        </p:nvSpPr>
        <p:spPr>
          <a:xfrm>
            <a:off x="626510" y="904863"/>
            <a:ext cx="8216878" cy="6245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400" dirty="0">
                <a:solidFill>
                  <a:srgbClr val="323232"/>
                </a:solidFill>
              </a:rPr>
              <a:t>Por que o empreendedor acadêmico deve usar o TRL?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2C82F7-B42B-45D4-AD9B-9C391C7BBCC4}"/>
              </a:ext>
            </a:extLst>
          </p:cNvPr>
          <p:cNvSpPr txBox="1">
            <a:spLocks/>
          </p:cNvSpPr>
          <p:nvPr/>
        </p:nvSpPr>
        <p:spPr>
          <a:xfrm>
            <a:off x="659471" y="1529418"/>
            <a:ext cx="8183916" cy="38562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200" dirty="0">
                <a:solidFill>
                  <a:srgbClr val="C00000"/>
                </a:solidFill>
              </a:rPr>
              <a:t>» Atua como “excesso de otimismo tecnológico”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200" dirty="0">
                <a:solidFill>
                  <a:srgbClr val="C00000"/>
                </a:solidFill>
              </a:rPr>
              <a:t>» Exigência institucional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200" dirty="0">
                <a:solidFill>
                  <a:srgbClr val="C00000"/>
                </a:solidFill>
              </a:rPr>
              <a:t>» Editais de fomento usam para definir elegibilidade do projeto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200" dirty="0"/>
              <a:t>» </a:t>
            </a:r>
            <a:r>
              <a:rPr lang="pt-BR" sz="2200" dirty="0">
                <a:solidFill>
                  <a:srgbClr val="C00000"/>
                </a:solidFill>
              </a:rPr>
              <a:t>Investidores de capital de risco e anjos utilizam a métrica para avaliar o risco</a:t>
            </a:r>
            <a:r>
              <a:rPr lang="pt-BR" sz="2200" dirty="0"/>
              <a:t> </a:t>
            </a:r>
            <a:r>
              <a:rPr lang="pt-BR" sz="2200" dirty="0">
                <a:solidFill>
                  <a:srgbClr val="C00000"/>
                </a:solidFill>
              </a:rPr>
              <a:t>técnico</a:t>
            </a:r>
            <a:r>
              <a:rPr lang="pt-BR" sz="2200" dirty="0"/>
              <a:t> Ex.: TRL 4 carrega incertezas significativas de integração; TRL 7 já demonstrou robustez em condições reais, tornando-se um ativo mais atraente para investimento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C2304CA-9E9A-4699-8268-AF50A606B7EA}"/>
              </a:ext>
            </a:extLst>
          </p:cNvPr>
          <p:cNvSpPr txBox="1"/>
          <p:nvPr/>
        </p:nvSpPr>
        <p:spPr>
          <a:xfrm>
            <a:off x="8464935" y="5660749"/>
            <a:ext cx="3100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2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2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@leeloothefirst</a:t>
            </a:r>
            <a:endParaRPr lang="pt-BR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8E4CF62-BBD9-4A82-8FDF-4A5FD9FAB21C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3F00068-1866-4302-A74E-20FA55C2C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300" y="723899"/>
            <a:ext cx="2274229" cy="49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73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5229B42-E9E2-4378-B2E8-23EA89F7628C}"/>
              </a:ext>
            </a:extLst>
          </p:cNvPr>
          <p:cNvSpPr txBox="1"/>
          <p:nvPr/>
        </p:nvSpPr>
        <p:spPr>
          <a:xfrm>
            <a:off x="552450" y="5481935"/>
            <a:ext cx="125349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latin typeface="Roboto" panose="02000000000000000000" pitchFamily="2" charset="0"/>
                <a:ea typeface="Roboto" panose="02000000000000000000" pitchFamily="2" charset="0"/>
              </a:rPr>
              <a:t>Fonte: https://www.nasa.gov/directorates/somd/space-communications-navigation-program/technology-readiness-levels/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C191D85A-C263-4178-9325-90798B287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222451"/>
              </p:ext>
            </p:extLst>
          </p:nvPr>
        </p:nvGraphicFramePr>
        <p:xfrm>
          <a:off x="552450" y="1645920"/>
          <a:ext cx="10991850" cy="35661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78214">
                  <a:extLst>
                    <a:ext uri="{9D8B030D-6E8A-4147-A177-3AD203B41FA5}">
                      <a16:colId xmlns:a16="http://schemas.microsoft.com/office/drawing/2014/main" val="942473795"/>
                    </a:ext>
                  </a:extLst>
                </a:gridCol>
                <a:gridCol w="9513636">
                  <a:extLst>
                    <a:ext uri="{9D8B030D-6E8A-4147-A177-3AD203B41FA5}">
                      <a16:colId xmlns:a16="http://schemas.microsoft.com/office/drawing/2014/main" val="36384949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Sistema real “comprovado em voo” por meio de operações de missões bem sucedidas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2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Sistema real concluído e “qualificado para voo” por meio de teste e demonstração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199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Demonstração do protótipo do sistema em um ambiente espacial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784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Modelo de sistema/subsistema ou demonstração de um protótipo em ambiente relevante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394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Validação de componente e/ou placa de ensaio em ambiente relevante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124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Validação de componente e/ou placa de ensaio em ambiente de laboratório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70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Função crítica analítica e experimental e/ou prova de conceito característica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239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Conceito de tecnologia e/ou aplicação formulada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612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Princípios básicos observados e relatados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212775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19873F57-B850-404E-B3D8-3D08127410B7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334158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653B2845-0AF3-49E2-873D-DCABBFC0553E}"/>
              </a:ext>
            </a:extLst>
          </p:cNvPr>
          <p:cNvSpPr/>
          <p:nvPr/>
        </p:nvSpPr>
        <p:spPr>
          <a:xfrm>
            <a:off x="1693714" y="1295400"/>
            <a:ext cx="1049486" cy="723900"/>
          </a:xfrm>
          <a:prstGeom prst="ellipse">
            <a:avLst/>
          </a:prstGeom>
          <a:solidFill>
            <a:schemeClr val="bg1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5229B42-E9E2-4378-B2E8-23EA89F7628C}"/>
              </a:ext>
            </a:extLst>
          </p:cNvPr>
          <p:cNvSpPr txBox="1"/>
          <p:nvPr/>
        </p:nvSpPr>
        <p:spPr>
          <a:xfrm>
            <a:off x="552450" y="5631150"/>
            <a:ext cx="10991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latin typeface="Roboto" panose="02000000000000000000" pitchFamily="2" charset="0"/>
                <a:ea typeface="Roboto" panose="02000000000000000000" pitchFamily="2" charset="0"/>
              </a:rPr>
              <a:t>Fonte: https://www.nasa.gov/directorates/somd/space-communications-navigation-program/technology-readiness-levels/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9873F57-B850-404E-B3D8-3D08127410B7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graphicFrame>
        <p:nvGraphicFramePr>
          <p:cNvPr id="2" name="Tabela 5">
            <a:extLst>
              <a:ext uri="{FF2B5EF4-FFF2-40B4-BE49-F238E27FC236}">
                <a16:creationId xmlns:a16="http://schemas.microsoft.com/office/drawing/2014/main" id="{38F116BB-1E4E-4F28-AC22-63444ACC4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65900"/>
              </p:ext>
            </p:extLst>
          </p:nvPr>
        </p:nvGraphicFramePr>
        <p:xfrm>
          <a:off x="552450" y="1088350"/>
          <a:ext cx="10991850" cy="4389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55130">
                  <a:extLst>
                    <a:ext uri="{9D8B030D-6E8A-4147-A177-3AD203B41FA5}">
                      <a16:colId xmlns:a16="http://schemas.microsoft.com/office/drawing/2014/main" val="994263043"/>
                    </a:ext>
                  </a:extLst>
                </a:gridCol>
                <a:gridCol w="1192160">
                  <a:extLst>
                    <a:ext uri="{9D8B030D-6E8A-4147-A177-3AD203B41FA5}">
                      <a16:colId xmlns:a16="http://schemas.microsoft.com/office/drawing/2014/main" val="2039633250"/>
                    </a:ext>
                  </a:extLst>
                </a:gridCol>
                <a:gridCol w="8744560">
                  <a:extLst>
                    <a:ext uri="{9D8B030D-6E8A-4147-A177-3AD203B41FA5}">
                      <a16:colId xmlns:a16="http://schemas.microsoft.com/office/drawing/2014/main" val="3736562289"/>
                    </a:ext>
                  </a:extLst>
                </a:gridCol>
              </a:tblGrid>
              <a:tr h="78246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i="0" u="none" strike="noStrike" kern="1200" baseline="0" dirty="0">
                          <a:solidFill>
                            <a:srgbClr val="C00000"/>
                          </a:solidFill>
                          <a:latin typeface="Bakbak One" pitchFamily="2" charset="0"/>
                          <a:ea typeface="+mn-ea"/>
                          <a:cs typeface="Bakbak One" pitchFamily="2" charset="0"/>
                        </a:rPr>
                        <a:t>Fase de pesquisa</a:t>
                      </a:r>
                      <a:endParaRPr lang="pt-BR" sz="2600" b="0" i="0" u="none" strike="noStrike" kern="1200" baseline="0" dirty="0">
                        <a:solidFill>
                          <a:schemeClr val="dk1"/>
                        </a:solidFill>
                        <a:latin typeface="Bakbak One" pitchFamily="2" charset="0"/>
                        <a:ea typeface="+mn-ea"/>
                        <a:cs typeface="Bakbak One" pitchFamily="2" charset="0"/>
                      </a:endParaRPr>
                    </a:p>
                  </a:txBody>
                  <a:tcPr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b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r>
                        <a:rPr lang="pt-BR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 pesquisa científica está começando e esses resultados estão sendo traduzidos em pesquisa e desenvolvimento futuros.</a:t>
                      </a:r>
                    </a:p>
                    <a:p>
                      <a:endParaRPr lang="pt-BR" b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786564"/>
                  </a:ext>
                </a:extLst>
              </a:tr>
              <a:tr h="782461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r>
                        <a:rPr lang="pt-BR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Os princípios básicos foram estudados e aplicações práticas podem ser aplicadas a essas descobertas iniciais. Pouca ou nenhuma prova de conceito experimental para a tecnologia.</a:t>
                      </a:r>
                    </a:p>
                    <a:p>
                      <a:endParaRPr lang="pt-BR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479502"/>
                  </a:ext>
                </a:extLst>
              </a:tr>
              <a:tr h="782461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r>
                        <a:rPr lang="pt-BR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Quando a pesquisa ativa e o design começam, tanto estudos analíticos quanto laboratoriais são necessários neste nível para verificar se a tecnologia é viável e está pronta para prosseguir o desenvolvimento. Frequentemente, durante o TRL 3, um modelo de prova de conceito é construído.</a:t>
                      </a:r>
                    </a:p>
                    <a:p>
                      <a:endParaRPr lang="pt-BR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197914"/>
                  </a:ext>
                </a:extLst>
              </a:tr>
            </a:tbl>
          </a:graphicData>
        </a:graphic>
      </p:graphicFrame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1141F5F1-9407-42A6-9D26-204E5059B3A3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2438400" y="647138"/>
            <a:ext cx="800100" cy="6482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85C8BE0-CF37-4527-9600-18E3CE8F5336}"/>
              </a:ext>
            </a:extLst>
          </p:cNvPr>
          <p:cNvSpPr/>
          <p:nvPr/>
        </p:nvSpPr>
        <p:spPr>
          <a:xfrm>
            <a:off x="3238500" y="359605"/>
            <a:ext cx="7259786" cy="57506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ciência é o primeiro degrau em uma escala de valor</a:t>
            </a:r>
          </a:p>
        </p:txBody>
      </p:sp>
    </p:spTree>
    <p:extLst>
      <p:ext uri="{BB962C8B-B14F-4D97-AF65-F5344CB8AC3E}">
        <p14:creationId xmlns:p14="http://schemas.microsoft.com/office/powerpoint/2010/main" val="2758188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5229B42-E9E2-4378-B2E8-23EA89F7628C}"/>
              </a:ext>
            </a:extLst>
          </p:cNvPr>
          <p:cNvSpPr txBox="1"/>
          <p:nvPr/>
        </p:nvSpPr>
        <p:spPr>
          <a:xfrm>
            <a:off x="552450" y="5631150"/>
            <a:ext cx="10991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latin typeface="Roboto" panose="02000000000000000000" pitchFamily="2" charset="0"/>
                <a:ea typeface="Roboto" panose="02000000000000000000" pitchFamily="2" charset="0"/>
              </a:rPr>
              <a:t>Fonte: https://www.nasa.gov/directorates/somd/space-communications-navigation-program/technology-readiness-levels/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9873F57-B850-404E-B3D8-3D08127410B7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graphicFrame>
        <p:nvGraphicFramePr>
          <p:cNvPr id="2" name="Tabela 5">
            <a:extLst>
              <a:ext uri="{FF2B5EF4-FFF2-40B4-BE49-F238E27FC236}">
                <a16:creationId xmlns:a16="http://schemas.microsoft.com/office/drawing/2014/main" id="{38F116BB-1E4E-4F28-AC22-63444ACC4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869520"/>
              </p:ext>
            </p:extLst>
          </p:nvPr>
        </p:nvGraphicFramePr>
        <p:xfrm>
          <a:off x="600075" y="1349457"/>
          <a:ext cx="10991850" cy="3291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55130">
                  <a:extLst>
                    <a:ext uri="{9D8B030D-6E8A-4147-A177-3AD203B41FA5}">
                      <a16:colId xmlns:a16="http://schemas.microsoft.com/office/drawing/2014/main" val="994263043"/>
                    </a:ext>
                  </a:extLst>
                </a:gridCol>
                <a:gridCol w="1192160">
                  <a:extLst>
                    <a:ext uri="{9D8B030D-6E8A-4147-A177-3AD203B41FA5}">
                      <a16:colId xmlns:a16="http://schemas.microsoft.com/office/drawing/2014/main" val="2039633250"/>
                    </a:ext>
                  </a:extLst>
                </a:gridCol>
                <a:gridCol w="8744560">
                  <a:extLst>
                    <a:ext uri="{9D8B030D-6E8A-4147-A177-3AD203B41FA5}">
                      <a16:colId xmlns:a16="http://schemas.microsoft.com/office/drawing/2014/main" val="3736562289"/>
                    </a:ext>
                  </a:extLst>
                </a:gridCol>
              </a:tblGrid>
              <a:tr h="78246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i="0" u="none" strike="noStrike" kern="1200" baseline="0" dirty="0">
                          <a:solidFill>
                            <a:srgbClr val="F28705"/>
                          </a:solidFill>
                          <a:latin typeface="Bakbak One" pitchFamily="2" charset="0"/>
                          <a:ea typeface="+mn-ea"/>
                          <a:cs typeface="Bakbak One" pitchFamily="2" charset="0"/>
                        </a:rPr>
                        <a:t>A prototipagem</a:t>
                      </a:r>
                    </a:p>
                  </a:txBody>
                  <a:tcPr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b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r>
                        <a:rPr lang="pt-BR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Testes de múltiplos componentes uns com os outros. É quando a tecnologia de prova de conceito está pronta.</a:t>
                      </a:r>
                    </a:p>
                    <a:p>
                      <a:endParaRPr lang="pt-BR" b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786564"/>
                  </a:ext>
                </a:extLst>
              </a:tr>
              <a:tr h="782461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r>
                        <a:rPr lang="pt-BR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Continuação do TRL 4. É um “protótipo de bancada” e passa por testes mais rigorosos.</a:t>
                      </a:r>
                    </a:p>
                    <a:p>
                      <a:endParaRPr lang="pt-BR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479502"/>
                  </a:ext>
                </a:extLst>
              </a:tr>
              <a:tr h="782461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r>
                        <a:rPr lang="pt-BR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Quando há um protótipo totalmente funcional ou um modelo representativo.</a:t>
                      </a:r>
                    </a:p>
                    <a:p>
                      <a:endParaRPr lang="pt-BR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197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66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5EE70242-0266-451C-AC97-DA8F5A5D48BC}"/>
              </a:ext>
            </a:extLst>
          </p:cNvPr>
          <p:cNvSpPr/>
          <p:nvPr/>
        </p:nvSpPr>
        <p:spPr>
          <a:xfrm>
            <a:off x="8694320" y="1347534"/>
            <a:ext cx="2102015" cy="2188461"/>
          </a:xfrm>
          <a:prstGeom prst="rect">
            <a:avLst/>
          </a:prstGeom>
          <a:solidFill>
            <a:srgbClr val="93A623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D607A2-0353-4C9C-8E75-323D2C219872}"/>
              </a:ext>
            </a:extLst>
          </p:cNvPr>
          <p:cNvSpPr txBox="1">
            <a:spLocks/>
          </p:cNvSpPr>
          <p:nvPr/>
        </p:nvSpPr>
        <p:spPr>
          <a:xfrm>
            <a:off x="657704" y="821307"/>
            <a:ext cx="5187051" cy="957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3200" dirty="0">
                <a:solidFill>
                  <a:srgbClr val="323232"/>
                </a:solidFill>
              </a:rPr>
              <a:t>STOKES: “Pesquisa básica inspirada pelo uso” </a:t>
            </a: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821F19-49D4-4D1F-A1C9-C9496EFDD98A}"/>
              </a:ext>
            </a:extLst>
          </p:cNvPr>
          <p:cNvSpPr txBox="1">
            <a:spLocks/>
          </p:cNvSpPr>
          <p:nvPr/>
        </p:nvSpPr>
        <p:spPr>
          <a:xfrm>
            <a:off x="631590" y="2093242"/>
            <a:ext cx="4905592" cy="36726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C00000"/>
                </a:solidFill>
              </a:rPr>
              <a:t> Busca por conhecimento básico mas motivada por um problema prático relevante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FE8D2FA2-5536-4707-BB27-3BB3D1D9D5EF}"/>
              </a:ext>
            </a:extLst>
          </p:cNvPr>
          <p:cNvCxnSpPr/>
          <p:nvPr/>
        </p:nvCxnSpPr>
        <p:spPr>
          <a:xfrm>
            <a:off x="6545179" y="5765857"/>
            <a:ext cx="4796589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A662B71D-56D1-4C30-8A4C-EE0DD4B2A7E3}"/>
              </a:ext>
            </a:extLst>
          </p:cNvPr>
          <p:cNvCxnSpPr>
            <a:cxnSpLocks/>
          </p:cNvCxnSpPr>
          <p:nvPr/>
        </p:nvCxnSpPr>
        <p:spPr>
          <a:xfrm flipV="1">
            <a:off x="6545179" y="776513"/>
            <a:ext cx="0" cy="4988066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F8E1995-7C93-4261-98BF-4613E0A901AE}"/>
              </a:ext>
            </a:extLst>
          </p:cNvPr>
          <p:cNvCxnSpPr/>
          <p:nvPr/>
        </p:nvCxnSpPr>
        <p:spPr>
          <a:xfrm>
            <a:off x="6545179" y="1347534"/>
            <a:ext cx="4251158" cy="0"/>
          </a:xfrm>
          <a:prstGeom prst="line">
            <a:avLst/>
          </a:prstGeom>
          <a:ln>
            <a:solidFill>
              <a:srgbClr val="93A6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019C6A2-B158-4868-8B19-90CC802547F6}"/>
              </a:ext>
            </a:extLst>
          </p:cNvPr>
          <p:cNvCxnSpPr/>
          <p:nvPr/>
        </p:nvCxnSpPr>
        <p:spPr>
          <a:xfrm>
            <a:off x="6545179" y="3537282"/>
            <a:ext cx="4251158" cy="0"/>
          </a:xfrm>
          <a:prstGeom prst="line">
            <a:avLst/>
          </a:prstGeom>
          <a:ln>
            <a:solidFill>
              <a:srgbClr val="93A6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641A5C2-502E-48C1-8C49-4FC24C257888}"/>
              </a:ext>
            </a:extLst>
          </p:cNvPr>
          <p:cNvCxnSpPr>
            <a:cxnSpLocks/>
          </p:cNvCxnSpPr>
          <p:nvPr/>
        </p:nvCxnSpPr>
        <p:spPr>
          <a:xfrm>
            <a:off x="10796337" y="1347534"/>
            <a:ext cx="0" cy="4417045"/>
          </a:xfrm>
          <a:prstGeom prst="line">
            <a:avLst/>
          </a:prstGeom>
          <a:ln>
            <a:solidFill>
              <a:srgbClr val="93A6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FD73762-A05D-41D0-8B9B-950348CD1FD0}"/>
              </a:ext>
            </a:extLst>
          </p:cNvPr>
          <p:cNvCxnSpPr>
            <a:cxnSpLocks/>
          </p:cNvCxnSpPr>
          <p:nvPr/>
        </p:nvCxnSpPr>
        <p:spPr>
          <a:xfrm>
            <a:off x="8694320" y="1347534"/>
            <a:ext cx="0" cy="4417045"/>
          </a:xfrm>
          <a:prstGeom prst="line">
            <a:avLst/>
          </a:prstGeom>
          <a:ln>
            <a:solidFill>
              <a:srgbClr val="93A6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0049AF2-C666-418D-9DCA-C3317561515C}"/>
              </a:ext>
            </a:extLst>
          </p:cNvPr>
          <p:cNvSpPr txBox="1"/>
          <p:nvPr/>
        </p:nvSpPr>
        <p:spPr>
          <a:xfrm>
            <a:off x="6744453" y="2093242"/>
            <a:ext cx="1703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Roboto" panose="02000000000000000000" pitchFamily="2" charset="0"/>
                <a:ea typeface="Roboto" panose="02000000000000000000" pitchFamily="2" charset="0"/>
              </a:rPr>
              <a:t>Pesquisa básica pura (Bohr)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67C7348-F595-47BB-92CD-308CE8BF600E}"/>
              </a:ext>
            </a:extLst>
          </p:cNvPr>
          <p:cNvSpPr txBox="1"/>
          <p:nvPr/>
        </p:nvSpPr>
        <p:spPr>
          <a:xfrm>
            <a:off x="8884068" y="4389321"/>
            <a:ext cx="1703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Roboto" panose="02000000000000000000" pitchFamily="2" charset="0"/>
                <a:ea typeface="Roboto" panose="02000000000000000000" pitchFamily="2" charset="0"/>
              </a:rPr>
              <a:t>Pesquisa aplicada pura (</a:t>
            </a:r>
            <a:r>
              <a:rPr lang="pt-BR" sz="1400" dirty="0" err="1">
                <a:latin typeface="Roboto" panose="02000000000000000000" pitchFamily="2" charset="0"/>
                <a:ea typeface="Roboto" panose="02000000000000000000" pitchFamily="2" charset="0"/>
              </a:rPr>
              <a:t>Edinson</a:t>
            </a:r>
            <a:r>
              <a:rPr lang="pt-BR" sz="1400" dirty="0"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188922B-C631-4B6A-8285-8CC8C648E294}"/>
              </a:ext>
            </a:extLst>
          </p:cNvPr>
          <p:cNvSpPr txBox="1"/>
          <p:nvPr/>
        </p:nvSpPr>
        <p:spPr>
          <a:xfrm>
            <a:off x="8903121" y="2093242"/>
            <a:ext cx="1703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Roboto" panose="02000000000000000000" pitchFamily="2" charset="0"/>
                <a:ea typeface="Roboto" panose="02000000000000000000" pitchFamily="2" charset="0"/>
              </a:rPr>
              <a:t>Pesquisa inspirada pelo entendimento e pelo uso (Pasteur)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EDECA05-DB95-4064-A201-53B7B1771651}"/>
              </a:ext>
            </a:extLst>
          </p:cNvPr>
          <p:cNvSpPr txBox="1"/>
          <p:nvPr/>
        </p:nvSpPr>
        <p:spPr>
          <a:xfrm>
            <a:off x="553141" y="5317650"/>
            <a:ext cx="53453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</a:rPr>
              <a:t>Fonte: STOKES, D. </a:t>
            </a:r>
            <a:r>
              <a:rPr lang="pt-BR" sz="1100" b="1" i="0" u="none" strike="noStrike" baseline="0" dirty="0">
                <a:latin typeface="Roboto" panose="02000000000000000000" pitchFamily="2" charset="0"/>
                <a:ea typeface="Roboto" panose="02000000000000000000" pitchFamily="2" charset="0"/>
              </a:rPr>
              <a:t>O Quadrante de Pasteur. A Ciência Básica e a Inovação Tecnológica</a:t>
            </a:r>
            <a:r>
              <a:rPr lang="pt-BR" sz="11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</a:rPr>
              <a:t>. Campinas: Editora Unicamp, 2005. 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33B9A44-E118-46E2-9B97-2F3E3F64AB37}"/>
              </a:ext>
            </a:extLst>
          </p:cNvPr>
          <p:cNvSpPr txBox="1"/>
          <p:nvPr/>
        </p:nvSpPr>
        <p:spPr>
          <a:xfrm>
            <a:off x="7596187" y="450735"/>
            <a:ext cx="2229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u="none" strike="noStrike" baseline="0" dirty="0">
                <a:latin typeface="Roboto" panose="02000000000000000000" pitchFamily="2" charset="0"/>
                <a:ea typeface="Roboto" panose="02000000000000000000" pitchFamily="2" charset="0"/>
              </a:rPr>
              <a:t>Considerações de uso?</a:t>
            </a:r>
            <a:endParaRPr lang="pt-BR" sz="1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45E04D1-A7B3-4225-A59D-39B63EEDCB2E}"/>
              </a:ext>
            </a:extLst>
          </p:cNvPr>
          <p:cNvSpPr txBox="1"/>
          <p:nvPr/>
        </p:nvSpPr>
        <p:spPr>
          <a:xfrm rot="16200000">
            <a:off x="4562640" y="3116657"/>
            <a:ext cx="26000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u="none" strike="noStrike" baseline="0" dirty="0">
                <a:latin typeface="Roboto" panose="02000000000000000000" pitchFamily="2" charset="0"/>
                <a:ea typeface="Roboto" panose="02000000000000000000" pitchFamily="2" charset="0"/>
              </a:rPr>
              <a:t>Busca pelo entendimento?</a:t>
            </a:r>
            <a:endParaRPr lang="pt-BR" sz="1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C9E72EA-4BB2-4507-84B7-26B997557DFD}"/>
              </a:ext>
            </a:extLst>
          </p:cNvPr>
          <p:cNvSpPr txBox="1"/>
          <p:nvPr/>
        </p:nvSpPr>
        <p:spPr>
          <a:xfrm>
            <a:off x="7295161" y="933428"/>
            <a:ext cx="602051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rgbClr val="93A62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Não</a:t>
            </a:r>
            <a:endParaRPr lang="pt-BR" sz="1400" dirty="0">
              <a:solidFill>
                <a:srgbClr val="93A62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BAAA3AA-2754-4F41-B535-340C255DAF9C}"/>
              </a:ext>
            </a:extLst>
          </p:cNvPr>
          <p:cNvSpPr txBox="1"/>
          <p:nvPr/>
        </p:nvSpPr>
        <p:spPr>
          <a:xfrm rot="16200000">
            <a:off x="6048125" y="4546672"/>
            <a:ext cx="602051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rgbClr val="93A62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Não</a:t>
            </a:r>
            <a:endParaRPr lang="pt-BR" sz="1400" dirty="0">
              <a:solidFill>
                <a:srgbClr val="93A62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5FE65A5-BFF3-4DBC-A156-122492F10CC0}"/>
              </a:ext>
            </a:extLst>
          </p:cNvPr>
          <p:cNvSpPr txBox="1"/>
          <p:nvPr/>
        </p:nvSpPr>
        <p:spPr>
          <a:xfrm>
            <a:off x="9434776" y="936625"/>
            <a:ext cx="602051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rgbClr val="93A62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Sim</a:t>
            </a:r>
            <a:endParaRPr lang="pt-BR" sz="1400" dirty="0">
              <a:solidFill>
                <a:srgbClr val="93A62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1EDE8B5-2D1E-474C-8C03-6298320A3A60}"/>
              </a:ext>
            </a:extLst>
          </p:cNvPr>
          <p:cNvSpPr txBox="1"/>
          <p:nvPr/>
        </p:nvSpPr>
        <p:spPr>
          <a:xfrm rot="16200000">
            <a:off x="5961929" y="1789393"/>
            <a:ext cx="602051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rgbClr val="93A62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Sim</a:t>
            </a:r>
            <a:endParaRPr lang="pt-BR" sz="1400" dirty="0">
              <a:solidFill>
                <a:srgbClr val="93A62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F5C4CCD-0685-4C22-B492-B26410E2A21C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214475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5229B42-E9E2-4378-B2E8-23EA89F7628C}"/>
              </a:ext>
            </a:extLst>
          </p:cNvPr>
          <p:cNvSpPr txBox="1"/>
          <p:nvPr/>
        </p:nvSpPr>
        <p:spPr>
          <a:xfrm>
            <a:off x="552450" y="5631150"/>
            <a:ext cx="10991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latin typeface="Roboto" panose="02000000000000000000" pitchFamily="2" charset="0"/>
                <a:ea typeface="Roboto" panose="02000000000000000000" pitchFamily="2" charset="0"/>
              </a:rPr>
              <a:t>Fonte: https://www.nasa.gov/directorates/somd/space-communications-navigation-program/technology-readiness-levels/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9873F57-B850-404E-B3D8-3D08127410B7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graphicFrame>
        <p:nvGraphicFramePr>
          <p:cNvPr id="2" name="Tabela 5">
            <a:extLst>
              <a:ext uri="{FF2B5EF4-FFF2-40B4-BE49-F238E27FC236}">
                <a16:creationId xmlns:a16="http://schemas.microsoft.com/office/drawing/2014/main" id="{38F116BB-1E4E-4F28-AC22-63444ACC4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786968"/>
              </p:ext>
            </p:extLst>
          </p:nvPr>
        </p:nvGraphicFramePr>
        <p:xfrm>
          <a:off x="600075" y="1349457"/>
          <a:ext cx="10991850" cy="307917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55130">
                  <a:extLst>
                    <a:ext uri="{9D8B030D-6E8A-4147-A177-3AD203B41FA5}">
                      <a16:colId xmlns:a16="http://schemas.microsoft.com/office/drawing/2014/main" val="994263043"/>
                    </a:ext>
                  </a:extLst>
                </a:gridCol>
                <a:gridCol w="1192160">
                  <a:extLst>
                    <a:ext uri="{9D8B030D-6E8A-4147-A177-3AD203B41FA5}">
                      <a16:colId xmlns:a16="http://schemas.microsoft.com/office/drawing/2014/main" val="2039633250"/>
                    </a:ext>
                  </a:extLst>
                </a:gridCol>
                <a:gridCol w="8744560">
                  <a:extLst>
                    <a:ext uri="{9D8B030D-6E8A-4147-A177-3AD203B41FA5}">
                      <a16:colId xmlns:a16="http://schemas.microsoft.com/office/drawing/2014/main" val="3736562289"/>
                    </a:ext>
                  </a:extLst>
                </a:gridCol>
              </a:tblGrid>
              <a:tr h="97605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i="0" u="none" strike="noStrike" kern="1200" baseline="0" dirty="0">
                          <a:solidFill>
                            <a:srgbClr val="93A623"/>
                          </a:solidFill>
                          <a:latin typeface="Bakbak One" pitchFamily="2" charset="0"/>
                          <a:ea typeface="+mn-ea"/>
                          <a:cs typeface="Bakbak One" pitchFamily="2" charset="0"/>
                        </a:rPr>
                        <a:t>Demonstrações e operação</a:t>
                      </a:r>
                    </a:p>
                  </a:txBody>
                  <a:tcPr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b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r>
                        <a:rPr lang="pt-BR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Quando o modelo é demonstrado em ambiente real.</a:t>
                      </a:r>
                    </a:p>
                    <a:p>
                      <a:endParaRPr lang="pt-BR" b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786564"/>
                  </a:ext>
                </a:extLst>
              </a:tr>
              <a:tr h="782461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r>
                        <a:rPr lang="pt-BR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Quando a tecnologia foi testada e qualificada, estando pronta para implementação em uma tecnologia ou sistema tecnológico já existente.</a:t>
                      </a:r>
                    </a:p>
                    <a:p>
                      <a:endParaRPr lang="pt-BR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479502"/>
                  </a:ext>
                </a:extLst>
              </a:tr>
              <a:tr h="782461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TRL 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r>
                        <a:rPr lang="pt-BR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Tecnologia de funcionamento comprovado no mercado real.</a:t>
                      </a:r>
                    </a:p>
                    <a:p>
                      <a:endParaRPr lang="pt-BR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197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921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9873F57-B850-404E-B3D8-3D08127410B7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C0C435EB-8316-46E5-AC86-D60CDD0EE3FB}"/>
              </a:ext>
            </a:extLst>
          </p:cNvPr>
          <p:cNvSpPr/>
          <p:nvPr/>
        </p:nvSpPr>
        <p:spPr>
          <a:xfrm>
            <a:off x="933450" y="1219200"/>
            <a:ext cx="2571750" cy="42672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/>
            <a:r>
              <a:rPr lang="pt-BR" sz="1800" b="1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Fase Laboratorial (TRL 1-3) </a:t>
            </a:r>
          </a:p>
          <a:p>
            <a:pPr marR="0" algn="ctr"/>
            <a:endParaRPr lang="pt-BR" b="1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algn="ctr"/>
            <a:endParaRPr lang="pt-BR" sz="1800" b="1" i="0" u="none" strike="noStrike" baseline="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algn="ctr"/>
            <a:endParaRPr lang="pt-BR" b="1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algn="ctr"/>
            <a:endParaRPr lang="pt-BR" sz="1800" b="1" i="0" u="none" strike="noStrike" baseline="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algn="ctr"/>
            <a:endParaRPr lang="pt-BR" sz="1800" b="1" i="0" u="none" strike="noStrike" baseline="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D5345F9-7ACD-46F6-81C5-1FCDEFB90A66}"/>
              </a:ext>
            </a:extLst>
          </p:cNvPr>
          <p:cNvSpPr/>
          <p:nvPr/>
        </p:nvSpPr>
        <p:spPr>
          <a:xfrm>
            <a:off x="3638550" y="1219200"/>
            <a:ext cx="2571750" cy="426720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/>
            <a:r>
              <a:rPr lang="pt-BR" sz="1800" b="1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Fase Pré-Clínica</a:t>
            </a:r>
          </a:p>
          <a:p>
            <a:pPr marR="0" algn="ctr"/>
            <a:r>
              <a:rPr lang="pt-BR" sz="1800" b="1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(TRL 4-5)</a:t>
            </a:r>
          </a:p>
          <a:p>
            <a:pPr marR="0" algn="ctr"/>
            <a:endParaRPr lang="pt-BR" b="1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algn="ctr"/>
            <a:endParaRPr lang="pt-BR" sz="1800" b="1" i="0" u="none" strike="noStrike" baseline="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algn="ctr"/>
            <a:endParaRPr lang="pt-BR" b="1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algn="ctr"/>
            <a:endParaRPr lang="pt-BR" sz="1800" b="1" i="0" u="none" strike="noStrike" baseline="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algn="ctr"/>
            <a:endParaRPr lang="pt-BR" sz="1800" b="1" i="0" u="none" strike="noStrike" baseline="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E13D8FA-C7A5-4A8A-B45C-45667EB41ADD}"/>
              </a:ext>
            </a:extLst>
          </p:cNvPr>
          <p:cNvSpPr/>
          <p:nvPr/>
        </p:nvSpPr>
        <p:spPr>
          <a:xfrm>
            <a:off x="6343650" y="1181100"/>
            <a:ext cx="2571750" cy="42672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/>
            <a:r>
              <a:rPr lang="pt-BR" sz="1800" b="1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Fase Clínica</a:t>
            </a:r>
          </a:p>
          <a:p>
            <a:pPr marR="0" algn="ctr"/>
            <a:r>
              <a:rPr lang="pt-BR" sz="1800" b="1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(TRL 6-8)</a:t>
            </a:r>
          </a:p>
          <a:p>
            <a:pPr marR="0" algn="ctr"/>
            <a:endParaRPr lang="pt-BR" b="1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algn="ctr"/>
            <a:endParaRPr lang="pt-BR" sz="1800" b="1" i="0" u="none" strike="noStrike" baseline="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algn="ctr"/>
            <a:endParaRPr lang="pt-BR" b="1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algn="ctr"/>
            <a:endParaRPr lang="pt-BR" sz="1800" b="1" i="0" u="none" strike="noStrike" baseline="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6AE6E10-8F05-4432-97DA-137DB79C60D5}"/>
              </a:ext>
            </a:extLst>
          </p:cNvPr>
          <p:cNvSpPr/>
          <p:nvPr/>
        </p:nvSpPr>
        <p:spPr>
          <a:xfrm>
            <a:off x="9048750" y="1181100"/>
            <a:ext cx="2571750" cy="4267200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/>
            <a:r>
              <a:rPr lang="pt-BR" sz="1800" b="1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Fase de Mercado</a:t>
            </a:r>
          </a:p>
          <a:p>
            <a:pPr marR="0" algn="ctr"/>
            <a:r>
              <a:rPr lang="pt-BR" sz="1800" b="1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(TRL 9)</a:t>
            </a:r>
          </a:p>
          <a:p>
            <a:pPr marR="0" algn="ctr"/>
            <a:endParaRPr lang="pt-BR" b="1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algn="ctr"/>
            <a:endParaRPr lang="pt-BR" sz="1800" b="1" i="0" u="none" strike="noStrike" baseline="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algn="ctr"/>
            <a:endParaRPr lang="pt-BR" b="1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algn="ctr"/>
            <a:endParaRPr lang="pt-BR" sz="1800" b="1" i="0" u="none" strike="noStrike" baseline="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F0D6BFA-B0A3-4B5F-A256-F52CFAC63301}"/>
              </a:ext>
            </a:extLst>
          </p:cNvPr>
          <p:cNvSpPr txBox="1"/>
          <p:nvPr/>
        </p:nvSpPr>
        <p:spPr>
          <a:xfrm>
            <a:off x="1257300" y="3314700"/>
            <a:ext cx="2019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latin typeface="Roboto" panose="02000000000000000000" pitchFamily="2" charset="0"/>
                <a:ea typeface="Roboto" panose="02000000000000000000" pitchFamily="2" charset="0"/>
              </a:rPr>
              <a:t>Identificação de alvos terapêuticos e eficácia in vitro.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D4B0803-B6CD-424E-808C-40BC31183A5F}"/>
              </a:ext>
            </a:extLst>
          </p:cNvPr>
          <p:cNvSpPr txBox="1"/>
          <p:nvPr/>
        </p:nvSpPr>
        <p:spPr>
          <a:xfrm>
            <a:off x="3638550" y="3326547"/>
            <a:ext cx="2571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latin typeface="Roboto" panose="02000000000000000000" pitchFamily="2" charset="0"/>
                <a:ea typeface="Roboto" panose="02000000000000000000" pitchFamily="2" charset="0"/>
              </a:rPr>
              <a:t>Testes em modelos</a:t>
            </a:r>
          </a:p>
          <a:p>
            <a:pPr algn="ctr"/>
            <a:r>
              <a:rPr lang="pt-BR" sz="1500" dirty="0">
                <a:latin typeface="Roboto" panose="02000000000000000000" pitchFamily="2" charset="0"/>
                <a:ea typeface="Roboto" panose="02000000000000000000" pitchFamily="2" charset="0"/>
              </a:rPr>
              <a:t>animais para toxicidade e segurança. A produção de lotes piloto ocorre no TRL 5.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EF8D67A-AD0A-4E68-A082-72069E373E8C}"/>
              </a:ext>
            </a:extLst>
          </p:cNvPr>
          <p:cNvSpPr txBox="1"/>
          <p:nvPr/>
        </p:nvSpPr>
        <p:spPr>
          <a:xfrm>
            <a:off x="6410325" y="3352800"/>
            <a:ext cx="2571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latin typeface="Roboto" panose="02000000000000000000" pitchFamily="2" charset="0"/>
                <a:ea typeface="Roboto" panose="02000000000000000000" pitchFamily="2" charset="0"/>
              </a:rPr>
              <a:t>O TRL 6 corresponde à</a:t>
            </a:r>
          </a:p>
          <a:p>
            <a:pPr algn="ctr"/>
            <a:r>
              <a:rPr lang="pt-BR" sz="1500" dirty="0">
                <a:latin typeface="Roboto" panose="02000000000000000000" pitchFamily="2" charset="0"/>
                <a:ea typeface="Roboto" panose="02000000000000000000" pitchFamily="2" charset="0"/>
              </a:rPr>
              <a:t>Fase 1 clínica (segurança</a:t>
            </a:r>
          </a:p>
          <a:p>
            <a:pPr algn="ctr"/>
            <a:r>
              <a:rPr lang="pt-BR" sz="1500" dirty="0">
                <a:latin typeface="Roboto" panose="02000000000000000000" pitchFamily="2" charset="0"/>
                <a:ea typeface="Roboto" panose="02000000000000000000" pitchFamily="2" charset="0"/>
              </a:rPr>
              <a:t>em humanos); TRL 7 à Fase</a:t>
            </a:r>
          </a:p>
          <a:p>
            <a:pPr algn="ctr"/>
            <a:r>
              <a:rPr lang="pt-BR" sz="1500" dirty="0">
                <a:latin typeface="Roboto" panose="02000000000000000000" pitchFamily="2" charset="0"/>
                <a:ea typeface="Roboto" panose="02000000000000000000" pitchFamily="2" charset="0"/>
              </a:rPr>
              <a:t>2 (eficácia preliminar); e</a:t>
            </a:r>
          </a:p>
          <a:p>
            <a:pPr algn="ctr"/>
            <a:r>
              <a:rPr lang="pt-BR" sz="1500" dirty="0">
                <a:latin typeface="Roboto" panose="02000000000000000000" pitchFamily="2" charset="0"/>
                <a:ea typeface="Roboto" panose="02000000000000000000" pitchFamily="2" charset="0"/>
              </a:rPr>
              <a:t>TRL 8 à Fase 3 (estudo</a:t>
            </a:r>
          </a:p>
          <a:p>
            <a:pPr algn="ctr"/>
            <a:r>
              <a:rPr lang="pt-BR" sz="1500" dirty="0">
                <a:latin typeface="Roboto" panose="02000000000000000000" pitchFamily="2" charset="0"/>
                <a:ea typeface="Roboto" panose="02000000000000000000" pitchFamily="2" charset="0"/>
              </a:rPr>
              <a:t>multicêntrico de larga</a:t>
            </a:r>
          </a:p>
          <a:p>
            <a:pPr algn="ctr"/>
            <a:r>
              <a:rPr lang="pt-BR" sz="1500" dirty="0">
                <a:latin typeface="Roboto" panose="02000000000000000000" pitchFamily="2" charset="0"/>
                <a:ea typeface="Roboto" panose="02000000000000000000" pitchFamily="2" charset="0"/>
              </a:rPr>
              <a:t>escala e submissão à</a:t>
            </a:r>
          </a:p>
          <a:p>
            <a:pPr algn="ctr"/>
            <a:r>
              <a:rPr lang="pt-BR" sz="1500" dirty="0">
                <a:latin typeface="Roboto" panose="02000000000000000000" pitchFamily="2" charset="0"/>
                <a:ea typeface="Roboto" panose="02000000000000000000" pitchFamily="2" charset="0"/>
              </a:rPr>
              <a:t>agência reguladora).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6F08A15-FAE7-453C-AB22-42CCCE722C93}"/>
              </a:ext>
            </a:extLst>
          </p:cNvPr>
          <p:cNvSpPr txBox="1"/>
          <p:nvPr/>
        </p:nvSpPr>
        <p:spPr>
          <a:xfrm>
            <a:off x="9048750" y="3429000"/>
            <a:ext cx="2571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latin typeface="Roboto" panose="02000000000000000000" pitchFamily="2" charset="0"/>
                <a:ea typeface="Roboto" panose="02000000000000000000" pitchFamily="2" charset="0"/>
              </a:rPr>
              <a:t>Medicamento aprovado e</a:t>
            </a:r>
          </a:p>
          <a:p>
            <a:pPr algn="ctr"/>
            <a:r>
              <a:rPr lang="pt-BR" sz="1500" dirty="0">
                <a:latin typeface="Roboto" panose="02000000000000000000" pitchFamily="2" charset="0"/>
                <a:ea typeface="Roboto" panose="02000000000000000000" pitchFamily="2" charset="0"/>
              </a:rPr>
              <a:t>disponível para prescrição,</a:t>
            </a:r>
          </a:p>
          <a:p>
            <a:pPr algn="ctr"/>
            <a:r>
              <a:rPr lang="pt-BR" sz="1500" dirty="0">
                <a:latin typeface="Roboto" panose="02000000000000000000" pitchFamily="2" charset="0"/>
                <a:ea typeface="Roboto" panose="02000000000000000000" pitchFamily="2" charset="0"/>
              </a:rPr>
              <a:t>com vigilância pós-comercialização.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F945913-D501-4085-A709-BF404BEAE774}"/>
              </a:ext>
            </a:extLst>
          </p:cNvPr>
          <p:cNvSpPr txBox="1">
            <a:spLocks/>
          </p:cNvSpPr>
          <p:nvPr/>
        </p:nvSpPr>
        <p:spPr>
          <a:xfrm>
            <a:off x="1987561" y="740762"/>
            <a:ext cx="8216878" cy="6245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pPr algn="ctr"/>
            <a:r>
              <a:rPr lang="pt-BR" sz="2400" dirty="0">
                <a:solidFill>
                  <a:srgbClr val="323232"/>
                </a:solidFill>
              </a:rPr>
              <a:t>EXEMPLO NA INDÚSTRIA FARMACÊUTICA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694668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F55AE36-5CED-4CE9-AF9A-B540BF81D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696" y="761851"/>
            <a:ext cx="8838607" cy="49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78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E06EC-D377-4F5C-B1AD-D4F8D486D4D5}"/>
              </a:ext>
            </a:extLst>
          </p:cNvPr>
          <p:cNvSpPr txBox="1">
            <a:spLocks/>
          </p:cNvSpPr>
          <p:nvPr/>
        </p:nvSpPr>
        <p:spPr>
          <a:xfrm>
            <a:off x="626509" y="787878"/>
            <a:ext cx="10929257" cy="7415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400" dirty="0">
                <a:solidFill>
                  <a:srgbClr val="323232"/>
                </a:solidFill>
              </a:rPr>
              <a:t>POR QUE APLICAR A PESQUISA AO MERCADO? 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34C31F-450A-4055-9204-D7E15671A808}"/>
              </a:ext>
            </a:extLst>
          </p:cNvPr>
          <p:cNvSpPr txBox="1">
            <a:spLocks/>
          </p:cNvSpPr>
          <p:nvPr/>
        </p:nvSpPr>
        <p:spPr>
          <a:xfrm>
            <a:off x="636234" y="1804486"/>
            <a:ext cx="6823346" cy="367261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/>
              <a:t>» A comercialização </a:t>
            </a:r>
            <a:r>
              <a:rPr lang="pt-BR" b="1">
                <a:solidFill>
                  <a:srgbClr val="C00000"/>
                </a:solidFill>
              </a:rPr>
              <a:t>multiplica</a:t>
            </a:r>
            <a:r>
              <a:rPr lang="pt-BR"/>
              <a:t> o impacto da sua pesquisa!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/>
          </a:p>
          <a:p>
            <a:pPr marL="0" indent="0">
              <a:buFont typeface="Arial" panose="020B0604020202020204" pitchFamily="34" charset="0"/>
              <a:buNone/>
            </a:pPr>
            <a:r>
              <a:rPr lang="pt-BR"/>
              <a:t>» Os ativos podem </a:t>
            </a:r>
            <a:r>
              <a:rPr lang="pt-BR" b="1">
                <a:solidFill>
                  <a:srgbClr val="C00000"/>
                </a:solidFill>
              </a:rPr>
              <a:t>melhorar</a:t>
            </a:r>
            <a:r>
              <a:rPr lang="pt-BR"/>
              <a:t> produtos ou serviços existente ou </a:t>
            </a:r>
            <a:r>
              <a:rPr lang="pt-BR" b="1">
                <a:solidFill>
                  <a:srgbClr val="C00000"/>
                </a:solidFill>
              </a:rPr>
              <a:t>criar novos.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/>
          </a:p>
          <a:p>
            <a:pPr marL="0" indent="0">
              <a:buFont typeface="Arial" panose="020B0604020202020204" pitchFamily="34" charset="0"/>
              <a:buNone/>
            </a:pPr>
            <a:r>
              <a:rPr lang="pt-BR"/>
              <a:t>» </a:t>
            </a:r>
            <a:r>
              <a:rPr lang="pt-BR" b="1">
                <a:solidFill>
                  <a:srgbClr val="C00000"/>
                </a:solidFill>
              </a:rPr>
              <a:t>Sua pesquisa importa: </a:t>
            </a:r>
            <a:r>
              <a:rPr lang="pt-BR"/>
              <a:t>ao comercializá-la, sua mensagem vai a públicos além da academia.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/>
          </a:p>
          <a:p>
            <a:pPr marL="0" indent="0">
              <a:buFont typeface="Arial" panose="020B0604020202020204" pitchFamily="34" charset="0"/>
              <a:buNone/>
            </a:pPr>
            <a:r>
              <a:rPr lang="pt-BR"/>
              <a:t>» Empresas buscam parcerias com pesquisadores: </a:t>
            </a:r>
            <a:r>
              <a:rPr lang="pt-BR" b="1">
                <a:solidFill>
                  <a:srgbClr val="C00000"/>
                </a:solidFill>
              </a:rPr>
              <a:t>mais oportunidades de carreira.</a:t>
            </a:r>
            <a:endParaRPr lang="pt-BR" b="1" dirty="0">
              <a:solidFill>
                <a:srgbClr val="C0000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E09B89-37B3-4F87-AA08-5705BAE72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863" y="787878"/>
            <a:ext cx="2844903" cy="487287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9D95971-121F-40D6-91B5-CCA82F8CDBCE}"/>
              </a:ext>
            </a:extLst>
          </p:cNvPr>
          <p:cNvSpPr txBox="1"/>
          <p:nvPr/>
        </p:nvSpPr>
        <p:spPr>
          <a:xfrm>
            <a:off x="8464935" y="5660749"/>
            <a:ext cx="310055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3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3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3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@eduschadesoares</a:t>
            </a:r>
            <a:endParaRPr lang="pt-BR" sz="1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DD4D03F-3019-457B-8283-343FCC97DA5C}"/>
              </a:ext>
            </a:extLst>
          </p:cNvPr>
          <p:cNvSpPr txBox="1"/>
          <p:nvPr/>
        </p:nvSpPr>
        <p:spPr>
          <a:xfrm>
            <a:off x="553925" y="5477101"/>
            <a:ext cx="7737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Fonte: SCHELHORN, Jean E.; HERBERS, Joan M. Why Should Academic Researchers Consider Commercialization? In: SCHELHORN, Jean E.; HERBERS, Joan M. Beyond Discovery: Moving Academic Research to the Market. Oxford University Press, 2022. </a:t>
            </a:r>
            <a:endParaRPr lang="pt-B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1AF5CF9-3CB4-48F4-97B4-E5558DBE7C42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094134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B3537B-EDB3-4813-B0AA-64CAC99720C1}"/>
              </a:ext>
            </a:extLst>
          </p:cNvPr>
          <p:cNvSpPr txBox="1">
            <a:spLocks/>
          </p:cNvSpPr>
          <p:nvPr/>
        </p:nvSpPr>
        <p:spPr>
          <a:xfrm>
            <a:off x="626509" y="904863"/>
            <a:ext cx="10929257" cy="6245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400" dirty="0">
                <a:solidFill>
                  <a:srgbClr val="323232"/>
                </a:solidFill>
              </a:rPr>
              <a:t>SISTEMA DE RECOMPENSA TRADICIONAL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2C82F7-B42B-45D4-AD9B-9C391C7BBCC4}"/>
              </a:ext>
            </a:extLst>
          </p:cNvPr>
          <p:cNvSpPr txBox="1">
            <a:spLocks/>
          </p:cNvSpPr>
          <p:nvPr/>
        </p:nvSpPr>
        <p:spPr>
          <a:xfrm>
            <a:off x="636234" y="1804486"/>
            <a:ext cx="6823346" cy="36726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/>
              <a:t>» Foco: disseminação entre </a:t>
            </a:r>
            <a:r>
              <a:rPr lang="pt-BR" sz="2400" b="1">
                <a:solidFill>
                  <a:srgbClr val="C00000"/>
                </a:solidFill>
              </a:rPr>
              <a:t>pares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40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/>
              <a:t>» Métricas de sucesso baseada em </a:t>
            </a:r>
            <a:r>
              <a:rPr lang="pt-BR" sz="2400" b="1">
                <a:solidFill>
                  <a:srgbClr val="C00000"/>
                </a:solidFill>
              </a:rPr>
              <a:t>produções acadêmicas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40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/>
              <a:t>» Consequência: o impacto social, muitas vezes, é um </a:t>
            </a:r>
            <a:r>
              <a:rPr lang="pt-BR" sz="2400" b="1">
                <a:solidFill>
                  <a:srgbClr val="C00000"/>
                </a:solidFill>
              </a:rPr>
              <a:t>subproduto </a:t>
            </a:r>
            <a:r>
              <a:rPr lang="pt-BR" sz="2400"/>
              <a:t>e não o objetivo principal da produção acadêmica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C2304CA-9E9A-4699-8268-AF50A606B7EA}"/>
              </a:ext>
            </a:extLst>
          </p:cNvPr>
          <p:cNvSpPr txBox="1"/>
          <p:nvPr/>
        </p:nvSpPr>
        <p:spPr>
          <a:xfrm>
            <a:off x="8464935" y="5660749"/>
            <a:ext cx="310055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3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3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3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@pelin-2937827</a:t>
            </a:r>
            <a:endParaRPr lang="pt-BR" sz="1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2FE4633-98BF-4887-9590-B0C3E441538A}"/>
              </a:ext>
            </a:extLst>
          </p:cNvPr>
          <p:cNvSpPr txBox="1"/>
          <p:nvPr/>
        </p:nvSpPr>
        <p:spPr>
          <a:xfrm>
            <a:off x="553925" y="5477101"/>
            <a:ext cx="7737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Fonte: SCHELHORN, Jean E.; HERBERS, Joan M. Why Should Academic Researchers Consider Commercialization? In: SCHELHORN, Jean E.; HERBERS, Joan M. Beyond Discovery: Moving Academic Research to the Market. Oxford University Press, 2022. </a:t>
            </a:r>
            <a:endParaRPr lang="pt-B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8E4CF62-BBD9-4A82-8FDF-4A5FD9FAB21C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58434ED-9D23-4D5B-B33B-EAB7F3554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793" y="904863"/>
            <a:ext cx="2952837" cy="47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04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C0F58-3D0E-4027-94EF-AFE5CED20FF1}"/>
              </a:ext>
            </a:extLst>
          </p:cNvPr>
          <p:cNvSpPr txBox="1">
            <a:spLocks/>
          </p:cNvSpPr>
          <p:nvPr/>
        </p:nvSpPr>
        <p:spPr>
          <a:xfrm>
            <a:off x="626509" y="838259"/>
            <a:ext cx="10929257" cy="6911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400" dirty="0">
                <a:solidFill>
                  <a:srgbClr val="323232"/>
                </a:solidFill>
              </a:rPr>
              <a:t>MAS HÁ DESAFIOS!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F553EF-7749-4D4E-B61C-F06C97FB3ED0}"/>
              </a:ext>
            </a:extLst>
          </p:cNvPr>
          <p:cNvSpPr txBox="1">
            <a:spLocks/>
          </p:cNvSpPr>
          <p:nvPr/>
        </p:nvSpPr>
        <p:spPr>
          <a:xfrm>
            <a:off x="626509" y="1355159"/>
            <a:ext cx="6823346" cy="34690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» Falta de tempo</a:t>
            </a:r>
            <a:endParaRPr lang="pt-BR" sz="2400" b="1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» Falta de incentivo (especialmente institucional)</a:t>
            </a:r>
            <a:endParaRPr lang="pt-BR" sz="2400" b="1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» Falta de conhecimento sobre como ir ao mercado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» Falta de entender a linguagem utilizada por quem não é acadêmico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58D1E19-A2B4-4ADC-80D4-3CA2AB0BE9A0}"/>
              </a:ext>
            </a:extLst>
          </p:cNvPr>
          <p:cNvSpPr txBox="1"/>
          <p:nvPr/>
        </p:nvSpPr>
        <p:spPr>
          <a:xfrm>
            <a:off x="8464935" y="5660749"/>
            <a:ext cx="310055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3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3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3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@ann-h-45017</a:t>
            </a:r>
            <a:endParaRPr lang="pt-BR" sz="1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B90C4CC-C045-41D8-B7A5-1029855E6690}"/>
              </a:ext>
            </a:extLst>
          </p:cNvPr>
          <p:cNvSpPr txBox="1"/>
          <p:nvPr/>
        </p:nvSpPr>
        <p:spPr>
          <a:xfrm>
            <a:off x="553925" y="5477101"/>
            <a:ext cx="7737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Fonte: SCHELHORN, Jean E.; HERBERS, Joan M. Why Should Academic Researchers Consider Commercialization? In: SCHELHORN, Jean E.; HERBERS, Joan M. Beyond Discovery: Moving Academic Research to the Market. Oxford University Press, 2022. </a:t>
            </a:r>
            <a:endParaRPr lang="pt-B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93C164-536C-42F3-9589-BBAB2626387D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96B14A2-6AEB-4049-B7D5-CA00DAC4AA82}"/>
              </a:ext>
            </a:extLst>
          </p:cNvPr>
          <p:cNvSpPr txBox="1">
            <a:spLocks/>
          </p:cNvSpPr>
          <p:nvPr/>
        </p:nvSpPr>
        <p:spPr>
          <a:xfrm>
            <a:off x="700370" y="4649928"/>
            <a:ext cx="10929257" cy="95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519F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400" dirty="0">
                <a:solidFill>
                  <a:srgbClr val="C00000"/>
                </a:solidFill>
              </a:rPr>
              <a:t>» COMO SUPERAR ESSES DESAFIOS?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A5F0A5-0861-4579-A6D2-DC1E1E094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501" y="838259"/>
            <a:ext cx="2821421" cy="483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39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F3F2C91-9D65-4DBC-B0AD-80E85DBF32C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96E494F-14F3-4506-97BE-5474F3478B0B}"/>
              </a:ext>
            </a:extLst>
          </p:cNvPr>
          <p:cNvSpPr txBox="1">
            <a:spLocks/>
          </p:cNvSpPr>
          <p:nvPr/>
        </p:nvSpPr>
        <p:spPr>
          <a:xfrm>
            <a:off x="636232" y="487573"/>
            <a:ext cx="10929257" cy="95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519F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pPr algn="ctr"/>
            <a:r>
              <a:rPr lang="pt-BR" sz="3400" dirty="0">
                <a:solidFill>
                  <a:srgbClr val="C00000"/>
                </a:solidFill>
              </a:rPr>
              <a:t>MECANISMOS DE TRANSFERÊNCIA DE TECNOLOGIA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1FF443-23D8-447A-963C-2B340A0BB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84" y="1412449"/>
            <a:ext cx="10802083" cy="407743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C9AB875-30D0-4FCF-B29D-31979A773BD7}"/>
              </a:ext>
            </a:extLst>
          </p:cNvPr>
          <p:cNvSpPr txBox="1"/>
          <p:nvPr/>
        </p:nvSpPr>
        <p:spPr>
          <a:xfrm>
            <a:off x="743962" y="547608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2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2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@ron-lach</a:t>
            </a:r>
            <a:endParaRPr lang="pt-BR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F4FDF862-5A34-43D3-A5F3-2C3C9939809F}"/>
              </a:ext>
            </a:extLst>
          </p:cNvPr>
          <p:cNvCxnSpPr/>
          <p:nvPr/>
        </p:nvCxnSpPr>
        <p:spPr>
          <a:xfrm>
            <a:off x="753684" y="1187116"/>
            <a:ext cx="10811805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849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1E5BC-5F93-4248-82AE-3D8A46ABC289}"/>
              </a:ext>
            </a:extLst>
          </p:cNvPr>
          <p:cNvSpPr txBox="1">
            <a:spLocks/>
          </p:cNvSpPr>
          <p:nvPr/>
        </p:nvSpPr>
        <p:spPr>
          <a:xfrm>
            <a:off x="626509" y="944959"/>
            <a:ext cx="10929257" cy="5844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400" dirty="0">
                <a:solidFill>
                  <a:srgbClr val="323232"/>
                </a:solidFill>
              </a:rPr>
              <a:t>TRANSFERÊNCIA DE TECNOLOGIA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9DF586-1981-44BF-8496-BAE4599FBF5C}"/>
              </a:ext>
            </a:extLst>
          </p:cNvPr>
          <p:cNvSpPr txBox="1">
            <a:spLocks/>
          </p:cNvSpPr>
          <p:nvPr/>
        </p:nvSpPr>
        <p:spPr>
          <a:xfrm>
            <a:off x="700370" y="1741922"/>
            <a:ext cx="10929256" cy="32565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/>
              <a:t>» Ponte entre o </a:t>
            </a:r>
            <a:r>
              <a:rPr lang="pt-BR" sz="2400" b="1"/>
              <a:t>conhecimento acadêmico </a:t>
            </a:r>
            <a:r>
              <a:rPr lang="pt-BR" sz="2400"/>
              <a:t>e o </a:t>
            </a:r>
            <a:r>
              <a:rPr lang="pt-BR" sz="2400" b="1"/>
              <a:t>mundo prático</a:t>
            </a:r>
            <a:r>
              <a:rPr lang="pt-BR" sz="2400"/>
              <a:t>, permitindo que descobertas e inovações desenvolvidas na universidade cheguem à sociedade e ao mercado.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240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>
                <a:solidFill>
                  <a:srgbClr val="C00000"/>
                </a:solidFill>
              </a:rPr>
              <a:t>»</a:t>
            </a:r>
            <a:r>
              <a:rPr lang="pt-BR" sz="2400"/>
              <a:t> </a:t>
            </a:r>
            <a:r>
              <a:rPr lang="pt-BR" sz="2400" b="1">
                <a:solidFill>
                  <a:srgbClr val="C00000"/>
                </a:solidFill>
              </a:rPr>
              <a:t>Objetivo: </a:t>
            </a:r>
            <a:r>
              <a:rPr lang="pt-BR" sz="2400"/>
              <a:t>levar a pesquisa a um produto industrial (empresas, indústrias, organizações ou governo)</a:t>
            </a:r>
            <a:endParaRPr lang="pt-BR" sz="2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56F1C1-7D10-49E4-977D-775FE8220F2C}"/>
              </a:ext>
            </a:extLst>
          </p:cNvPr>
          <p:cNvSpPr txBox="1"/>
          <p:nvPr/>
        </p:nvSpPr>
        <p:spPr>
          <a:xfrm>
            <a:off x="553286" y="5276024"/>
            <a:ext cx="110757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Fonte:</a:t>
            </a:r>
          </a:p>
          <a:p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ARENAS, J. J.; GONZÁLEZ, D. Technology Transfer Models and Elements in the University-Industry Collaboration</a:t>
            </a:r>
            <a:r>
              <a:rPr lang="en-US" sz="1000" b="1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Administrative Sciences</a:t>
            </a:r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v. 8, n. 2, 2018. </a:t>
            </a:r>
          </a:p>
          <a:p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UFRJ. O que é </a:t>
            </a:r>
            <a:r>
              <a:rPr lang="en-US" sz="1000" b="0" i="0" u="none" strike="noStrike" baseline="0" dirty="0" err="1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transferência</a:t>
            </a:r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US" sz="1000" b="0" i="0" u="none" strike="noStrike" baseline="0" dirty="0" err="1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tecnologia</a:t>
            </a:r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  <a:r>
              <a:rPr lang="en-US" sz="1000" b="0" i="0" u="none" strike="noStrike" baseline="0" dirty="0" err="1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Disponível</a:t>
            </a:r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0" b="0" i="0" u="none" strike="noStrike" baseline="0" dirty="0" err="1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&lt;https://inovacao.ufrj.br/transferencia-de-tecnologias/&gt; </a:t>
            </a:r>
            <a:endParaRPr lang="pt-B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C35BEC3-1959-4AB6-903A-7DDECEF6C24D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553200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A0D8A98-9BE6-4163-932B-6FE6C1739074}"/>
              </a:ext>
            </a:extLst>
          </p:cNvPr>
          <p:cNvSpPr txBox="1"/>
          <p:nvPr/>
        </p:nvSpPr>
        <p:spPr>
          <a:xfrm>
            <a:off x="553925" y="5472655"/>
            <a:ext cx="11075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Fonte:</a:t>
            </a:r>
          </a:p>
          <a:p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ARENAS, J. J.; GONZÁLEZ, D. Technology Transfer Models and Elements in the University-Industry Collaboration</a:t>
            </a:r>
            <a:r>
              <a:rPr lang="en-US" sz="1000" b="1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Administrative Sciences</a:t>
            </a:r>
            <a:r>
              <a:rPr lang="en-US" sz="1000" b="0" i="0" u="none" strike="noStrike" baseline="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v. 8, n. 2, 2018. </a:t>
            </a:r>
            <a:endParaRPr lang="pt-B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45C4C60-5A02-43D0-B5B2-B18242317934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pic>
        <p:nvPicPr>
          <p:cNvPr id="4" name="Google Shape;160;p9">
            <a:extLst>
              <a:ext uri="{FF2B5EF4-FFF2-40B4-BE49-F238E27FC236}">
                <a16:creationId xmlns:a16="http://schemas.microsoft.com/office/drawing/2014/main" id="{74FFE5E7-ADD2-48DE-8C52-7F14AA8318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18611" y="868461"/>
            <a:ext cx="6925964" cy="4473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07013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resentação1" id="{3AB3A11B-285F-4152-A2D9-6A1A0504C029}" vid="{D6D2E804-FC64-44D3-A69F-496CE6DE47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Modelo_para edição (3)</Template>
  <TotalTime>89</TotalTime>
  <Words>2227</Words>
  <Application>Microsoft Office PowerPoint</Application>
  <PresentationFormat>Widescreen</PresentationFormat>
  <Paragraphs>327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Arial</vt:lpstr>
      <vt:lpstr>Bakbak One</vt:lpstr>
      <vt:lpstr>Roboto</vt:lpstr>
      <vt:lpstr>Roboto-Regular</vt:lpstr>
      <vt:lpstr>Wingdings</vt:lpstr>
      <vt:lpstr>Tema do Office</vt:lpstr>
      <vt:lpstr>Da Bancada ao Mercado</vt:lpstr>
      <vt:lpstr>Pesquisa acadêmica aplicada ao mercado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Bancada ao Mercado</dc:title>
  <dc:creator>Jessica Borges de Carvalho</dc:creator>
  <cp:lastModifiedBy>Jessica Borges de Carvalho</cp:lastModifiedBy>
  <cp:revision>11</cp:revision>
  <dcterms:created xsi:type="dcterms:W3CDTF">2026-06-25T18:23:02Z</dcterms:created>
  <dcterms:modified xsi:type="dcterms:W3CDTF">2026-06-28T14:30:01Z</dcterms:modified>
</cp:coreProperties>
</file>